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ah Wyborny" initials="NW" lastIdx="1" clrIdx="0">
    <p:extLst>
      <p:ext uri="{19B8F6BF-5375-455C-9EA6-DF929625EA0E}">
        <p15:presenceInfo xmlns:p15="http://schemas.microsoft.com/office/powerpoint/2012/main" userId="21b9247707da6b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6T13:02:42.118" idx="1">
    <p:pos x="6474" y="1690"/>
    <p:text>Generic framework to implement by Jelasity et al.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80AFF-E8D2-449D-B9C7-89D9FC2B247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DC074F-5947-40AB-A1AF-14DEEA4035CD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Have each source node select an efficient tree when broadcasting</a:t>
          </a:r>
        </a:p>
      </dgm:t>
    </dgm:pt>
    <dgm:pt modelId="{18867B06-5FDF-441C-8AE7-35E4E1EDD97B}" type="parTrans" cxnId="{BA998E9B-DF9F-4432-91D4-3169A87F4967}">
      <dgm:prSet/>
      <dgm:spPr/>
      <dgm:t>
        <a:bodyPr/>
        <a:lstStyle/>
        <a:p>
          <a:endParaRPr lang="en-US"/>
        </a:p>
      </dgm:t>
    </dgm:pt>
    <dgm:pt modelId="{8B130FF4-3E56-44A0-A964-FC6E2C6909B9}" type="sibTrans" cxnId="{BA998E9B-DF9F-4432-91D4-3169A87F4967}">
      <dgm:prSet/>
      <dgm:spPr/>
      <dgm:t>
        <a:bodyPr/>
        <a:lstStyle/>
        <a:p>
          <a:endParaRPr lang="en-US"/>
        </a:p>
      </dgm:t>
    </dgm:pt>
    <dgm:pt modelId="{12373586-F8B1-41CF-9753-AB1E3532F087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It is assumed that there is a finite number of spanning trees per graph</a:t>
          </a:r>
        </a:p>
      </dgm:t>
    </dgm:pt>
    <dgm:pt modelId="{46082FBA-3E1F-4E2C-BB1C-4ABCD5B9B167}" type="parTrans" cxnId="{C280525F-A78D-462F-8C36-24C56F2AF71F}">
      <dgm:prSet/>
      <dgm:spPr/>
      <dgm:t>
        <a:bodyPr/>
        <a:lstStyle/>
        <a:p>
          <a:endParaRPr lang="en-US"/>
        </a:p>
      </dgm:t>
    </dgm:pt>
    <dgm:pt modelId="{93F87BA5-ECAD-484F-87B7-C7BD21B242B0}" type="sibTrans" cxnId="{C280525F-A78D-462F-8C36-24C56F2AF71F}">
      <dgm:prSet/>
      <dgm:spPr/>
      <dgm:t>
        <a:bodyPr/>
        <a:lstStyle/>
        <a:p>
          <a:endParaRPr lang="en-US"/>
        </a:p>
      </dgm:t>
    </dgm:pt>
    <dgm:pt modelId="{341CD8DF-EE91-44A2-93A7-756D00DAE374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A source node selects tree T that minimizes height.</a:t>
          </a:r>
        </a:p>
      </dgm:t>
    </dgm:pt>
    <dgm:pt modelId="{1B3B2161-482C-4706-A906-58299592A823}" type="parTrans" cxnId="{C3E4FC36-68FD-40A0-9A91-337DAB69639E}">
      <dgm:prSet/>
      <dgm:spPr/>
      <dgm:t>
        <a:bodyPr/>
        <a:lstStyle/>
        <a:p>
          <a:endParaRPr lang="en-US"/>
        </a:p>
      </dgm:t>
    </dgm:pt>
    <dgm:pt modelId="{7C15EB85-65F6-4493-92FB-2B4C99252035}" type="sibTrans" cxnId="{C3E4FC36-68FD-40A0-9A91-337DAB69639E}">
      <dgm:prSet/>
      <dgm:spPr/>
      <dgm:t>
        <a:bodyPr/>
        <a:lstStyle/>
        <a:p>
          <a:endParaRPr lang="en-US"/>
        </a:p>
      </dgm:t>
    </dgm:pt>
    <dgm:pt modelId="{497BE027-91CC-4F78-8D55-412A46F82822}" type="pres">
      <dgm:prSet presAssocID="{A6B80AFF-E8D2-449D-B9C7-89D9FC2B2473}" presName="outerComposite" presStyleCnt="0">
        <dgm:presLayoutVars>
          <dgm:chMax val="5"/>
          <dgm:dir/>
          <dgm:resizeHandles val="exact"/>
        </dgm:presLayoutVars>
      </dgm:prSet>
      <dgm:spPr/>
    </dgm:pt>
    <dgm:pt modelId="{9E1670C5-F1B3-4E91-9630-22DCF8158E85}" type="pres">
      <dgm:prSet presAssocID="{A6B80AFF-E8D2-449D-B9C7-89D9FC2B2473}" presName="dummyMaxCanvas" presStyleCnt="0">
        <dgm:presLayoutVars/>
      </dgm:prSet>
      <dgm:spPr/>
    </dgm:pt>
    <dgm:pt modelId="{9B89C285-9D32-4156-8FE0-E49BE8434A6B}" type="pres">
      <dgm:prSet presAssocID="{A6B80AFF-E8D2-449D-B9C7-89D9FC2B2473}" presName="ThreeNodes_1" presStyleLbl="node1" presStyleIdx="0" presStyleCnt="3">
        <dgm:presLayoutVars>
          <dgm:bulletEnabled val="1"/>
        </dgm:presLayoutVars>
      </dgm:prSet>
      <dgm:spPr/>
    </dgm:pt>
    <dgm:pt modelId="{B3895D6D-93F1-4EF2-BD7B-6ED6F5EEA213}" type="pres">
      <dgm:prSet presAssocID="{A6B80AFF-E8D2-449D-B9C7-89D9FC2B2473}" presName="ThreeNodes_2" presStyleLbl="node1" presStyleIdx="1" presStyleCnt="3">
        <dgm:presLayoutVars>
          <dgm:bulletEnabled val="1"/>
        </dgm:presLayoutVars>
      </dgm:prSet>
      <dgm:spPr/>
    </dgm:pt>
    <dgm:pt modelId="{682A7C68-9F57-4B03-B44E-D2B9DAB3929A}" type="pres">
      <dgm:prSet presAssocID="{A6B80AFF-E8D2-449D-B9C7-89D9FC2B2473}" presName="ThreeNodes_3" presStyleLbl="node1" presStyleIdx="2" presStyleCnt="3">
        <dgm:presLayoutVars>
          <dgm:bulletEnabled val="1"/>
        </dgm:presLayoutVars>
      </dgm:prSet>
      <dgm:spPr/>
    </dgm:pt>
    <dgm:pt modelId="{6DD5C888-BAC6-4047-AD98-447FAF688AD0}" type="pres">
      <dgm:prSet presAssocID="{A6B80AFF-E8D2-449D-B9C7-89D9FC2B2473}" presName="ThreeConn_1-2" presStyleLbl="fgAccFollowNode1" presStyleIdx="0" presStyleCnt="2">
        <dgm:presLayoutVars>
          <dgm:bulletEnabled val="1"/>
        </dgm:presLayoutVars>
      </dgm:prSet>
      <dgm:spPr/>
    </dgm:pt>
    <dgm:pt modelId="{D9B1E7DA-3FF7-4F27-806A-8C24E494D406}" type="pres">
      <dgm:prSet presAssocID="{A6B80AFF-E8D2-449D-B9C7-89D9FC2B2473}" presName="ThreeConn_2-3" presStyleLbl="fgAccFollowNode1" presStyleIdx="1" presStyleCnt="2">
        <dgm:presLayoutVars>
          <dgm:bulletEnabled val="1"/>
        </dgm:presLayoutVars>
      </dgm:prSet>
      <dgm:spPr/>
    </dgm:pt>
    <dgm:pt modelId="{A4EE477F-43FF-4C45-9F89-E686998627C5}" type="pres">
      <dgm:prSet presAssocID="{A6B80AFF-E8D2-449D-B9C7-89D9FC2B2473}" presName="ThreeNodes_1_text" presStyleLbl="node1" presStyleIdx="2" presStyleCnt="3">
        <dgm:presLayoutVars>
          <dgm:bulletEnabled val="1"/>
        </dgm:presLayoutVars>
      </dgm:prSet>
      <dgm:spPr/>
    </dgm:pt>
    <dgm:pt modelId="{F3D07189-A679-41A3-A598-854369DB1F24}" type="pres">
      <dgm:prSet presAssocID="{A6B80AFF-E8D2-449D-B9C7-89D9FC2B2473}" presName="ThreeNodes_2_text" presStyleLbl="node1" presStyleIdx="2" presStyleCnt="3">
        <dgm:presLayoutVars>
          <dgm:bulletEnabled val="1"/>
        </dgm:presLayoutVars>
      </dgm:prSet>
      <dgm:spPr/>
    </dgm:pt>
    <dgm:pt modelId="{444939AD-56CD-43CD-ACB9-21D2751CF548}" type="pres">
      <dgm:prSet presAssocID="{A6B80AFF-E8D2-449D-B9C7-89D9FC2B247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8336D1F-1039-4964-B9C7-E8E24928526D}" type="presOf" srcId="{C6DC074F-5947-40AB-A1AF-14DEEA4035CD}" destId="{A4EE477F-43FF-4C45-9F89-E686998627C5}" srcOrd="1" destOrd="0" presId="urn:microsoft.com/office/officeart/2005/8/layout/vProcess5"/>
    <dgm:cxn modelId="{A6ACE022-D5CE-484E-A2A1-F77561DDAAF4}" type="presOf" srcId="{12373586-F8B1-41CF-9753-AB1E3532F087}" destId="{B3895D6D-93F1-4EF2-BD7B-6ED6F5EEA213}" srcOrd="0" destOrd="0" presId="urn:microsoft.com/office/officeart/2005/8/layout/vProcess5"/>
    <dgm:cxn modelId="{529BF02F-502E-457B-BF92-6B9961667F4B}" type="presOf" srcId="{12373586-F8B1-41CF-9753-AB1E3532F087}" destId="{F3D07189-A679-41A3-A598-854369DB1F24}" srcOrd="1" destOrd="0" presId="urn:microsoft.com/office/officeart/2005/8/layout/vProcess5"/>
    <dgm:cxn modelId="{C3E4FC36-68FD-40A0-9A91-337DAB69639E}" srcId="{A6B80AFF-E8D2-449D-B9C7-89D9FC2B2473}" destId="{341CD8DF-EE91-44A2-93A7-756D00DAE374}" srcOrd="2" destOrd="0" parTransId="{1B3B2161-482C-4706-A906-58299592A823}" sibTransId="{7C15EB85-65F6-4493-92FB-2B4C99252035}"/>
    <dgm:cxn modelId="{C6AD2A37-AFAA-4105-B98B-ED6032512967}" type="presOf" srcId="{341CD8DF-EE91-44A2-93A7-756D00DAE374}" destId="{444939AD-56CD-43CD-ACB9-21D2751CF548}" srcOrd="1" destOrd="0" presId="urn:microsoft.com/office/officeart/2005/8/layout/vProcess5"/>
    <dgm:cxn modelId="{C280525F-A78D-462F-8C36-24C56F2AF71F}" srcId="{A6B80AFF-E8D2-449D-B9C7-89D9FC2B2473}" destId="{12373586-F8B1-41CF-9753-AB1E3532F087}" srcOrd="1" destOrd="0" parTransId="{46082FBA-3E1F-4E2C-BB1C-4ABCD5B9B167}" sibTransId="{93F87BA5-ECAD-484F-87B7-C7BD21B242B0}"/>
    <dgm:cxn modelId="{2C8C2B62-71E2-4DD4-A0C3-BD428FEFB2EE}" type="presOf" srcId="{C6DC074F-5947-40AB-A1AF-14DEEA4035CD}" destId="{9B89C285-9D32-4156-8FE0-E49BE8434A6B}" srcOrd="0" destOrd="0" presId="urn:microsoft.com/office/officeart/2005/8/layout/vProcess5"/>
    <dgm:cxn modelId="{AA2AC792-49EB-4786-A5CB-75AA63B3CF78}" type="presOf" srcId="{8B130FF4-3E56-44A0-A964-FC6E2C6909B9}" destId="{6DD5C888-BAC6-4047-AD98-447FAF688AD0}" srcOrd="0" destOrd="0" presId="urn:microsoft.com/office/officeart/2005/8/layout/vProcess5"/>
    <dgm:cxn modelId="{BA998E9B-DF9F-4432-91D4-3169A87F4967}" srcId="{A6B80AFF-E8D2-449D-B9C7-89D9FC2B2473}" destId="{C6DC074F-5947-40AB-A1AF-14DEEA4035CD}" srcOrd="0" destOrd="0" parTransId="{18867B06-5FDF-441C-8AE7-35E4E1EDD97B}" sibTransId="{8B130FF4-3E56-44A0-A964-FC6E2C6909B9}"/>
    <dgm:cxn modelId="{B2C744A4-A6E9-4F4D-9427-DD245BE3AEFA}" type="presOf" srcId="{341CD8DF-EE91-44A2-93A7-756D00DAE374}" destId="{682A7C68-9F57-4B03-B44E-D2B9DAB3929A}" srcOrd="0" destOrd="0" presId="urn:microsoft.com/office/officeart/2005/8/layout/vProcess5"/>
    <dgm:cxn modelId="{66586EC3-EF97-4F5E-A19D-9D4EA82835FC}" type="presOf" srcId="{A6B80AFF-E8D2-449D-B9C7-89D9FC2B2473}" destId="{497BE027-91CC-4F78-8D55-412A46F82822}" srcOrd="0" destOrd="0" presId="urn:microsoft.com/office/officeart/2005/8/layout/vProcess5"/>
    <dgm:cxn modelId="{92F119EC-3611-46CE-85A3-F779C20A84C0}" type="presOf" srcId="{93F87BA5-ECAD-484F-87B7-C7BD21B242B0}" destId="{D9B1E7DA-3FF7-4F27-806A-8C24E494D406}" srcOrd="0" destOrd="0" presId="urn:microsoft.com/office/officeart/2005/8/layout/vProcess5"/>
    <dgm:cxn modelId="{CA104BD0-B6E1-470C-B6D2-57C2CD774C7D}" type="presParOf" srcId="{497BE027-91CC-4F78-8D55-412A46F82822}" destId="{9E1670C5-F1B3-4E91-9630-22DCF8158E85}" srcOrd="0" destOrd="0" presId="urn:microsoft.com/office/officeart/2005/8/layout/vProcess5"/>
    <dgm:cxn modelId="{005F6ED3-C55B-4785-8B6D-B7EC6593049C}" type="presParOf" srcId="{497BE027-91CC-4F78-8D55-412A46F82822}" destId="{9B89C285-9D32-4156-8FE0-E49BE8434A6B}" srcOrd="1" destOrd="0" presId="urn:microsoft.com/office/officeart/2005/8/layout/vProcess5"/>
    <dgm:cxn modelId="{F8A9D58D-0AF8-4287-83E6-1DA573A4F9D9}" type="presParOf" srcId="{497BE027-91CC-4F78-8D55-412A46F82822}" destId="{B3895D6D-93F1-4EF2-BD7B-6ED6F5EEA213}" srcOrd="2" destOrd="0" presId="urn:microsoft.com/office/officeart/2005/8/layout/vProcess5"/>
    <dgm:cxn modelId="{B5BAC703-45A1-42F1-9DCB-3C6E9538069B}" type="presParOf" srcId="{497BE027-91CC-4F78-8D55-412A46F82822}" destId="{682A7C68-9F57-4B03-B44E-D2B9DAB3929A}" srcOrd="3" destOrd="0" presId="urn:microsoft.com/office/officeart/2005/8/layout/vProcess5"/>
    <dgm:cxn modelId="{59CA04BF-B3EE-49CC-8551-9DEDED9F9713}" type="presParOf" srcId="{497BE027-91CC-4F78-8D55-412A46F82822}" destId="{6DD5C888-BAC6-4047-AD98-447FAF688AD0}" srcOrd="4" destOrd="0" presId="urn:microsoft.com/office/officeart/2005/8/layout/vProcess5"/>
    <dgm:cxn modelId="{CD2DA120-2F5A-48C1-B0F6-357498FD1917}" type="presParOf" srcId="{497BE027-91CC-4F78-8D55-412A46F82822}" destId="{D9B1E7DA-3FF7-4F27-806A-8C24E494D406}" srcOrd="5" destOrd="0" presId="urn:microsoft.com/office/officeart/2005/8/layout/vProcess5"/>
    <dgm:cxn modelId="{262CF75C-EBB1-473B-90A2-36213C73C921}" type="presParOf" srcId="{497BE027-91CC-4F78-8D55-412A46F82822}" destId="{A4EE477F-43FF-4C45-9F89-E686998627C5}" srcOrd="6" destOrd="0" presId="urn:microsoft.com/office/officeart/2005/8/layout/vProcess5"/>
    <dgm:cxn modelId="{39EBB31E-543C-4839-95A2-8F8D9433942A}" type="presParOf" srcId="{497BE027-91CC-4F78-8D55-412A46F82822}" destId="{F3D07189-A679-41A3-A598-854369DB1F24}" srcOrd="7" destOrd="0" presId="urn:microsoft.com/office/officeart/2005/8/layout/vProcess5"/>
    <dgm:cxn modelId="{AEE4260B-8691-40D9-9749-17547FE0D2F8}" type="presParOf" srcId="{497BE027-91CC-4F78-8D55-412A46F82822}" destId="{444939AD-56CD-43CD-ACB9-21D2751CF5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9C285-9D32-4156-8FE0-E49BE8434A6B}">
      <dsp:nvSpPr>
        <dsp:cNvPr id="0" name=""/>
        <dsp:cNvSpPr/>
      </dsp:nvSpPr>
      <dsp:spPr>
        <a:xfrm>
          <a:off x="0" y="0"/>
          <a:ext cx="7501810" cy="1024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  <a:cs typeface="Calibri" panose="020F0502020204030204" pitchFamily="34" charset="0"/>
            </a:rPr>
            <a:t>Have each source node select an efficient tree when broadcasting</a:t>
          </a:r>
        </a:p>
      </dsp:txBody>
      <dsp:txXfrm>
        <a:off x="30018" y="30018"/>
        <a:ext cx="6395873" cy="964854"/>
      </dsp:txXfrm>
    </dsp:sp>
    <dsp:sp modelId="{B3895D6D-93F1-4EF2-BD7B-6ED6F5EEA213}">
      <dsp:nvSpPr>
        <dsp:cNvPr id="0" name=""/>
        <dsp:cNvSpPr/>
      </dsp:nvSpPr>
      <dsp:spPr>
        <a:xfrm>
          <a:off x="661924" y="1195704"/>
          <a:ext cx="7501810" cy="1024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  <a:cs typeface="Calibri" panose="020F0502020204030204" pitchFamily="34" charset="0"/>
            </a:rPr>
            <a:t>It is assumed that there is a finite number of spanning trees per graph</a:t>
          </a:r>
        </a:p>
      </dsp:txBody>
      <dsp:txXfrm>
        <a:off x="691942" y="1225722"/>
        <a:ext cx="6113671" cy="964854"/>
      </dsp:txXfrm>
    </dsp:sp>
    <dsp:sp modelId="{682A7C68-9F57-4B03-B44E-D2B9DAB3929A}">
      <dsp:nvSpPr>
        <dsp:cNvPr id="0" name=""/>
        <dsp:cNvSpPr/>
      </dsp:nvSpPr>
      <dsp:spPr>
        <a:xfrm>
          <a:off x="1323848" y="2391409"/>
          <a:ext cx="7501810" cy="10248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alibri" panose="020F0502020204030204" pitchFamily="34" charset="0"/>
              <a:cs typeface="Calibri" panose="020F0502020204030204" pitchFamily="34" charset="0"/>
            </a:rPr>
            <a:t>A source node selects tree T that minimizes height.</a:t>
          </a:r>
        </a:p>
      </dsp:txBody>
      <dsp:txXfrm>
        <a:off x="1353866" y="2421427"/>
        <a:ext cx="6113671" cy="964854"/>
      </dsp:txXfrm>
    </dsp:sp>
    <dsp:sp modelId="{6DD5C888-BAC6-4047-AD98-447FAF688AD0}">
      <dsp:nvSpPr>
        <dsp:cNvPr id="0" name=""/>
        <dsp:cNvSpPr/>
      </dsp:nvSpPr>
      <dsp:spPr>
        <a:xfrm>
          <a:off x="6835631" y="777208"/>
          <a:ext cx="666178" cy="6661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6985521" y="777208"/>
        <a:ext cx="366398" cy="501299"/>
      </dsp:txXfrm>
    </dsp:sp>
    <dsp:sp modelId="{D9B1E7DA-3FF7-4F27-806A-8C24E494D406}">
      <dsp:nvSpPr>
        <dsp:cNvPr id="0" name=""/>
        <dsp:cNvSpPr/>
      </dsp:nvSpPr>
      <dsp:spPr>
        <a:xfrm>
          <a:off x="7497556" y="1966080"/>
          <a:ext cx="666178" cy="66617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647446" y="1966080"/>
        <a:ext cx="366398" cy="501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6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9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3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9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6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2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3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6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5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9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0BA251-CC23-4B34-9997-ADAAFE3941E0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C5569FA-FADE-451A-B5BD-392BF373F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0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ackground of mesh on pink">
            <a:extLst>
              <a:ext uri="{FF2B5EF4-FFF2-40B4-BE49-F238E27FC236}">
                <a16:creationId xmlns:a16="http://schemas.microsoft.com/office/drawing/2014/main" id="{23D90858-CD94-4FA3-AC8A-A72F5F727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82" b="155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F4DF69-986B-4552-8E29-B8B78210C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Broadcast with Tree Selection on An Overlay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55B55-3DED-49BA-8CF7-B9C9A2BA7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Takeshi Kaneko and Kazuyuki Shudo</a:t>
            </a:r>
          </a:p>
        </p:txBody>
      </p:sp>
    </p:spTree>
    <p:extLst>
      <p:ext uri="{BB962C8B-B14F-4D97-AF65-F5344CB8AC3E}">
        <p14:creationId xmlns:p14="http://schemas.microsoft.com/office/powerpoint/2010/main" val="1346363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6D63E-18FF-4669-AB6F-57595838C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D27AD-00E3-453F-9933-CA4AE7666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a single node is broadcasting, a spanning tree can be used to achieve a small number of messages, but the length of the tree is an issue.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multiple nodes are broadcasting, efficient topology differs per node, reducing efficiency.</a:t>
            </a:r>
          </a:p>
        </p:txBody>
      </p:sp>
    </p:spTree>
    <p:extLst>
      <p:ext uri="{BB962C8B-B14F-4D97-AF65-F5344CB8AC3E}">
        <p14:creationId xmlns:p14="http://schemas.microsoft.com/office/powerpoint/2010/main" val="2389278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B12C7-42DA-4644-A215-FE81E05D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Solution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1C7ADE-A3A1-4C56-8248-1982E6980D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163602"/>
              </p:ext>
            </p:extLst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55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A9F6-2BAB-4031-A62D-45F4A52B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B4194-42CC-4AC7-93E1-87030405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spanning tree is embedded in a generic overlay network managed by a peer sampling service.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Spanning trees are maintained along Plumtree protocol.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node has two types of neighbors: eager and lazy.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Eager neighbors are along tree edges, lazy are not.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Broadcasts are performed over a tree/forwarding to eager peers.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a node gets a message from a non-eager peer, it will begin repairing.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Nodes will prune both themselves and the sender if they receive the same message from multiple neighbors.</a:t>
            </a:r>
          </a:p>
        </p:txBody>
      </p:sp>
    </p:spTree>
    <p:extLst>
      <p:ext uri="{BB962C8B-B14F-4D97-AF65-F5344CB8AC3E}">
        <p14:creationId xmlns:p14="http://schemas.microsoft.com/office/powerpoint/2010/main" val="224718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5CFB-51B9-48A0-9891-7C62E9C9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Broadcast with Tree Selection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D35484-691D-43FA-9DD9-E3EB13ED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When a node receives a broadcast request, it selects a tree to send on.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 select the tree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It gets the max distance of all nodes from the source node, for each tree.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It then returns the tree with the smallest max distance’s ID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2DE7A8C-C361-404B-A7D7-079C2FE34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52" y="2775951"/>
            <a:ext cx="4852009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98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70B50-621D-433E-9800-F1986052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Results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6AADF-7BA1-4F55-86DA-D9FC5F3E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Path reduction while maintaining small number of messages.</a:t>
            </a:r>
          </a:p>
          <a:p>
            <a:r>
              <a:rPr lang="en-US">
                <a:solidFill>
                  <a:srgbClr val="FFFFFF"/>
                </a:solidFill>
              </a:rPr>
              <a:t>Greater path reduction for random graphs than Barabasi-Albert Model graphs.</a:t>
            </a:r>
          </a:p>
          <a:p>
            <a:r>
              <a:rPr lang="en-US">
                <a:solidFill>
                  <a:srgbClr val="FFFFFF"/>
                </a:solidFill>
              </a:rPr>
              <a:t>Maximum path length reduced by 28% compared to Plumtree on random, 7% for BA model.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pic>
        <p:nvPicPr>
          <p:cNvPr id="7" name="Picture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1B1C5A29-46E7-4DCA-B0B9-AA3EF9473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58" y="665517"/>
            <a:ext cx="7040723" cy="55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9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283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 Boardroom</vt:lpstr>
      <vt:lpstr>Broadcast with Tree Selection on An Overlay Network</vt:lpstr>
      <vt:lpstr>Problem</vt:lpstr>
      <vt:lpstr>Proposed Solution</vt:lpstr>
      <vt:lpstr>System</vt:lpstr>
      <vt:lpstr>Broadcast with Tree Selection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 with Tree Selection on An Overlay Network</dc:title>
  <dc:creator>Noah Wyborny</dc:creator>
  <cp:lastModifiedBy>Noah Wyborny</cp:lastModifiedBy>
  <cp:revision>2</cp:revision>
  <dcterms:created xsi:type="dcterms:W3CDTF">2021-10-06T16:42:02Z</dcterms:created>
  <dcterms:modified xsi:type="dcterms:W3CDTF">2021-10-06T17:25:46Z</dcterms:modified>
</cp:coreProperties>
</file>