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9" r:id="rId1"/>
  </p:sldMasterIdLst>
  <p:notesMasterIdLst>
    <p:notesMasterId r:id="rId22"/>
  </p:notesMasterIdLst>
  <p:sldIdLst>
    <p:sldId id="256" r:id="rId2"/>
    <p:sldId id="279" r:id="rId3"/>
    <p:sldId id="258" r:id="rId4"/>
    <p:sldId id="259" r:id="rId5"/>
    <p:sldId id="282" r:id="rId6"/>
    <p:sldId id="281" r:id="rId7"/>
    <p:sldId id="261" r:id="rId8"/>
    <p:sldId id="262" r:id="rId9"/>
    <p:sldId id="277" r:id="rId10"/>
    <p:sldId id="269" r:id="rId11"/>
    <p:sldId id="270" r:id="rId12"/>
    <p:sldId id="271" r:id="rId13"/>
    <p:sldId id="278" r:id="rId14"/>
    <p:sldId id="272" r:id="rId15"/>
    <p:sldId id="273" r:id="rId16"/>
    <p:sldId id="274" r:id="rId17"/>
    <p:sldId id="275" r:id="rId18"/>
    <p:sldId id="283" r:id="rId19"/>
    <p:sldId id="284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701" autoAdjust="0"/>
  </p:normalViewPr>
  <p:slideViewPr>
    <p:cSldViewPr snapToGrid="0" snapToObjects="1">
      <p:cViewPr varScale="1">
        <p:scale>
          <a:sx n="73" d="100"/>
          <a:sy n="73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E9116-4A6C-4922-AC99-25CC7B93A095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6C253-F5C5-4987-BAA9-05146C1C8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99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A423-B37D-4022-AEAE-A827E31536B4}" type="datetime1">
              <a:rPr lang="en-US" smtClean="0"/>
              <a:pPr/>
              <a:t>11/18/2011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3BA8-C801-461C-BE34-A1909F2630F5}" type="datetime1">
              <a:rPr lang="en-US" smtClean="0"/>
              <a:pPr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ECFE-CE1F-4E37-804A-2E498E4BBF38}" type="datetime1">
              <a:rPr lang="en-US" smtClean="0"/>
              <a:pPr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42BE-9117-4DA7-85CA-C4406101C4F6}" type="datetime1">
              <a:rPr lang="en-US" smtClean="0"/>
              <a:pPr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7311-CD88-49DA-97BC-C8D658CCCD73}" type="datetime1">
              <a:rPr lang="en-US" smtClean="0"/>
              <a:pPr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359A-961C-4B62-88D2-344998B7D83E}" type="datetime1">
              <a:rPr lang="en-US" smtClean="0"/>
              <a:pPr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B24A-EADE-481B-AEF6-6CB3A5B808D4}" type="datetime1">
              <a:rPr lang="en-US" smtClean="0"/>
              <a:pPr/>
              <a:t>11/18/2011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BDCC-E314-496A-8741-8454F905C766}" type="datetime1">
              <a:rPr lang="en-US" smtClean="0"/>
              <a:pPr/>
              <a:t>11/18/2011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D1A8-1424-4106-A366-E9A82C96D33C}" type="datetime1">
              <a:rPr lang="en-US" smtClean="0"/>
              <a:pPr/>
              <a:t>11/18/2011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5490-750C-469F-9D02-83264CF9AB5F}" type="datetime1">
              <a:rPr lang="en-US" smtClean="0"/>
              <a:pPr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34E8-0AB8-41C3-AF49-CF662B458949}" type="datetime1">
              <a:rPr lang="en-US" smtClean="0"/>
              <a:pPr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CC49D4-2C4E-804C-872D-C8D0B6632C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F20852-EB46-440E-B23D-C53F1EA9071A}" type="datetime1">
              <a:rPr lang="en-US" smtClean="0"/>
              <a:pPr/>
              <a:t>11/18/2011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CC49D4-2C4E-804C-872D-C8D0B6632C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Introduction to the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9532" y="4762500"/>
            <a:ext cx="3848668" cy="1570061"/>
          </a:xfrm>
        </p:spPr>
        <p:txBody>
          <a:bodyPr/>
          <a:lstStyle/>
          <a:p>
            <a:pPr algn="l"/>
            <a:r>
              <a:rPr lang="en-US" dirty="0" smtClean="0"/>
              <a:t>Presenter: </a:t>
            </a:r>
            <a:r>
              <a:rPr lang="en-US" dirty="0" err="1" smtClean="0"/>
              <a:t>Yufan</a:t>
            </a:r>
            <a:r>
              <a:rPr lang="en-US" dirty="0" smtClean="0"/>
              <a:t> Liu</a:t>
            </a:r>
          </a:p>
          <a:p>
            <a:pPr algn="l"/>
            <a:r>
              <a:rPr lang="en-US" dirty="0" smtClean="0"/>
              <a:t>yliu33@kent.edu</a:t>
            </a:r>
          </a:p>
          <a:p>
            <a:pPr algn="l"/>
            <a:r>
              <a:rPr lang="en-US" dirty="0" smtClean="0"/>
              <a:t>November 17th,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73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Build a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07047" b="-207047"/>
          <a:stretch>
            <a:fillRect/>
          </a:stretch>
        </p:blipFill>
        <p:spPr>
          <a:xfrm>
            <a:off x="457200" y="1280161"/>
            <a:ext cx="3429338" cy="18860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23971"/>
            <a:ext cx="2053486" cy="53569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8194" y="3166164"/>
            <a:ext cx="8712926" cy="3158435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800" dirty="0" smtClean="0"/>
              <a:t>Any </a:t>
            </a:r>
            <a:r>
              <a:rPr lang="en-US" sz="2800" b="1" dirty="0" err="1" smtClean="0"/>
              <a:t>x</a:t>
            </a:r>
            <a:r>
              <a:rPr lang="en-US" sz="2800" b="1" baseline="-25000" dirty="0" err="1" smtClean="0"/>
              <a:t>k</a:t>
            </a:r>
            <a:r>
              <a:rPr lang="en-US" sz="2800" dirty="0" smtClean="0"/>
              <a:t> is a linear combination of its previous value plus a control signal </a:t>
            </a:r>
            <a:r>
              <a:rPr lang="en-US" sz="2800" b="1" dirty="0" err="1" smtClean="0"/>
              <a:t>u</a:t>
            </a:r>
            <a:r>
              <a:rPr lang="en-US" sz="2800" b="1" baseline="-25000" dirty="0" err="1" smtClean="0"/>
              <a:t>k</a:t>
            </a:r>
            <a:r>
              <a:rPr lang="en-US" sz="2800" dirty="0" smtClean="0"/>
              <a:t> and a </a:t>
            </a:r>
            <a:r>
              <a:rPr lang="en-US" sz="2800" b="1" dirty="0" smtClean="0"/>
              <a:t>process noise</a:t>
            </a:r>
            <a:r>
              <a:rPr lang="en-US" sz="2800" dirty="0" smtClean="0"/>
              <a:t>.</a:t>
            </a:r>
          </a:p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800" dirty="0" smtClean="0"/>
              <a:t>The entities </a:t>
            </a:r>
            <a:r>
              <a:rPr lang="en-US" sz="2800" b="1" dirty="0" smtClean="0"/>
              <a:t>A</a:t>
            </a:r>
            <a:r>
              <a:rPr lang="en-US" sz="2800" dirty="0" smtClean="0"/>
              <a:t>, </a:t>
            </a:r>
            <a:r>
              <a:rPr lang="en-US" sz="2800" b="1" dirty="0" smtClean="0"/>
              <a:t>B</a:t>
            </a:r>
            <a:r>
              <a:rPr lang="en-US" sz="2800" dirty="0" smtClean="0"/>
              <a:t> and </a:t>
            </a:r>
            <a:r>
              <a:rPr lang="en-US" sz="2800" b="1" dirty="0" smtClean="0"/>
              <a:t>H </a:t>
            </a:r>
            <a:r>
              <a:rPr lang="en-US" sz="2800" dirty="0" smtClean="0"/>
              <a:t>are in general matrices related to the states. In many cases, we can assume they are numeric value and constant.</a:t>
            </a:r>
          </a:p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800" b="1" dirty="0" smtClean="0"/>
              <a:t>W</a:t>
            </a:r>
            <a:r>
              <a:rPr lang="en-US" sz="2800" b="1" baseline="-25000" dirty="0" smtClean="0"/>
              <a:t>k-1 </a:t>
            </a:r>
            <a:r>
              <a:rPr lang="en-US" sz="2800" dirty="0" smtClean="0"/>
              <a:t>is the </a:t>
            </a:r>
            <a:r>
              <a:rPr lang="en-US" sz="2800" b="1" dirty="0" smtClean="0"/>
              <a:t>process noise</a:t>
            </a:r>
            <a:r>
              <a:rPr lang="en-US" sz="2800" dirty="0" smtClean="0"/>
              <a:t> and </a:t>
            </a:r>
            <a:r>
              <a:rPr lang="en-US" sz="2800" b="1" dirty="0" err="1" smtClean="0"/>
              <a:t>v</a:t>
            </a:r>
            <a:r>
              <a:rPr lang="en-US" sz="2800" b="1" baseline="-25000" dirty="0" err="1" smtClean="0"/>
              <a:t>k</a:t>
            </a:r>
            <a:r>
              <a:rPr lang="en-US" sz="2800" b="1" baseline="-25000" dirty="0" smtClean="0"/>
              <a:t> </a:t>
            </a:r>
            <a:r>
              <a:rPr lang="en-US" sz="2800" dirty="0" smtClean="0"/>
              <a:t>is the </a:t>
            </a:r>
            <a:r>
              <a:rPr lang="en-US" sz="2800" b="1" dirty="0" smtClean="0"/>
              <a:t>measurement noise, </a:t>
            </a:r>
            <a:r>
              <a:rPr lang="en-US" sz="2800" dirty="0" smtClean="0"/>
              <a:t>both are considered to be Gaussian.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Start process</a:t>
            </a:r>
            <a:endParaRPr lang="en-US" dirty="0"/>
          </a:p>
        </p:txBody>
      </p:sp>
      <p:pic>
        <p:nvPicPr>
          <p:cNvPr id="4" name="Content Placeholder 3" descr="Screen Shot 2011-09-14 at 12.14.4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95" y="2479760"/>
            <a:ext cx="5523810" cy="24380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8194" y="4695786"/>
            <a:ext cx="8712926" cy="16288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7413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Iterate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019" y="1935163"/>
            <a:ext cx="6025961" cy="438943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09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a random constant</a:t>
            </a:r>
            <a:r>
              <a:rPr lang="en-US" dirty="0"/>
              <a:t>:” </a:t>
            </a:r>
            <a:r>
              <a:rPr lang="en-US" dirty="0" smtClean="0"/>
              <a:t>voltage</a:t>
            </a:r>
            <a:r>
              <a:rPr lang="en-US" dirty="0"/>
              <a:t>”</a:t>
            </a:r>
            <a:r>
              <a:rPr lang="en-US" dirty="0" smtClean="0"/>
              <a:t> reading from </a:t>
            </a:r>
            <a:r>
              <a:rPr lang="en-US" dirty="0"/>
              <a:t>a </a:t>
            </a:r>
            <a:r>
              <a:rPr lang="en-US" dirty="0" smtClean="0"/>
              <a:t>source.</a:t>
            </a:r>
          </a:p>
          <a:p>
            <a:r>
              <a:rPr lang="en-US" dirty="0" smtClean="0"/>
              <a:t>It has a constant value of </a:t>
            </a:r>
            <a:r>
              <a:rPr lang="en-US" b="1" dirty="0" err="1" smtClean="0"/>
              <a:t>a</a:t>
            </a:r>
            <a:r>
              <a:rPr lang="en-US" dirty="0" err="1" smtClean="0"/>
              <a:t>V</a:t>
            </a:r>
            <a:r>
              <a:rPr lang="en-US" dirty="0" smtClean="0"/>
              <a:t> (volts</a:t>
            </a:r>
            <a:r>
              <a:rPr lang="en-US" dirty="0"/>
              <a:t>), so  </a:t>
            </a:r>
            <a:r>
              <a:rPr lang="en-US" dirty="0" smtClean="0"/>
              <a:t>there is no control </a:t>
            </a:r>
            <a:r>
              <a:rPr lang="en-US" dirty="0"/>
              <a:t>signal </a:t>
            </a:r>
            <a:r>
              <a:rPr lang="en-US" b="1" dirty="0" err="1" smtClean="0"/>
              <a:t>u</a:t>
            </a:r>
            <a:r>
              <a:rPr lang="en-US" sz="1400" b="1" dirty="0" err="1" smtClean="0"/>
              <a:t>k</a:t>
            </a:r>
            <a:r>
              <a:rPr lang="en-US" dirty="0" smtClean="0"/>
              <a:t>. Standard deviation of the measurement noise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0.1</a:t>
            </a:r>
            <a:r>
              <a:rPr lang="en-US" dirty="0" smtClean="0"/>
              <a:t> V.</a:t>
            </a:r>
          </a:p>
          <a:p>
            <a:r>
              <a:rPr lang="en-US" dirty="0" smtClean="0"/>
              <a:t> It is </a:t>
            </a:r>
            <a:r>
              <a:rPr lang="en-US" dirty="0"/>
              <a:t>a 1 dimensional signal </a:t>
            </a:r>
            <a:r>
              <a:rPr lang="en-US" dirty="0" smtClean="0"/>
              <a:t>problem: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H</a:t>
            </a:r>
            <a:r>
              <a:rPr lang="en-US" dirty="0" smtClean="0"/>
              <a:t> are constant 1.</a:t>
            </a:r>
          </a:p>
          <a:p>
            <a:r>
              <a:rPr lang="en-US" dirty="0" smtClean="0"/>
              <a:t>Assume the error </a:t>
            </a:r>
            <a:r>
              <a:rPr lang="en-US" dirty="0"/>
              <a:t>covariance </a:t>
            </a:r>
            <a:r>
              <a:rPr lang="en-US" b="1" dirty="0" smtClean="0"/>
              <a:t>P</a:t>
            </a:r>
            <a:r>
              <a:rPr lang="en-US" sz="2400" b="1" dirty="0" smtClean="0"/>
              <a:t>0</a:t>
            </a:r>
            <a:r>
              <a:rPr lang="en-US" dirty="0" smtClean="0"/>
              <a:t> is initially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and initial state </a:t>
            </a:r>
            <a:r>
              <a:rPr lang="en-US" b="1" dirty="0" smtClean="0"/>
              <a:t>X</a:t>
            </a:r>
            <a:r>
              <a:rPr lang="en-US" sz="2400" b="1" dirty="0" smtClean="0"/>
              <a:t>0 </a:t>
            </a:r>
            <a:r>
              <a:rPr lang="en-US" dirty="0" smtClean="0"/>
              <a:t>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 – Part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5879" b="-35879"/>
          <a:stretch>
            <a:fillRect/>
          </a:stretch>
        </p:blipFill>
        <p:spPr>
          <a:xfrm>
            <a:off x="457200" y="1600201"/>
            <a:ext cx="3243415" cy="17837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583" y="2056093"/>
            <a:ext cx="2063177" cy="952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9277" y="41782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6186314"/>
              </p:ext>
            </p:extLst>
          </p:nvPr>
        </p:nvGraphicFramePr>
        <p:xfrm>
          <a:off x="300449" y="3805946"/>
          <a:ext cx="80152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523"/>
                <a:gridCol w="615206"/>
                <a:gridCol w="723507"/>
                <a:gridCol w="723507"/>
                <a:gridCol w="723507"/>
                <a:gridCol w="723507"/>
                <a:gridCol w="723507"/>
                <a:gridCol w="723507"/>
                <a:gridCol w="723507"/>
                <a:gridCol w="723507"/>
                <a:gridCol w="7235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645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simple example </a:t>
            </a:r>
            <a:r>
              <a:rPr lang="en-US" dirty="0"/>
              <a:t>– Part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Content Placeholder 3" descr="Screen Shot 2011-09-14 at 12.24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048" b="-1048"/>
          <a:stretch>
            <a:fillRect/>
          </a:stretch>
        </p:blipFill>
        <p:spPr>
          <a:xfrm>
            <a:off x="457200" y="2279468"/>
            <a:ext cx="6930374" cy="38114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4098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simple example </a:t>
            </a:r>
            <a:r>
              <a:rPr lang="en-US" dirty="0"/>
              <a:t>– Part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Content Placeholder 3" descr="Screen Shot 2011-09-14 at 12.24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8967"/>
            <a:ext cx="8229600" cy="38418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7626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the example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966913"/>
            <a:ext cx="572475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Extended </a:t>
            </a:r>
            <a:r>
              <a:rPr lang="en-US" dirty="0" err="1" smtClean="0"/>
              <a:t>Kalman</a:t>
            </a:r>
            <a:r>
              <a:rPr lang="en-US" dirty="0" smtClean="0"/>
              <a:t> filter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simple cases, such as the linear dynamical system just, exact inference is tractable; however, in general, exact inference is infeasible, and approximate methods must be used, such as the extended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Unlike its linear counterpart, the extended </a:t>
            </a:r>
            <a:r>
              <a:rPr lang="en-US" dirty="0" err="1" smtClean="0"/>
              <a:t>Kalman</a:t>
            </a:r>
            <a:r>
              <a:rPr lang="en-US" dirty="0" smtClean="0"/>
              <a:t> filter in general is not an optimal estimator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54" y="4720136"/>
            <a:ext cx="4892149" cy="74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all noise is Gaussian, the </a:t>
            </a:r>
            <a:r>
              <a:rPr lang="en-US" dirty="0" err="1" smtClean="0"/>
              <a:t>Kalman</a:t>
            </a:r>
            <a:r>
              <a:rPr lang="en-US" dirty="0" smtClean="0"/>
              <a:t> filter minimizes the mean square error of the estimated parameters</a:t>
            </a:r>
          </a:p>
          <a:p>
            <a:r>
              <a:rPr lang="en-US" dirty="0" smtClean="0"/>
              <a:t>Convenient for online real time processing.</a:t>
            </a:r>
          </a:p>
          <a:p>
            <a:r>
              <a:rPr lang="en-US" dirty="0" smtClean="0"/>
              <a:t>Easy to formulate and implement given a basic understanding.</a:t>
            </a:r>
          </a:p>
          <a:p>
            <a:r>
              <a:rPr lang="en-US" dirty="0" smtClean="0"/>
              <a:t>To </a:t>
            </a:r>
            <a:r>
              <a:rPr lang="en-US" dirty="0"/>
              <a:t>enable the convergence in fewer </a:t>
            </a:r>
            <a:r>
              <a:rPr lang="en-US" dirty="0" smtClean="0"/>
              <a:t>steps:</a:t>
            </a:r>
          </a:p>
          <a:p>
            <a:pPr lvl="1"/>
            <a:r>
              <a:rPr lang="en-US" dirty="0"/>
              <a:t>Model the system more </a:t>
            </a:r>
            <a:r>
              <a:rPr lang="en-US" dirty="0" smtClean="0"/>
              <a:t>elegantly</a:t>
            </a:r>
          </a:p>
          <a:p>
            <a:pPr lvl="1"/>
            <a:r>
              <a:rPr lang="en-US" dirty="0" smtClean="0"/>
              <a:t>Estimate </a:t>
            </a:r>
            <a:r>
              <a:rPr lang="en-US" dirty="0"/>
              <a:t>the noise more </a:t>
            </a:r>
            <a:r>
              <a:rPr lang="en-US" dirty="0" smtClean="0"/>
              <a:t>precisely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Processes</a:t>
            </a:r>
          </a:p>
          <a:p>
            <a:r>
              <a:rPr lang="en-US" dirty="0" smtClean="0"/>
              <a:t>Example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Lindsay </a:t>
            </a:r>
            <a:r>
              <a:rPr lang="en-US" i="1" dirty="0" err="1" smtClean="0"/>
              <a:t>Kleeman</a:t>
            </a:r>
            <a:r>
              <a:rPr lang="en-US" i="1" dirty="0" smtClean="0"/>
              <a:t>, </a:t>
            </a:r>
            <a:r>
              <a:rPr lang="en-US" b="1" i="1" dirty="0" smtClean="0"/>
              <a:t>Understanding and Applying </a:t>
            </a:r>
            <a:r>
              <a:rPr lang="en-US" b="1" i="1" dirty="0" err="1" smtClean="0"/>
              <a:t>Kalman</a:t>
            </a:r>
            <a:r>
              <a:rPr lang="en-US" b="1" i="1" dirty="0" smtClean="0"/>
              <a:t> Filtering</a:t>
            </a:r>
            <a:r>
              <a:rPr lang="en-US" dirty="0" smtClean="0"/>
              <a:t>, Department of Electrical and Computer Systems Engineering, </a:t>
            </a:r>
            <a:r>
              <a:rPr lang="en-US" dirty="0" err="1" smtClean="0"/>
              <a:t>Monash</a:t>
            </a:r>
            <a:r>
              <a:rPr lang="en-US" dirty="0" smtClean="0"/>
              <a:t> University, Clayton</a:t>
            </a:r>
          </a:p>
          <a:p>
            <a:r>
              <a:rPr lang="en-US" i="1" dirty="0" smtClean="0"/>
              <a:t>Peter </a:t>
            </a:r>
            <a:r>
              <a:rPr lang="en-US" i="1" dirty="0" err="1" smtClean="0"/>
              <a:t>Maybeck</a:t>
            </a:r>
            <a:r>
              <a:rPr lang="en-US" i="1" dirty="0" smtClean="0"/>
              <a:t>, </a:t>
            </a:r>
            <a:r>
              <a:rPr lang="en-US" b="1" i="1" dirty="0" smtClean="0"/>
              <a:t>Stochastic Models, Estimation, and Control</a:t>
            </a:r>
            <a:r>
              <a:rPr lang="en-US" i="1" dirty="0" smtClean="0"/>
              <a:t>, Volume 1</a:t>
            </a:r>
          </a:p>
          <a:p>
            <a:r>
              <a:rPr lang="en-US" dirty="0" smtClean="0"/>
              <a:t>Greg Welch, Gary Bishop, "</a:t>
            </a:r>
            <a:r>
              <a:rPr lang="en-US" b="1" dirty="0" smtClean="0"/>
              <a:t>An Introduction to the </a:t>
            </a:r>
            <a:r>
              <a:rPr lang="en-US" b="1" dirty="0" err="1" smtClean="0"/>
              <a:t>Kalman</a:t>
            </a:r>
            <a:r>
              <a:rPr lang="en-US" b="1" dirty="0" smtClean="0"/>
              <a:t> Filter</a:t>
            </a:r>
            <a:r>
              <a:rPr lang="en-US" dirty="0" smtClean="0"/>
              <a:t>",  </a:t>
            </a:r>
            <a:r>
              <a:rPr lang="en-US" i="1" dirty="0" smtClean="0"/>
              <a:t>University of North Carolina at Chapel Hill Department of Computer Science, 2001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91618" y="6062990"/>
            <a:ext cx="1825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Thank you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and high pass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pass filter allows passing low frequency signals. It can be used to filter out the gravity. </a:t>
            </a:r>
          </a:p>
          <a:p>
            <a:r>
              <a:rPr lang="en-US" dirty="0" smtClean="0"/>
              <a:t>High pass filter allows high frequency signals to pass. </a:t>
            </a:r>
          </a:p>
          <a:p>
            <a:r>
              <a:rPr lang="en-US" dirty="0" smtClean="0"/>
              <a:t>Band pass filter is a combination of these two.</a:t>
            </a:r>
          </a:p>
          <a:p>
            <a:r>
              <a:rPr lang="en-US" dirty="0" smtClean="0"/>
              <a:t>They are working on frequency domain.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077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an </a:t>
            </a:r>
            <a:r>
              <a:rPr lang="en-US" b="1" i="1" dirty="0" smtClean="0"/>
              <a:t>optimal (linear) estimator</a:t>
            </a:r>
            <a:r>
              <a:rPr lang="en-US" dirty="0" smtClean="0"/>
              <a:t> or </a:t>
            </a:r>
            <a:r>
              <a:rPr lang="en-US" b="1" i="1" dirty="0" smtClean="0"/>
              <a:t>optimal recursive data processing algorithm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Belongs to the state space model(time domain) compared to frequency domain </a:t>
            </a:r>
          </a:p>
          <a:p>
            <a:r>
              <a:rPr lang="en-US" dirty="0" smtClean="0"/>
              <a:t>Components: system's dynamics model, control inputs, and </a:t>
            </a:r>
            <a:r>
              <a:rPr lang="en-US" b="1" dirty="0" smtClean="0"/>
              <a:t>recursive</a:t>
            </a:r>
            <a:r>
              <a:rPr lang="en-US" dirty="0" smtClean="0"/>
              <a:t> measurements(include noise)</a:t>
            </a:r>
          </a:p>
          <a:p>
            <a:r>
              <a:rPr lang="en-US" dirty="0" smtClean="0"/>
              <a:t>Parameters include indirect, inaccurate and uncertain observations.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908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</a:t>
            </a:r>
            <a:r>
              <a:rPr lang="en-US" dirty="0" err="1" smtClean="0"/>
              <a:t>Kalman</a:t>
            </a:r>
            <a:r>
              <a:rPr lang="en-US" dirty="0" smtClean="0"/>
              <a:t> filter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" y="2040149"/>
            <a:ext cx="7297003" cy="431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711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343" y="1963713"/>
            <a:ext cx="2520537" cy="199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31519" y="4026225"/>
            <a:ext cx="32918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http://en.wikipedia.org/wiki/Apollo_program</a:t>
            </a:r>
            <a:endParaRPr 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7439" y="4366615"/>
            <a:ext cx="3108961" cy="198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77440" y="6444476"/>
            <a:ext cx="2922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http://www.lorisbazzani.info/research-2/</a:t>
            </a:r>
            <a:endParaRPr lang="en-US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6607" y="2090057"/>
            <a:ext cx="2778894" cy="185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613560" y="4026225"/>
            <a:ext cx="24019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http://en.wikipedia.org/wiki/Gps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Markov Property :The next n+1 depends on n but not the entire past(1…n-1) </a:t>
            </a:r>
          </a:p>
          <a:p>
            <a:r>
              <a:rPr lang="en-US" dirty="0" smtClean="0"/>
              <a:t>The state is not clearly visible, but the output is visible</a:t>
            </a:r>
          </a:p>
          <a:p>
            <a:r>
              <a:rPr lang="en-US" dirty="0" smtClean="0"/>
              <a:t>The states give us information on the system. </a:t>
            </a:r>
          </a:p>
          <a:p>
            <a:r>
              <a:rPr lang="en-US" dirty="0" smtClean="0"/>
              <a:t>The task is to derive the maximum likelihood of the parameters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36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example</a:t>
            </a:r>
            <a:endParaRPr lang="en-US" dirty="0"/>
          </a:p>
        </p:txBody>
      </p:sp>
      <p:pic>
        <p:nvPicPr>
          <p:cNvPr id="6" name="Content Placeholder 5" descr="500px-HMMGrap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67" y="2291556"/>
            <a:ext cx="4762500" cy="36766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93867" y="620246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http://en.wikipedia.org/wiki/Hidden_Markov_model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14942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equation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615" y="1847088"/>
            <a:ext cx="6847185" cy="179599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9D4-2C4E-804C-872D-C8D0B6632CA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6181" y="3818596"/>
            <a:ext cx="4872448" cy="303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4541</TotalTime>
  <Words>589</Words>
  <Application>Microsoft Office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An Introduction to the Kalman Filter</vt:lpstr>
      <vt:lpstr>Outline</vt:lpstr>
      <vt:lpstr>Low and high pass filters</vt:lpstr>
      <vt:lpstr>Definition of Kalman filter</vt:lpstr>
      <vt:lpstr>Typical Kalman filter application</vt:lpstr>
      <vt:lpstr>Applications</vt:lpstr>
      <vt:lpstr>Hidden Markov Model</vt:lpstr>
      <vt:lpstr>HMM example</vt:lpstr>
      <vt:lpstr>Major equation</vt:lpstr>
      <vt:lpstr>Step 1: Build a model</vt:lpstr>
      <vt:lpstr>Step 2: Start process</vt:lpstr>
      <vt:lpstr>Step 3: Iterate</vt:lpstr>
      <vt:lpstr>A simple example</vt:lpstr>
      <vt:lpstr>A simple example – Part 1</vt:lpstr>
      <vt:lpstr>A simple example – Part 2</vt:lpstr>
      <vt:lpstr>A simple example – Part 3</vt:lpstr>
      <vt:lpstr>Result of the example</vt:lpstr>
      <vt:lpstr>The Extended Kalman filter </vt:lpstr>
      <vt:lpstr>Properties and conclusion</vt:lpstr>
      <vt:lpstr>Reference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Gur</dc:creator>
  <cp:lastModifiedBy>template</cp:lastModifiedBy>
  <cp:revision>147</cp:revision>
  <dcterms:created xsi:type="dcterms:W3CDTF">2011-09-10T18:20:03Z</dcterms:created>
  <dcterms:modified xsi:type="dcterms:W3CDTF">2011-11-18T20:22:24Z</dcterms:modified>
</cp:coreProperties>
</file>