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92" r:id="rId3"/>
    <p:sldId id="293" r:id="rId4"/>
    <p:sldId id="261" r:id="rId5"/>
    <p:sldId id="276" r:id="rId6"/>
    <p:sldId id="294" r:id="rId7"/>
    <p:sldId id="326" r:id="rId8"/>
    <p:sldId id="298" r:id="rId9"/>
    <p:sldId id="331" r:id="rId10"/>
    <p:sldId id="295" r:id="rId11"/>
    <p:sldId id="327" r:id="rId12"/>
    <p:sldId id="313" r:id="rId13"/>
    <p:sldId id="314" r:id="rId14"/>
    <p:sldId id="303" r:id="rId15"/>
    <p:sldId id="299" r:id="rId16"/>
    <p:sldId id="300" r:id="rId17"/>
    <p:sldId id="301" r:id="rId18"/>
    <p:sldId id="302" r:id="rId19"/>
    <p:sldId id="306" r:id="rId20"/>
    <p:sldId id="304" r:id="rId21"/>
    <p:sldId id="305" r:id="rId22"/>
    <p:sldId id="307" r:id="rId23"/>
    <p:sldId id="308" r:id="rId24"/>
    <p:sldId id="309" r:id="rId25"/>
    <p:sldId id="310" r:id="rId26"/>
    <p:sldId id="328" r:id="rId27"/>
    <p:sldId id="311" r:id="rId28"/>
    <p:sldId id="320" r:id="rId29"/>
    <p:sldId id="321" r:id="rId30"/>
    <p:sldId id="324" r:id="rId31"/>
    <p:sldId id="323" r:id="rId32"/>
    <p:sldId id="322" r:id="rId33"/>
    <p:sldId id="329" r:id="rId34"/>
    <p:sldId id="330" r:id="rId35"/>
    <p:sldId id="332" r:id="rId36"/>
    <p:sldId id="325" r:id="rId37"/>
    <p:sldId id="333" r:id="rId38"/>
    <p:sldId id="315" r:id="rId39"/>
    <p:sldId id="316" r:id="rId40"/>
    <p:sldId id="319" r:id="rId41"/>
    <p:sldId id="334" r:id="rId42"/>
    <p:sldId id="318" r:id="rId43"/>
    <p:sldId id="335" r:id="rId44"/>
    <p:sldId id="31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706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72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6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47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31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00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07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19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78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13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16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6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ixiedusthealing.blogspot.com/2011/03/earth-hour-internal-versus-external.html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ixiedusthealing.blogspot.com/2011/03/earth-hour-internal-versus-external.htm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labinsky.com/cavd/text/chap04-3.html" TargetMode="External"/><Relationship Id="rId2" Type="http://schemas.openxmlformats.org/officeDocument/2006/relationships/hyperlink" Target="http://en.wikipedia.org/wiki/Circle_grap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nas.org/content/100/21/12123.full" TargetMode="External"/><Relationship Id="rId5" Type="http://schemas.openxmlformats.org/officeDocument/2006/relationships/hyperlink" Target="http://arxiv.org/PS_cache/arxiv/pdf/0707/0707.3619v16.pdf" TargetMode="External"/><Relationship Id="rId4" Type="http://schemas.openxmlformats.org/officeDocument/2006/relationships/hyperlink" Target="http://mathworld.wolfram.com/DiamondGraph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Interval, circle graphs and circle graph recognition using split decomposition</a:t>
            </a:r>
            <a:endParaRPr lang="en-US" sz="4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29200" y="4267200"/>
            <a:ext cx="38100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ea typeface="+mj-ea"/>
                <a:cs typeface="Arial" pitchFamily="34" charset="0"/>
              </a:rPr>
              <a:t>Presented by </a:t>
            </a:r>
            <a:r>
              <a:rPr lang="en-US" dirty="0" smtClean="0">
                <a:latin typeface="Arial" pitchFamily="34" charset="0"/>
                <a:ea typeface="+mj-ea"/>
                <a:cs typeface="Arial" pitchFamily="34" charset="0"/>
              </a:rPr>
              <a:t>Steven </a:t>
            </a:r>
            <a:r>
              <a:rPr lang="en-US" dirty="0" err="1" smtClean="0">
                <a:latin typeface="Arial" pitchFamily="34" charset="0"/>
                <a:ea typeface="+mj-ea"/>
                <a:cs typeface="Arial" pitchFamily="34" charset="0"/>
              </a:rPr>
              <a:t>Correia</a:t>
            </a:r>
            <a:endParaRPr lang="en-US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ea typeface="+mj-ea"/>
                <a:cs typeface="Arial" pitchFamily="34" charset="0"/>
              </a:rPr>
              <a:t>Kent state university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ea typeface="+mj-ea"/>
                <a:cs typeface="Arial" pitchFamily="34" charset="0"/>
              </a:rPr>
              <a:t>Nov-18-2011</a:t>
            </a:r>
            <a:endParaRPr lang="en-US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ea typeface="+mj-ea"/>
                <a:cs typeface="Arial" pitchFamily="34" charset="0"/>
              </a:rPr>
              <a:t>Email: </a:t>
            </a:r>
            <a:r>
              <a:rPr lang="en-US" dirty="0" smtClean="0">
                <a:latin typeface="Arial" pitchFamily="34" charset="0"/>
                <a:ea typeface="+mj-ea"/>
                <a:cs typeface="Arial" pitchFamily="34" charset="0"/>
              </a:rPr>
              <a:t>scorreia@kent.edu</a:t>
            </a:r>
            <a:endParaRPr lang="en-US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16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2" descr="C:\Users\Steven\Desktop\masterSeminarpresentations\Mypresentation\175px-Circle_graph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863" y="3094772"/>
            <a:ext cx="1844675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8" descr="sun_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168275"/>
            <a:ext cx="2582863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 :[1][4]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79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Related work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Subtitle 7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14400" y="1371600"/>
                <a:ext cx="6705600" cy="5029200"/>
              </a:xfrm>
            </p:spPr>
            <p:txBody>
              <a:bodyPr>
                <a:normAutofit/>
              </a:bodyPr>
              <a:lstStyle/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Booth, </a:t>
                </a:r>
                <a:r>
                  <a:rPr lang="en-US" sz="1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Lueker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&amp; </a:t>
                </a:r>
                <a:r>
                  <a:rPr lang="en-US" sz="1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Habib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proved determining if a </a:t>
                </a:r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given graph G = (V, E) is an </a:t>
                </a:r>
                <a:r>
                  <a:rPr lang="en-US" sz="1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interval graph </a:t>
                </a:r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can be done in O(|V|+|E|) time by seeking an ordering of the maximal cliques of 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G.</a:t>
                </a:r>
              </a:p>
              <a:p>
                <a:pPr marL="342900" indent="-342900" algn="l">
                  <a:buFont typeface="Arial" pitchFamily="34" charset="0"/>
                  <a:buChar char="•"/>
                </a:pP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Many researchers proved different techniques to for recognition of circle graph. </a:t>
                </a:r>
              </a:p>
              <a:p>
                <a:pPr marL="800100" lvl="1" indent="-342900" algn="l">
                  <a:buFont typeface="Arial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Earliest polynomial time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algorithm </a:t>
                </a:r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described by </a:t>
                </a:r>
                <a:r>
                  <a:rPr lang="en-US" sz="1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Bouchet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(1987) </a:t>
                </a:r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which takes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𝑂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(</m:t>
                    </m:r>
                    <m:sSup>
                      <m:sSup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9</m:t>
                        </m:r>
                      </m:sup>
                    </m:sSup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time.</a:t>
                </a:r>
              </a:p>
              <a:p>
                <a:pPr marL="800100" lvl="1" indent="-342900" algn="l">
                  <a:buFont typeface="Arial" pitchFamily="34" charset="0"/>
                  <a:buChar char="•"/>
                </a:pP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Gabor, Hsu and </a:t>
                </a:r>
                <a:r>
                  <a:rPr lang="en-US" sz="18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Supowit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proposed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𝑂</m:t>
                    </m:r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𝑛𝑚</m:t>
                        </m:r>
                      </m:e>
                    </m:d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time algorithm</a:t>
                </a:r>
              </a:p>
              <a:p>
                <a:pPr marL="800100" lvl="1" indent="-342900" algn="l">
                  <a:buFont typeface="Arial" pitchFamily="34" charset="0"/>
                  <a:buChar char="•"/>
                </a:pPr>
                <a:r>
                  <a:rPr lang="en-US" sz="1800" b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Jeremy </a:t>
                </a:r>
                <a:r>
                  <a:rPr lang="en-US" sz="1800" b="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Spinrad</a:t>
                </a:r>
                <a:r>
                  <a:rPr lang="en-US" sz="1800" b="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proposed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𝑂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Arial" pitchFamily="34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algorithm</a:t>
                </a:r>
                <a:endParaRPr lang="en-US" sz="18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800100" lvl="1" indent="-342900" algn="l">
                  <a:buFont typeface="Arial" pitchFamily="34" charset="0"/>
                  <a:buChar char="•"/>
                </a:pP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Best </a:t>
                </a:r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known algorithm by Christophe Paul 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University </a:t>
                </a:r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Montpellier II,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France March </a:t>
                </a:r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25, 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2009 in </a:t>
                </a:r>
                <a:r>
                  <a:rPr lang="en-US" sz="18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quasi-linear time</a:t>
                </a:r>
                <a:r>
                  <a:rPr lang="en-US" sz="1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*</a:t>
                </a:r>
              </a:p>
              <a:p>
                <a:pPr lvl="1" algn="l"/>
                <a:r>
                  <a:rPr lang="en-US" sz="1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	</a:t>
                </a:r>
                <a:br>
                  <a:rPr lang="en-US" sz="1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sz="16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*</a:t>
                </a:r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An algorithm is said to run in quasi-linear time if T(n)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𝑂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(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𝑛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𝑙𝑜𝑔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𝑘</m:t>
                        </m:r>
                      </m:sup>
                    </m:sSup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𝑛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1400" dirty="0" smtClean="0">
                    <a:latin typeface="Arial" pitchFamily="34" charset="0"/>
                    <a:cs typeface="Arial" pitchFamily="34" charset="0"/>
                  </a:rPr>
                  <a:t> for any constant k </a:t>
                </a:r>
                <a:endParaRPr lang="en-U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8" name="Subtitle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14400" y="1371600"/>
                <a:ext cx="6705600" cy="5029200"/>
              </a:xfrm>
              <a:blipFill rotWithShape="1">
                <a:blip r:embed="rId2"/>
                <a:stretch>
                  <a:fillRect l="-545" t="-606" r="-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Outline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13716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Definition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Interval graph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Circle graph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Forbidden interval and circle graphs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work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Modular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Detection of circle graph – Split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Maximum click in graph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Graphs</a:t>
            </a:r>
            <a:endParaRPr lang="en-US" sz="15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Reduce the complexity of many problems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Memory management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VLSI design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 clique applications</a:t>
            </a:r>
            <a:endParaRPr lang="en-US" sz="15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References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Steven\Desktop\masterSeminarpresentations\Mypresentation\Intersection_grap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Image taken from:[4]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6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Modular decomposition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6705600" cy="50292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should I decompose a graph? 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416300" y="408181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3949700" y="271021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730500" y="370081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5245100" y="240541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3873500" y="331981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4483100" y="301501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2959100" y="225301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V="1">
            <a:off x="3949700" y="2862618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4102100" y="278641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V="1">
            <a:off x="4632467" y="2557818"/>
            <a:ext cx="688833" cy="5265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V="1">
            <a:off x="4102100" y="2481618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4"/>
          <p:cNvSpPr>
            <a:spLocks/>
          </p:cNvSpPr>
          <p:nvPr/>
        </p:nvSpPr>
        <p:spPr bwMode="auto">
          <a:xfrm>
            <a:off x="4025900" y="2557818"/>
            <a:ext cx="1295400" cy="914400"/>
          </a:xfrm>
          <a:custGeom>
            <a:avLst/>
            <a:gdLst>
              <a:gd name="T0" fmla="*/ 0 w 816"/>
              <a:gd name="T1" fmla="*/ 576 h 576"/>
              <a:gd name="T2" fmla="*/ 672 w 816"/>
              <a:gd name="T3" fmla="*/ 480 h 576"/>
              <a:gd name="T4" fmla="*/ 816 w 81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76">
                <a:moveTo>
                  <a:pt x="0" y="576"/>
                </a:moveTo>
                <a:cubicBezTo>
                  <a:pt x="268" y="576"/>
                  <a:pt x="536" y="576"/>
                  <a:pt x="672" y="480"/>
                </a:cubicBezTo>
                <a:cubicBezTo>
                  <a:pt x="808" y="384"/>
                  <a:pt x="792" y="80"/>
                  <a:pt x="8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H="1">
            <a:off x="3492500" y="3472218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H="1">
            <a:off x="3492500" y="2862618"/>
            <a:ext cx="4953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7"/>
          <p:cNvSpPr>
            <a:spLocks/>
          </p:cNvSpPr>
          <p:nvPr/>
        </p:nvSpPr>
        <p:spPr bwMode="auto">
          <a:xfrm>
            <a:off x="3568700" y="3167418"/>
            <a:ext cx="1231900" cy="990600"/>
          </a:xfrm>
          <a:custGeom>
            <a:avLst/>
            <a:gdLst>
              <a:gd name="T0" fmla="*/ 624 w 776"/>
              <a:gd name="T1" fmla="*/ 0 h 624"/>
              <a:gd name="T2" fmla="*/ 672 w 776"/>
              <a:gd name="T3" fmla="*/ 432 h 624"/>
              <a:gd name="T4" fmla="*/ 0 w 7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624">
                <a:moveTo>
                  <a:pt x="624" y="0"/>
                </a:moveTo>
                <a:cubicBezTo>
                  <a:pt x="700" y="164"/>
                  <a:pt x="776" y="328"/>
                  <a:pt x="672" y="432"/>
                </a:cubicBezTo>
                <a:cubicBezTo>
                  <a:pt x="568" y="536"/>
                  <a:pt x="284" y="580"/>
                  <a:pt x="0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>
            <a:off x="2882900" y="3777018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 flipV="1">
            <a:off x="2806700" y="2405418"/>
            <a:ext cx="228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 flipH="1" flipV="1">
            <a:off x="3035300" y="2405418"/>
            <a:ext cx="457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3111500" y="2329218"/>
            <a:ext cx="2133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2"/>
          <p:cNvSpPr>
            <a:spLocks/>
          </p:cNvSpPr>
          <p:nvPr/>
        </p:nvSpPr>
        <p:spPr bwMode="auto">
          <a:xfrm>
            <a:off x="2806700" y="2481618"/>
            <a:ext cx="3530600" cy="2755900"/>
          </a:xfrm>
          <a:custGeom>
            <a:avLst/>
            <a:gdLst>
              <a:gd name="T0" fmla="*/ 1632 w 2224"/>
              <a:gd name="T1" fmla="*/ 0 h 1736"/>
              <a:gd name="T2" fmla="*/ 2064 w 2224"/>
              <a:gd name="T3" fmla="*/ 816 h 1736"/>
              <a:gd name="T4" fmla="*/ 672 w 2224"/>
              <a:gd name="T5" fmla="*/ 1728 h 1736"/>
              <a:gd name="T6" fmla="*/ 0 w 2224"/>
              <a:gd name="T7" fmla="*/ 864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4" h="1736">
                <a:moveTo>
                  <a:pt x="1632" y="0"/>
                </a:moveTo>
                <a:cubicBezTo>
                  <a:pt x="1928" y="264"/>
                  <a:pt x="2224" y="528"/>
                  <a:pt x="2064" y="816"/>
                </a:cubicBezTo>
                <a:cubicBezTo>
                  <a:pt x="1904" y="1104"/>
                  <a:pt x="1016" y="1720"/>
                  <a:pt x="672" y="1728"/>
                </a:cubicBezTo>
                <a:cubicBezTo>
                  <a:pt x="328" y="1736"/>
                  <a:pt x="164" y="1300"/>
                  <a:pt x="0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3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Modular decomposition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6705600" cy="50292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 should I decompose a graph? 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416300" y="408181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3949700" y="271021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730500" y="370081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5245100" y="240541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3873500" y="331981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4483100" y="301501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2959100" y="225301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V="1">
            <a:off x="3949700" y="2862618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4102100" y="278641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V="1">
            <a:off x="4632467" y="2557818"/>
            <a:ext cx="688833" cy="5265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 flipV="1">
            <a:off x="4102100" y="2481618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4"/>
          <p:cNvSpPr>
            <a:spLocks/>
          </p:cNvSpPr>
          <p:nvPr/>
        </p:nvSpPr>
        <p:spPr bwMode="auto">
          <a:xfrm>
            <a:off x="4025900" y="2557818"/>
            <a:ext cx="1295400" cy="914400"/>
          </a:xfrm>
          <a:custGeom>
            <a:avLst/>
            <a:gdLst>
              <a:gd name="T0" fmla="*/ 0 w 816"/>
              <a:gd name="T1" fmla="*/ 576 h 576"/>
              <a:gd name="T2" fmla="*/ 672 w 816"/>
              <a:gd name="T3" fmla="*/ 480 h 576"/>
              <a:gd name="T4" fmla="*/ 816 w 81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76">
                <a:moveTo>
                  <a:pt x="0" y="576"/>
                </a:moveTo>
                <a:cubicBezTo>
                  <a:pt x="268" y="576"/>
                  <a:pt x="536" y="576"/>
                  <a:pt x="672" y="480"/>
                </a:cubicBezTo>
                <a:cubicBezTo>
                  <a:pt x="808" y="384"/>
                  <a:pt x="792" y="80"/>
                  <a:pt x="8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H="1">
            <a:off x="3492500" y="3472218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H="1">
            <a:off x="3492500" y="2862618"/>
            <a:ext cx="4953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17"/>
          <p:cNvSpPr>
            <a:spLocks/>
          </p:cNvSpPr>
          <p:nvPr/>
        </p:nvSpPr>
        <p:spPr bwMode="auto">
          <a:xfrm>
            <a:off x="3568700" y="3167418"/>
            <a:ext cx="1231900" cy="990600"/>
          </a:xfrm>
          <a:custGeom>
            <a:avLst/>
            <a:gdLst>
              <a:gd name="T0" fmla="*/ 624 w 776"/>
              <a:gd name="T1" fmla="*/ 0 h 624"/>
              <a:gd name="T2" fmla="*/ 672 w 776"/>
              <a:gd name="T3" fmla="*/ 432 h 624"/>
              <a:gd name="T4" fmla="*/ 0 w 7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624">
                <a:moveTo>
                  <a:pt x="624" y="0"/>
                </a:moveTo>
                <a:cubicBezTo>
                  <a:pt x="700" y="164"/>
                  <a:pt x="776" y="328"/>
                  <a:pt x="672" y="432"/>
                </a:cubicBezTo>
                <a:cubicBezTo>
                  <a:pt x="568" y="536"/>
                  <a:pt x="284" y="580"/>
                  <a:pt x="0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>
            <a:off x="2882900" y="3777018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 flipV="1">
            <a:off x="2806700" y="2405418"/>
            <a:ext cx="228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 flipH="1" flipV="1">
            <a:off x="3035300" y="2405418"/>
            <a:ext cx="457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3111500" y="2329218"/>
            <a:ext cx="2133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2"/>
          <p:cNvSpPr>
            <a:spLocks/>
          </p:cNvSpPr>
          <p:nvPr/>
        </p:nvSpPr>
        <p:spPr bwMode="auto">
          <a:xfrm>
            <a:off x="2806700" y="2481618"/>
            <a:ext cx="3530600" cy="2755900"/>
          </a:xfrm>
          <a:custGeom>
            <a:avLst/>
            <a:gdLst>
              <a:gd name="T0" fmla="*/ 1632 w 2224"/>
              <a:gd name="T1" fmla="*/ 0 h 1736"/>
              <a:gd name="T2" fmla="*/ 2064 w 2224"/>
              <a:gd name="T3" fmla="*/ 816 h 1736"/>
              <a:gd name="T4" fmla="*/ 672 w 2224"/>
              <a:gd name="T5" fmla="*/ 1728 h 1736"/>
              <a:gd name="T6" fmla="*/ 0 w 2224"/>
              <a:gd name="T7" fmla="*/ 864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4" h="1736">
                <a:moveTo>
                  <a:pt x="1632" y="0"/>
                </a:moveTo>
                <a:cubicBezTo>
                  <a:pt x="1928" y="264"/>
                  <a:pt x="2224" y="528"/>
                  <a:pt x="2064" y="816"/>
                </a:cubicBezTo>
                <a:cubicBezTo>
                  <a:pt x="1904" y="1104"/>
                  <a:pt x="1016" y="1720"/>
                  <a:pt x="672" y="1728"/>
                </a:cubicBezTo>
                <a:cubicBezTo>
                  <a:pt x="328" y="1736"/>
                  <a:pt x="164" y="1300"/>
                  <a:pt x="0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685800" y="5334000"/>
            <a:ext cx="807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I’ll find its Modules!</a:t>
            </a:r>
          </a:p>
        </p:txBody>
      </p:sp>
      <p:pic>
        <p:nvPicPr>
          <p:cNvPr id="30" name="Picture 26" descr="n3n44dma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2286000"/>
            <a:ext cx="738188" cy="179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4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Modular decomposition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6705600" cy="50292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Module. AKA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>
              <a:lnSpc>
                <a:spcPct val="80000"/>
              </a:lnSpc>
            </a:pP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Autonomous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Closed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Stable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Clump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Committee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Externally Related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Interval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Non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simplifiable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Sub-networks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Partite 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6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Modular decomposition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6705600" cy="50292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Modular Decomposition : A </a:t>
            </a:r>
            <a:r>
              <a:rPr lang="en-U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Module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a set of vertices that are </a:t>
            </a:r>
            <a:r>
              <a:rPr lang="en-U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indistinguishable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from outside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3577608" y="4686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2891808" y="4305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auto">
          <a:xfrm>
            <a:off x="5406408" y="3009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3120408" y="2857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10"/>
          <p:cNvSpPr>
            <a:spLocks noChangeShapeType="1"/>
          </p:cNvSpPr>
          <p:nvPr/>
        </p:nvSpPr>
        <p:spPr bwMode="auto">
          <a:xfrm flipV="1">
            <a:off x="4111008" y="34671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4263408" y="33909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12"/>
          <p:cNvSpPr>
            <a:spLocks noChangeShapeType="1"/>
          </p:cNvSpPr>
          <p:nvPr/>
        </p:nvSpPr>
        <p:spPr bwMode="auto">
          <a:xfrm flipV="1">
            <a:off x="4796808" y="31623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13"/>
          <p:cNvSpPr>
            <a:spLocks noChangeShapeType="1"/>
          </p:cNvSpPr>
          <p:nvPr/>
        </p:nvSpPr>
        <p:spPr bwMode="auto">
          <a:xfrm flipV="1">
            <a:off x="4263408" y="30861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>
            <a:off x="4187208" y="3162300"/>
            <a:ext cx="1295400" cy="914400"/>
          </a:xfrm>
          <a:custGeom>
            <a:avLst/>
            <a:gdLst>
              <a:gd name="T0" fmla="*/ 0 w 816"/>
              <a:gd name="T1" fmla="*/ 576 h 576"/>
              <a:gd name="T2" fmla="*/ 672 w 816"/>
              <a:gd name="T3" fmla="*/ 480 h 576"/>
              <a:gd name="T4" fmla="*/ 816 w 81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76">
                <a:moveTo>
                  <a:pt x="0" y="576"/>
                </a:moveTo>
                <a:cubicBezTo>
                  <a:pt x="268" y="576"/>
                  <a:pt x="536" y="576"/>
                  <a:pt x="672" y="480"/>
                </a:cubicBezTo>
                <a:cubicBezTo>
                  <a:pt x="808" y="384"/>
                  <a:pt x="792" y="80"/>
                  <a:pt x="8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15"/>
          <p:cNvSpPr>
            <a:spLocks noChangeShapeType="1"/>
          </p:cNvSpPr>
          <p:nvPr/>
        </p:nvSpPr>
        <p:spPr bwMode="auto">
          <a:xfrm flipH="1">
            <a:off x="3653808" y="40767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16"/>
          <p:cNvSpPr>
            <a:spLocks noChangeShapeType="1"/>
          </p:cNvSpPr>
          <p:nvPr/>
        </p:nvSpPr>
        <p:spPr bwMode="auto">
          <a:xfrm flipH="1">
            <a:off x="3653808" y="3467100"/>
            <a:ext cx="495300" cy="12191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62"/>
          <p:cNvSpPr>
            <a:spLocks/>
          </p:cNvSpPr>
          <p:nvPr/>
        </p:nvSpPr>
        <p:spPr bwMode="auto">
          <a:xfrm>
            <a:off x="3730008" y="3771900"/>
            <a:ext cx="1231900" cy="990600"/>
          </a:xfrm>
          <a:custGeom>
            <a:avLst/>
            <a:gdLst>
              <a:gd name="T0" fmla="*/ 624 w 776"/>
              <a:gd name="T1" fmla="*/ 0 h 624"/>
              <a:gd name="T2" fmla="*/ 672 w 776"/>
              <a:gd name="T3" fmla="*/ 432 h 624"/>
              <a:gd name="T4" fmla="*/ 0 w 7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624">
                <a:moveTo>
                  <a:pt x="624" y="0"/>
                </a:moveTo>
                <a:cubicBezTo>
                  <a:pt x="700" y="164"/>
                  <a:pt x="776" y="328"/>
                  <a:pt x="672" y="432"/>
                </a:cubicBezTo>
                <a:cubicBezTo>
                  <a:pt x="568" y="536"/>
                  <a:pt x="284" y="580"/>
                  <a:pt x="0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18"/>
          <p:cNvSpPr>
            <a:spLocks noChangeShapeType="1"/>
          </p:cNvSpPr>
          <p:nvPr/>
        </p:nvSpPr>
        <p:spPr bwMode="auto">
          <a:xfrm>
            <a:off x="3044208" y="43815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19"/>
          <p:cNvSpPr>
            <a:spLocks noChangeShapeType="1"/>
          </p:cNvSpPr>
          <p:nvPr/>
        </p:nvSpPr>
        <p:spPr bwMode="auto">
          <a:xfrm flipV="1">
            <a:off x="2968008" y="2995613"/>
            <a:ext cx="190500" cy="138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20"/>
          <p:cNvSpPr>
            <a:spLocks noChangeShapeType="1"/>
          </p:cNvSpPr>
          <p:nvPr/>
        </p:nvSpPr>
        <p:spPr bwMode="auto">
          <a:xfrm flipH="1" flipV="1">
            <a:off x="3229021" y="2933700"/>
            <a:ext cx="424787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21"/>
          <p:cNvSpPr>
            <a:spLocks noChangeShapeType="1"/>
          </p:cNvSpPr>
          <p:nvPr/>
        </p:nvSpPr>
        <p:spPr bwMode="auto">
          <a:xfrm>
            <a:off x="3272808" y="2933700"/>
            <a:ext cx="2133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Oval 67"/>
          <p:cNvSpPr>
            <a:spLocks noChangeArrowheads="1"/>
          </p:cNvSpPr>
          <p:nvPr/>
        </p:nvSpPr>
        <p:spPr bwMode="auto">
          <a:xfrm>
            <a:off x="3806208" y="3086100"/>
            <a:ext cx="1143000" cy="1143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69"/>
          <p:cNvSpPr>
            <a:spLocks/>
          </p:cNvSpPr>
          <p:nvPr/>
        </p:nvSpPr>
        <p:spPr bwMode="auto">
          <a:xfrm>
            <a:off x="2968008" y="3086100"/>
            <a:ext cx="3530600" cy="2755900"/>
          </a:xfrm>
          <a:custGeom>
            <a:avLst/>
            <a:gdLst>
              <a:gd name="T0" fmla="*/ 1632 w 2224"/>
              <a:gd name="T1" fmla="*/ 0 h 1736"/>
              <a:gd name="T2" fmla="*/ 2064 w 2224"/>
              <a:gd name="T3" fmla="*/ 816 h 1736"/>
              <a:gd name="T4" fmla="*/ 672 w 2224"/>
              <a:gd name="T5" fmla="*/ 1728 h 1736"/>
              <a:gd name="T6" fmla="*/ 0 w 2224"/>
              <a:gd name="T7" fmla="*/ 864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4" h="1736">
                <a:moveTo>
                  <a:pt x="1632" y="0"/>
                </a:moveTo>
                <a:cubicBezTo>
                  <a:pt x="1928" y="264"/>
                  <a:pt x="2224" y="528"/>
                  <a:pt x="2064" y="816"/>
                </a:cubicBezTo>
                <a:cubicBezTo>
                  <a:pt x="1904" y="1104"/>
                  <a:pt x="1016" y="1720"/>
                  <a:pt x="672" y="1728"/>
                </a:cubicBezTo>
                <a:cubicBezTo>
                  <a:pt x="328" y="1736"/>
                  <a:pt x="164" y="1300"/>
                  <a:pt x="0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Text Box 48"/>
          <p:cNvSpPr txBox="1">
            <a:spLocks noChangeArrowheads="1"/>
          </p:cNvSpPr>
          <p:nvPr/>
        </p:nvSpPr>
        <p:spPr bwMode="auto">
          <a:xfrm>
            <a:off x="3653808" y="30861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74" name="Text Box 49"/>
          <p:cNvSpPr txBox="1">
            <a:spLocks noChangeArrowheads="1"/>
          </p:cNvSpPr>
          <p:nvPr/>
        </p:nvSpPr>
        <p:spPr bwMode="auto">
          <a:xfrm>
            <a:off x="5406408" y="24003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</a:t>
            </a:r>
          </a:p>
        </p:txBody>
      </p:sp>
      <p:sp>
        <p:nvSpPr>
          <p:cNvPr id="75" name="Text Box 50"/>
          <p:cNvSpPr txBox="1">
            <a:spLocks noChangeArrowheads="1"/>
          </p:cNvSpPr>
          <p:nvPr/>
        </p:nvSpPr>
        <p:spPr bwMode="auto">
          <a:xfrm>
            <a:off x="3501408" y="49149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76" name="Text Box 51"/>
          <p:cNvSpPr txBox="1">
            <a:spLocks noChangeArrowheads="1"/>
          </p:cNvSpPr>
          <p:nvPr/>
        </p:nvSpPr>
        <p:spPr bwMode="auto">
          <a:xfrm>
            <a:off x="2891808" y="27051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</a:t>
            </a:r>
          </a:p>
        </p:txBody>
      </p:sp>
      <p:sp>
        <p:nvSpPr>
          <p:cNvPr id="77" name="Text Box 52"/>
          <p:cNvSpPr txBox="1">
            <a:spLocks noChangeArrowheads="1"/>
          </p:cNvSpPr>
          <p:nvPr/>
        </p:nvSpPr>
        <p:spPr bwMode="auto">
          <a:xfrm>
            <a:off x="2739408" y="40005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</a:t>
            </a:r>
          </a:p>
        </p:txBody>
      </p:sp>
      <p:sp>
        <p:nvSpPr>
          <p:cNvPr id="78" name="Text Box 53"/>
          <p:cNvSpPr txBox="1">
            <a:spLocks noChangeArrowheads="1"/>
          </p:cNvSpPr>
          <p:nvPr/>
        </p:nvSpPr>
        <p:spPr bwMode="auto">
          <a:xfrm>
            <a:off x="4111008" y="3390900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79" name="Text Box 54"/>
          <p:cNvSpPr txBox="1">
            <a:spLocks noChangeArrowheads="1"/>
          </p:cNvSpPr>
          <p:nvPr/>
        </p:nvSpPr>
        <p:spPr bwMode="auto">
          <a:xfrm>
            <a:off x="4518165" y="3637921"/>
            <a:ext cx="2229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j</a:t>
            </a:r>
          </a:p>
        </p:txBody>
      </p:sp>
      <p:sp>
        <p:nvSpPr>
          <p:cNvPr id="80" name="Text Box 55"/>
          <p:cNvSpPr txBox="1">
            <a:spLocks noChangeArrowheads="1"/>
          </p:cNvSpPr>
          <p:nvPr/>
        </p:nvSpPr>
        <p:spPr bwMode="auto">
          <a:xfrm>
            <a:off x="4111008" y="37719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</a:t>
            </a:r>
          </a:p>
        </p:txBody>
      </p:sp>
      <p:sp>
        <p:nvSpPr>
          <p:cNvPr id="81" name="Oval 8"/>
          <p:cNvSpPr>
            <a:spLocks noChangeArrowheads="1"/>
          </p:cNvSpPr>
          <p:nvPr/>
        </p:nvSpPr>
        <p:spPr bwMode="auto">
          <a:xfrm>
            <a:off x="4618817" y="3574256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8"/>
          <p:cNvSpPr>
            <a:spLocks noChangeArrowheads="1"/>
          </p:cNvSpPr>
          <p:nvPr/>
        </p:nvSpPr>
        <p:spPr bwMode="auto">
          <a:xfrm>
            <a:off x="4111008" y="33004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Oval 8"/>
          <p:cNvSpPr>
            <a:spLocks noChangeArrowheads="1"/>
          </p:cNvSpPr>
          <p:nvPr/>
        </p:nvSpPr>
        <p:spPr bwMode="auto">
          <a:xfrm>
            <a:off x="4037652" y="393105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2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Modular decomposition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6705600" cy="5029200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Modular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Decomposition : 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Module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a set of vertices that are 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indistinguishable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from outside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3577608" y="4686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2891808" y="43053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5406408" y="3009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auto">
          <a:xfrm>
            <a:off x="3120408" y="28575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 flipV="1">
            <a:off x="4111008" y="34671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1"/>
          <p:cNvSpPr>
            <a:spLocks noChangeShapeType="1"/>
          </p:cNvSpPr>
          <p:nvPr/>
        </p:nvSpPr>
        <p:spPr bwMode="auto">
          <a:xfrm>
            <a:off x="4263408" y="33909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12"/>
          <p:cNvSpPr>
            <a:spLocks noChangeShapeType="1"/>
          </p:cNvSpPr>
          <p:nvPr/>
        </p:nvSpPr>
        <p:spPr bwMode="auto">
          <a:xfrm flipV="1">
            <a:off x="4796808" y="3162300"/>
            <a:ext cx="609600" cy="457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5" name="Line 13"/>
          <p:cNvSpPr>
            <a:spLocks noChangeShapeType="1"/>
          </p:cNvSpPr>
          <p:nvPr/>
        </p:nvSpPr>
        <p:spPr bwMode="auto">
          <a:xfrm flipV="1">
            <a:off x="4263408" y="3086100"/>
            <a:ext cx="1143000" cy="2286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>
            <a:off x="4187208" y="3162300"/>
            <a:ext cx="1295400" cy="914400"/>
          </a:xfrm>
          <a:custGeom>
            <a:avLst/>
            <a:gdLst>
              <a:gd name="T0" fmla="*/ 0 w 816"/>
              <a:gd name="T1" fmla="*/ 576 h 576"/>
              <a:gd name="T2" fmla="*/ 672 w 816"/>
              <a:gd name="T3" fmla="*/ 480 h 576"/>
              <a:gd name="T4" fmla="*/ 816 w 81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76">
                <a:moveTo>
                  <a:pt x="0" y="576"/>
                </a:moveTo>
                <a:cubicBezTo>
                  <a:pt x="268" y="576"/>
                  <a:pt x="536" y="576"/>
                  <a:pt x="672" y="480"/>
                </a:cubicBezTo>
                <a:cubicBezTo>
                  <a:pt x="808" y="384"/>
                  <a:pt x="792" y="80"/>
                  <a:pt x="816" y="0"/>
                </a:cubicBezTo>
              </a:path>
            </a:pathLst>
          </a:custGeom>
          <a:ln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7" name="Line 15"/>
          <p:cNvSpPr>
            <a:spLocks noChangeShapeType="1"/>
          </p:cNvSpPr>
          <p:nvPr/>
        </p:nvSpPr>
        <p:spPr bwMode="auto">
          <a:xfrm flipH="1">
            <a:off x="3653808" y="4076700"/>
            <a:ext cx="381000" cy="6096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Line 16"/>
          <p:cNvSpPr>
            <a:spLocks noChangeShapeType="1"/>
          </p:cNvSpPr>
          <p:nvPr/>
        </p:nvSpPr>
        <p:spPr bwMode="auto">
          <a:xfrm flipH="1">
            <a:off x="3653808" y="3467100"/>
            <a:ext cx="495300" cy="1219199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Freeform 58"/>
          <p:cNvSpPr>
            <a:spLocks/>
          </p:cNvSpPr>
          <p:nvPr/>
        </p:nvSpPr>
        <p:spPr bwMode="auto">
          <a:xfrm>
            <a:off x="3730008" y="3771900"/>
            <a:ext cx="1231900" cy="990600"/>
          </a:xfrm>
          <a:custGeom>
            <a:avLst/>
            <a:gdLst>
              <a:gd name="T0" fmla="*/ 624 w 776"/>
              <a:gd name="T1" fmla="*/ 0 h 624"/>
              <a:gd name="T2" fmla="*/ 672 w 776"/>
              <a:gd name="T3" fmla="*/ 432 h 624"/>
              <a:gd name="T4" fmla="*/ 0 w 7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624">
                <a:moveTo>
                  <a:pt x="624" y="0"/>
                </a:moveTo>
                <a:cubicBezTo>
                  <a:pt x="700" y="164"/>
                  <a:pt x="776" y="328"/>
                  <a:pt x="672" y="432"/>
                </a:cubicBezTo>
                <a:cubicBezTo>
                  <a:pt x="568" y="536"/>
                  <a:pt x="284" y="580"/>
                  <a:pt x="0" y="624"/>
                </a:cubicBezTo>
              </a:path>
            </a:pathLst>
          </a:custGeom>
          <a:ln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Line 18"/>
          <p:cNvSpPr>
            <a:spLocks noChangeShapeType="1"/>
          </p:cNvSpPr>
          <p:nvPr/>
        </p:nvSpPr>
        <p:spPr bwMode="auto">
          <a:xfrm>
            <a:off x="3044208" y="43815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19"/>
          <p:cNvSpPr>
            <a:spLocks noChangeShapeType="1"/>
          </p:cNvSpPr>
          <p:nvPr/>
        </p:nvSpPr>
        <p:spPr bwMode="auto">
          <a:xfrm flipV="1">
            <a:off x="2968008" y="2995613"/>
            <a:ext cx="190500" cy="138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20"/>
          <p:cNvSpPr>
            <a:spLocks noChangeShapeType="1"/>
          </p:cNvSpPr>
          <p:nvPr/>
        </p:nvSpPr>
        <p:spPr bwMode="auto">
          <a:xfrm flipH="1" flipV="1">
            <a:off x="3229021" y="2933700"/>
            <a:ext cx="424787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21"/>
          <p:cNvSpPr>
            <a:spLocks noChangeShapeType="1"/>
          </p:cNvSpPr>
          <p:nvPr/>
        </p:nvSpPr>
        <p:spPr bwMode="auto">
          <a:xfrm>
            <a:off x="3272808" y="2933700"/>
            <a:ext cx="2133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3806208" y="3086100"/>
            <a:ext cx="1143000" cy="1143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2968008" y="3086100"/>
            <a:ext cx="3530600" cy="2755900"/>
          </a:xfrm>
          <a:custGeom>
            <a:avLst/>
            <a:gdLst>
              <a:gd name="T0" fmla="*/ 1632 w 2224"/>
              <a:gd name="T1" fmla="*/ 0 h 1736"/>
              <a:gd name="T2" fmla="*/ 2064 w 2224"/>
              <a:gd name="T3" fmla="*/ 816 h 1736"/>
              <a:gd name="T4" fmla="*/ 672 w 2224"/>
              <a:gd name="T5" fmla="*/ 1728 h 1736"/>
              <a:gd name="T6" fmla="*/ 0 w 2224"/>
              <a:gd name="T7" fmla="*/ 864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4" h="1736">
                <a:moveTo>
                  <a:pt x="1632" y="0"/>
                </a:moveTo>
                <a:cubicBezTo>
                  <a:pt x="1928" y="264"/>
                  <a:pt x="2224" y="528"/>
                  <a:pt x="2064" y="816"/>
                </a:cubicBezTo>
                <a:cubicBezTo>
                  <a:pt x="1904" y="1104"/>
                  <a:pt x="1016" y="1720"/>
                  <a:pt x="672" y="1728"/>
                </a:cubicBezTo>
                <a:cubicBezTo>
                  <a:pt x="328" y="1736"/>
                  <a:pt x="164" y="1300"/>
                  <a:pt x="0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Text Box 48"/>
          <p:cNvSpPr txBox="1">
            <a:spLocks noChangeArrowheads="1"/>
          </p:cNvSpPr>
          <p:nvPr/>
        </p:nvSpPr>
        <p:spPr bwMode="auto">
          <a:xfrm>
            <a:off x="3653808" y="30861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67" name="Text Box 49"/>
          <p:cNvSpPr txBox="1">
            <a:spLocks noChangeArrowheads="1"/>
          </p:cNvSpPr>
          <p:nvPr/>
        </p:nvSpPr>
        <p:spPr bwMode="auto">
          <a:xfrm>
            <a:off x="5406408" y="24003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</a:t>
            </a:r>
          </a:p>
        </p:txBody>
      </p:sp>
      <p:sp>
        <p:nvSpPr>
          <p:cNvPr id="68" name="Text Box 50"/>
          <p:cNvSpPr txBox="1">
            <a:spLocks noChangeArrowheads="1"/>
          </p:cNvSpPr>
          <p:nvPr/>
        </p:nvSpPr>
        <p:spPr bwMode="auto">
          <a:xfrm>
            <a:off x="3501408" y="49149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69" name="Text Box 51"/>
          <p:cNvSpPr txBox="1">
            <a:spLocks noChangeArrowheads="1"/>
          </p:cNvSpPr>
          <p:nvPr/>
        </p:nvSpPr>
        <p:spPr bwMode="auto">
          <a:xfrm>
            <a:off x="2891808" y="27051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</a:p>
        </p:txBody>
      </p:sp>
      <p:sp>
        <p:nvSpPr>
          <p:cNvPr id="70" name="Text Box 52"/>
          <p:cNvSpPr txBox="1">
            <a:spLocks noChangeArrowheads="1"/>
          </p:cNvSpPr>
          <p:nvPr/>
        </p:nvSpPr>
        <p:spPr bwMode="auto">
          <a:xfrm>
            <a:off x="2739408" y="40005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</a:t>
            </a:r>
          </a:p>
        </p:txBody>
      </p:sp>
      <p:sp>
        <p:nvSpPr>
          <p:cNvPr id="71" name="Text Box 53"/>
          <p:cNvSpPr txBox="1">
            <a:spLocks noChangeArrowheads="1"/>
          </p:cNvSpPr>
          <p:nvPr/>
        </p:nvSpPr>
        <p:spPr bwMode="auto">
          <a:xfrm>
            <a:off x="4111008" y="3390900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72" name="Text Box 54"/>
          <p:cNvSpPr txBox="1">
            <a:spLocks noChangeArrowheads="1"/>
          </p:cNvSpPr>
          <p:nvPr/>
        </p:nvSpPr>
        <p:spPr bwMode="auto">
          <a:xfrm>
            <a:off x="4518165" y="3637921"/>
            <a:ext cx="2229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j</a:t>
            </a:r>
          </a:p>
        </p:txBody>
      </p:sp>
      <p:sp>
        <p:nvSpPr>
          <p:cNvPr id="73" name="Text Box 55"/>
          <p:cNvSpPr txBox="1">
            <a:spLocks noChangeArrowheads="1"/>
          </p:cNvSpPr>
          <p:nvPr/>
        </p:nvSpPr>
        <p:spPr bwMode="auto">
          <a:xfrm>
            <a:off x="4111008" y="37719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k</a:t>
            </a:r>
          </a:p>
        </p:txBody>
      </p:sp>
      <p:sp>
        <p:nvSpPr>
          <p:cNvPr id="74" name="Oval 8"/>
          <p:cNvSpPr>
            <a:spLocks noChangeArrowheads="1"/>
          </p:cNvSpPr>
          <p:nvPr/>
        </p:nvSpPr>
        <p:spPr bwMode="auto">
          <a:xfrm>
            <a:off x="4618817" y="3574256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8"/>
          <p:cNvSpPr>
            <a:spLocks noChangeArrowheads="1"/>
          </p:cNvSpPr>
          <p:nvPr/>
        </p:nvSpPr>
        <p:spPr bwMode="auto">
          <a:xfrm>
            <a:off x="4111008" y="33004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Oval 8"/>
          <p:cNvSpPr>
            <a:spLocks noChangeArrowheads="1"/>
          </p:cNvSpPr>
          <p:nvPr/>
        </p:nvSpPr>
        <p:spPr bwMode="auto">
          <a:xfrm>
            <a:off x="4037652" y="393105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2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Modular decomposition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6705600" cy="5029200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Modular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Decomposition : 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Module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a set of vertices that are 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indistinguishable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from outside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6" name="Oval 4"/>
          <p:cNvSpPr>
            <a:spLocks noChangeArrowheads="1"/>
          </p:cNvSpPr>
          <p:nvPr/>
        </p:nvSpPr>
        <p:spPr bwMode="auto">
          <a:xfrm>
            <a:off x="3539130" y="46739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4072530" y="33023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2853330" y="42929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7"/>
          <p:cNvSpPr>
            <a:spLocks noChangeArrowheads="1"/>
          </p:cNvSpPr>
          <p:nvPr/>
        </p:nvSpPr>
        <p:spPr bwMode="auto">
          <a:xfrm>
            <a:off x="5367930" y="29975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9"/>
          <p:cNvSpPr>
            <a:spLocks noChangeArrowheads="1"/>
          </p:cNvSpPr>
          <p:nvPr/>
        </p:nvSpPr>
        <p:spPr bwMode="auto">
          <a:xfrm>
            <a:off x="4605930" y="36071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10"/>
          <p:cNvSpPr>
            <a:spLocks noChangeArrowheads="1"/>
          </p:cNvSpPr>
          <p:nvPr/>
        </p:nvSpPr>
        <p:spPr bwMode="auto">
          <a:xfrm>
            <a:off x="3081930" y="28451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11"/>
          <p:cNvSpPr>
            <a:spLocks noChangeShapeType="1"/>
          </p:cNvSpPr>
          <p:nvPr/>
        </p:nvSpPr>
        <p:spPr bwMode="auto">
          <a:xfrm flipV="1">
            <a:off x="4072530" y="345478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12"/>
          <p:cNvSpPr>
            <a:spLocks noChangeShapeType="1"/>
          </p:cNvSpPr>
          <p:nvPr/>
        </p:nvSpPr>
        <p:spPr bwMode="auto">
          <a:xfrm>
            <a:off x="4224930" y="337858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13"/>
          <p:cNvSpPr>
            <a:spLocks noChangeShapeType="1"/>
          </p:cNvSpPr>
          <p:nvPr/>
        </p:nvSpPr>
        <p:spPr bwMode="auto">
          <a:xfrm flipV="1">
            <a:off x="4758330" y="314998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14"/>
          <p:cNvSpPr>
            <a:spLocks noChangeShapeType="1"/>
          </p:cNvSpPr>
          <p:nvPr/>
        </p:nvSpPr>
        <p:spPr bwMode="auto">
          <a:xfrm flipV="1">
            <a:off x="4224930" y="307378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15"/>
          <p:cNvSpPr>
            <a:spLocks/>
          </p:cNvSpPr>
          <p:nvPr/>
        </p:nvSpPr>
        <p:spPr bwMode="auto">
          <a:xfrm>
            <a:off x="4148730" y="3149980"/>
            <a:ext cx="1295400" cy="914400"/>
          </a:xfrm>
          <a:custGeom>
            <a:avLst/>
            <a:gdLst>
              <a:gd name="T0" fmla="*/ 0 w 816"/>
              <a:gd name="T1" fmla="*/ 576 h 576"/>
              <a:gd name="T2" fmla="*/ 672 w 816"/>
              <a:gd name="T3" fmla="*/ 480 h 576"/>
              <a:gd name="T4" fmla="*/ 816 w 81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76">
                <a:moveTo>
                  <a:pt x="0" y="576"/>
                </a:moveTo>
                <a:cubicBezTo>
                  <a:pt x="268" y="576"/>
                  <a:pt x="536" y="576"/>
                  <a:pt x="672" y="480"/>
                </a:cubicBezTo>
                <a:cubicBezTo>
                  <a:pt x="808" y="384"/>
                  <a:pt x="792" y="80"/>
                  <a:pt x="8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16"/>
          <p:cNvSpPr>
            <a:spLocks noChangeShapeType="1"/>
          </p:cNvSpPr>
          <p:nvPr/>
        </p:nvSpPr>
        <p:spPr bwMode="auto">
          <a:xfrm flipH="1">
            <a:off x="3615330" y="406438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17"/>
          <p:cNvSpPr>
            <a:spLocks noChangeShapeType="1"/>
          </p:cNvSpPr>
          <p:nvPr/>
        </p:nvSpPr>
        <p:spPr bwMode="auto">
          <a:xfrm flipH="1">
            <a:off x="3615330" y="3454780"/>
            <a:ext cx="4953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18"/>
          <p:cNvSpPr>
            <a:spLocks/>
          </p:cNvSpPr>
          <p:nvPr/>
        </p:nvSpPr>
        <p:spPr bwMode="auto">
          <a:xfrm>
            <a:off x="3691530" y="3759580"/>
            <a:ext cx="1231900" cy="990600"/>
          </a:xfrm>
          <a:custGeom>
            <a:avLst/>
            <a:gdLst>
              <a:gd name="T0" fmla="*/ 624 w 776"/>
              <a:gd name="T1" fmla="*/ 0 h 624"/>
              <a:gd name="T2" fmla="*/ 672 w 776"/>
              <a:gd name="T3" fmla="*/ 432 h 624"/>
              <a:gd name="T4" fmla="*/ 0 w 7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624">
                <a:moveTo>
                  <a:pt x="624" y="0"/>
                </a:moveTo>
                <a:cubicBezTo>
                  <a:pt x="700" y="164"/>
                  <a:pt x="776" y="328"/>
                  <a:pt x="672" y="432"/>
                </a:cubicBezTo>
                <a:cubicBezTo>
                  <a:pt x="568" y="536"/>
                  <a:pt x="284" y="580"/>
                  <a:pt x="0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19"/>
          <p:cNvSpPr>
            <a:spLocks noChangeShapeType="1"/>
          </p:cNvSpPr>
          <p:nvPr/>
        </p:nvSpPr>
        <p:spPr bwMode="auto">
          <a:xfrm>
            <a:off x="3005730" y="436918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20"/>
          <p:cNvSpPr>
            <a:spLocks noChangeShapeType="1"/>
          </p:cNvSpPr>
          <p:nvPr/>
        </p:nvSpPr>
        <p:spPr bwMode="auto">
          <a:xfrm flipV="1">
            <a:off x="2929530" y="299758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21"/>
          <p:cNvSpPr>
            <a:spLocks noChangeShapeType="1"/>
          </p:cNvSpPr>
          <p:nvPr/>
        </p:nvSpPr>
        <p:spPr bwMode="auto">
          <a:xfrm flipH="1" flipV="1">
            <a:off x="3234330" y="299758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22"/>
          <p:cNvSpPr>
            <a:spLocks noChangeShapeType="1"/>
          </p:cNvSpPr>
          <p:nvPr/>
        </p:nvSpPr>
        <p:spPr bwMode="auto">
          <a:xfrm>
            <a:off x="3234330" y="2921380"/>
            <a:ext cx="2133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Oval 24"/>
          <p:cNvSpPr>
            <a:spLocks noChangeArrowheads="1"/>
          </p:cNvSpPr>
          <p:nvPr/>
        </p:nvSpPr>
        <p:spPr bwMode="auto">
          <a:xfrm>
            <a:off x="2396130" y="4064380"/>
            <a:ext cx="1828800" cy="1066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1435100" y="5130364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Not a module!</a:t>
            </a:r>
            <a:endParaRPr lang="en-US" dirty="0"/>
          </a:p>
        </p:txBody>
      </p:sp>
      <p:sp>
        <p:nvSpPr>
          <p:cNvPr id="68" name="Freeform 30"/>
          <p:cNvSpPr>
            <a:spLocks/>
          </p:cNvSpPr>
          <p:nvPr/>
        </p:nvSpPr>
        <p:spPr bwMode="auto">
          <a:xfrm>
            <a:off x="2929530" y="3073780"/>
            <a:ext cx="3530600" cy="2755900"/>
          </a:xfrm>
          <a:custGeom>
            <a:avLst/>
            <a:gdLst>
              <a:gd name="T0" fmla="*/ 1632 w 2224"/>
              <a:gd name="T1" fmla="*/ 0 h 1736"/>
              <a:gd name="T2" fmla="*/ 2064 w 2224"/>
              <a:gd name="T3" fmla="*/ 816 h 1736"/>
              <a:gd name="T4" fmla="*/ 672 w 2224"/>
              <a:gd name="T5" fmla="*/ 1728 h 1736"/>
              <a:gd name="T6" fmla="*/ 0 w 2224"/>
              <a:gd name="T7" fmla="*/ 864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4" h="1736">
                <a:moveTo>
                  <a:pt x="1632" y="0"/>
                </a:moveTo>
                <a:cubicBezTo>
                  <a:pt x="1928" y="264"/>
                  <a:pt x="2224" y="528"/>
                  <a:pt x="2064" y="816"/>
                </a:cubicBezTo>
                <a:cubicBezTo>
                  <a:pt x="1904" y="1104"/>
                  <a:pt x="1016" y="1720"/>
                  <a:pt x="672" y="1728"/>
                </a:cubicBezTo>
                <a:cubicBezTo>
                  <a:pt x="328" y="1736"/>
                  <a:pt x="164" y="1300"/>
                  <a:pt x="0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Oval 9"/>
          <p:cNvSpPr>
            <a:spLocks noChangeArrowheads="1"/>
          </p:cNvSpPr>
          <p:nvPr/>
        </p:nvSpPr>
        <p:spPr bwMode="auto">
          <a:xfrm>
            <a:off x="3966760" y="3950649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48"/>
          <p:cNvSpPr txBox="1">
            <a:spLocks noChangeArrowheads="1"/>
          </p:cNvSpPr>
          <p:nvPr/>
        </p:nvSpPr>
        <p:spPr bwMode="auto">
          <a:xfrm>
            <a:off x="3653808" y="30861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3" name="Text Box 49"/>
          <p:cNvSpPr txBox="1">
            <a:spLocks noChangeArrowheads="1"/>
          </p:cNvSpPr>
          <p:nvPr/>
        </p:nvSpPr>
        <p:spPr bwMode="auto">
          <a:xfrm>
            <a:off x="5406408" y="24003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</a:t>
            </a:r>
          </a:p>
        </p:txBody>
      </p:sp>
      <p:sp>
        <p:nvSpPr>
          <p:cNvPr id="34" name="Text Box 50"/>
          <p:cNvSpPr txBox="1">
            <a:spLocks noChangeArrowheads="1"/>
          </p:cNvSpPr>
          <p:nvPr/>
        </p:nvSpPr>
        <p:spPr bwMode="auto">
          <a:xfrm>
            <a:off x="3501408" y="49149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35" name="Text Box 51"/>
          <p:cNvSpPr txBox="1">
            <a:spLocks noChangeArrowheads="1"/>
          </p:cNvSpPr>
          <p:nvPr/>
        </p:nvSpPr>
        <p:spPr bwMode="auto">
          <a:xfrm>
            <a:off x="2891808" y="27051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</a:p>
        </p:txBody>
      </p:sp>
      <p:sp>
        <p:nvSpPr>
          <p:cNvPr id="36" name="Text Box 52"/>
          <p:cNvSpPr txBox="1">
            <a:spLocks noChangeArrowheads="1"/>
          </p:cNvSpPr>
          <p:nvPr/>
        </p:nvSpPr>
        <p:spPr bwMode="auto">
          <a:xfrm>
            <a:off x="2739408" y="40005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</a:t>
            </a:r>
          </a:p>
        </p:txBody>
      </p:sp>
      <p:sp>
        <p:nvSpPr>
          <p:cNvPr id="37" name="Text Box 53"/>
          <p:cNvSpPr txBox="1">
            <a:spLocks noChangeArrowheads="1"/>
          </p:cNvSpPr>
          <p:nvPr/>
        </p:nvSpPr>
        <p:spPr bwMode="auto">
          <a:xfrm>
            <a:off x="4111008" y="3390900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38" name="Text Box 55"/>
          <p:cNvSpPr txBox="1">
            <a:spLocks noChangeArrowheads="1"/>
          </p:cNvSpPr>
          <p:nvPr/>
        </p:nvSpPr>
        <p:spPr bwMode="auto">
          <a:xfrm>
            <a:off x="4111008" y="37719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k</a:t>
            </a:r>
          </a:p>
        </p:txBody>
      </p:sp>
      <p:sp>
        <p:nvSpPr>
          <p:cNvPr id="39" name="Text Box 55"/>
          <p:cNvSpPr txBox="1">
            <a:spLocks noChangeArrowheads="1"/>
          </p:cNvSpPr>
          <p:nvPr/>
        </p:nvSpPr>
        <p:spPr bwMode="auto">
          <a:xfrm>
            <a:off x="4513144" y="3657517"/>
            <a:ext cx="1995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16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Another way to view a module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6705600" cy="5029200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Biclique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biclique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(complete bipartite graph) is 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special kind of bipartite graph where every vertex of the first set is connected to every vertex of the second set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 complete bipartite graph, G := (V</a:t>
            </a:r>
            <a:r>
              <a:rPr lang="en-US" sz="1800" i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+ V</a:t>
            </a:r>
            <a:r>
              <a:rPr lang="en-US" sz="1800" i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 E), is a bipartite graph such that for any two vertices, v</a:t>
            </a:r>
            <a:r>
              <a:rPr lang="en-US" sz="1800" i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∈ V</a:t>
            </a:r>
            <a:r>
              <a:rPr lang="en-US" sz="1800" i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and v</a:t>
            </a:r>
            <a:r>
              <a:rPr lang="en-US" sz="1800" i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∈ V</a:t>
            </a:r>
            <a:r>
              <a:rPr lang="en-US" sz="1800" i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 v</a:t>
            </a:r>
            <a:r>
              <a:rPr lang="en-US" sz="1800" i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1800" i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is an edge in G. The complete bipartite graph with partitions of size |V</a:t>
            </a:r>
            <a:r>
              <a:rPr lang="en-US" sz="1800" i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|=m and |V</a:t>
            </a:r>
            <a:r>
              <a:rPr lang="en-US" sz="1800" i="1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|=n, is denoted </a:t>
            </a:r>
            <a:r>
              <a:rPr lang="en-US" sz="18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1800" i="1" baseline="-25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m,n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8" name="Oval 4"/>
          <p:cNvSpPr>
            <a:spLocks noChangeArrowheads="1"/>
          </p:cNvSpPr>
          <p:nvPr/>
        </p:nvSpPr>
        <p:spPr bwMode="auto">
          <a:xfrm>
            <a:off x="2166204" y="3771900"/>
            <a:ext cx="914400" cy="2514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6"/>
          <p:cNvSpPr>
            <a:spLocks noChangeArrowheads="1"/>
          </p:cNvSpPr>
          <p:nvPr/>
        </p:nvSpPr>
        <p:spPr bwMode="auto">
          <a:xfrm>
            <a:off x="3842604" y="3771900"/>
            <a:ext cx="9144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7"/>
          <p:cNvSpPr>
            <a:spLocks noChangeArrowheads="1"/>
          </p:cNvSpPr>
          <p:nvPr/>
        </p:nvSpPr>
        <p:spPr bwMode="auto">
          <a:xfrm>
            <a:off x="5519004" y="3771900"/>
            <a:ext cx="9144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8"/>
          <p:cNvSpPr>
            <a:spLocks noChangeShapeType="1"/>
          </p:cNvSpPr>
          <p:nvPr/>
        </p:nvSpPr>
        <p:spPr bwMode="auto">
          <a:xfrm>
            <a:off x="2623404" y="3848100"/>
            <a:ext cx="16002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9"/>
          <p:cNvSpPr>
            <a:spLocks noChangeShapeType="1"/>
          </p:cNvSpPr>
          <p:nvPr/>
        </p:nvSpPr>
        <p:spPr bwMode="auto">
          <a:xfrm>
            <a:off x="2699604" y="3848100"/>
            <a:ext cx="160020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0"/>
          <p:cNvSpPr>
            <a:spLocks noChangeShapeType="1"/>
          </p:cNvSpPr>
          <p:nvPr/>
        </p:nvSpPr>
        <p:spPr bwMode="auto">
          <a:xfrm>
            <a:off x="2699604" y="3848100"/>
            <a:ext cx="1600200" cy="1447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>
            <a:off x="2699604" y="3848100"/>
            <a:ext cx="1600200" cy="2133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23"/>
          <p:cNvSpPr>
            <a:spLocks noChangeShapeType="1"/>
          </p:cNvSpPr>
          <p:nvPr/>
        </p:nvSpPr>
        <p:spPr bwMode="auto">
          <a:xfrm flipV="1">
            <a:off x="2623404" y="3924300"/>
            <a:ext cx="16002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>
            <a:off x="2623404" y="4381500"/>
            <a:ext cx="16764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25"/>
          <p:cNvSpPr>
            <a:spLocks noChangeShapeType="1"/>
          </p:cNvSpPr>
          <p:nvPr/>
        </p:nvSpPr>
        <p:spPr bwMode="auto">
          <a:xfrm>
            <a:off x="2699604" y="4381500"/>
            <a:ext cx="160020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>
            <a:off x="2699604" y="4381500"/>
            <a:ext cx="1600200" cy="1600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 flipV="1">
            <a:off x="2623404" y="3924300"/>
            <a:ext cx="1600200" cy="1295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28"/>
          <p:cNvSpPr>
            <a:spLocks noChangeShapeType="1"/>
          </p:cNvSpPr>
          <p:nvPr/>
        </p:nvSpPr>
        <p:spPr bwMode="auto">
          <a:xfrm flipV="1">
            <a:off x="2623404" y="4610100"/>
            <a:ext cx="16764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>
            <a:off x="2623404" y="5219700"/>
            <a:ext cx="16764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>
            <a:off x="2623404" y="5219700"/>
            <a:ext cx="167640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31"/>
          <p:cNvSpPr>
            <a:spLocks noChangeShapeType="1"/>
          </p:cNvSpPr>
          <p:nvPr/>
        </p:nvSpPr>
        <p:spPr bwMode="auto">
          <a:xfrm flipV="1">
            <a:off x="2623404" y="3924300"/>
            <a:ext cx="1600200" cy="1905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32"/>
          <p:cNvSpPr>
            <a:spLocks noChangeShapeType="1"/>
          </p:cNvSpPr>
          <p:nvPr/>
        </p:nvSpPr>
        <p:spPr bwMode="auto">
          <a:xfrm flipV="1">
            <a:off x="2623404" y="4610100"/>
            <a:ext cx="1676400" cy="1219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33"/>
          <p:cNvSpPr>
            <a:spLocks noChangeShapeType="1"/>
          </p:cNvSpPr>
          <p:nvPr/>
        </p:nvSpPr>
        <p:spPr bwMode="auto">
          <a:xfrm flipV="1">
            <a:off x="2699604" y="5295900"/>
            <a:ext cx="16002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34"/>
          <p:cNvSpPr>
            <a:spLocks noChangeShapeType="1"/>
          </p:cNvSpPr>
          <p:nvPr/>
        </p:nvSpPr>
        <p:spPr bwMode="auto">
          <a:xfrm>
            <a:off x="2699604" y="5829300"/>
            <a:ext cx="15240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35"/>
          <p:cNvSpPr>
            <a:spLocks noChangeShapeType="1"/>
          </p:cNvSpPr>
          <p:nvPr/>
        </p:nvSpPr>
        <p:spPr bwMode="auto">
          <a:xfrm>
            <a:off x="4337904" y="39243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36"/>
          <p:cNvSpPr>
            <a:spLocks noChangeShapeType="1"/>
          </p:cNvSpPr>
          <p:nvPr/>
        </p:nvSpPr>
        <p:spPr bwMode="auto">
          <a:xfrm flipV="1">
            <a:off x="4299804" y="43053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7"/>
          <p:cNvSpPr>
            <a:spLocks noChangeShapeType="1"/>
          </p:cNvSpPr>
          <p:nvPr/>
        </p:nvSpPr>
        <p:spPr bwMode="auto">
          <a:xfrm flipV="1">
            <a:off x="4376004" y="5372100"/>
            <a:ext cx="1676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38"/>
          <p:cNvSpPr>
            <a:spLocks/>
          </p:cNvSpPr>
          <p:nvPr/>
        </p:nvSpPr>
        <p:spPr bwMode="auto">
          <a:xfrm>
            <a:off x="2348767" y="4119563"/>
            <a:ext cx="604837" cy="1881187"/>
          </a:xfrm>
          <a:custGeom>
            <a:avLst/>
            <a:gdLst>
              <a:gd name="T0" fmla="*/ 100 w 381"/>
              <a:gd name="T1" fmla="*/ 17 h 1185"/>
              <a:gd name="T2" fmla="*/ 223 w 381"/>
              <a:gd name="T3" fmla="*/ 25 h 1185"/>
              <a:gd name="T4" fmla="*/ 208 w 381"/>
              <a:gd name="T5" fmla="*/ 102 h 1185"/>
              <a:gd name="T6" fmla="*/ 92 w 381"/>
              <a:gd name="T7" fmla="*/ 232 h 1185"/>
              <a:gd name="T8" fmla="*/ 154 w 381"/>
              <a:gd name="T9" fmla="*/ 263 h 1185"/>
              <a:gd name="T10" fmla="*/ 185 w 381"/>
              <a:gd name="T11" fmla="*/ 286 h 1185"/>
              <a:gd name="T12" fmla="*/ 208 w 381"/>
              <a:gd name="T13" fmla="*/ 301 h 1185"/>
              <a:gd name="T14" fmla="*/ 154 w 381"/>
              <a:gd name="T15" fmla="*/ 332 h 1185"/>
              <a:gd name="T16" fmla="*/ 23 w 381"/>
              <a:gd name="T17" fmla="*/ 409 h 1185"/>
              <a:gd name="T18" fmla="*/ 185 w 381"/>
              <a:gd name="T19" fmla="*/ 440 h 1185"/>
              <a:gd name="T20" fmla="*/ 338 w 381"/>
              <a:gd name="T21" fmla="*/ 478 h 1185"/>
              <a:gd name="T22" fmla="*/ 277 w 381"/>
              <a:gd name="T23" fmla="*/ 539 h 1185"/>
              <a:gd name="T24" fmla="*/ 223 w 381"/>
              <a:gd name="T25" fmla="*/ 578 h 1185"/>
              <a:gd name="T26" fmla="*/ 208 w 381"/>
              <a:gd name="T27" fmla="*/ 601 h 1185"/>
              <a:gd name="T28" fmla="*/ 361 w 381"/>
              <a:gd name="T29" fmla="*/ 647 h 1185"/>
              <a:gd name="T30" fmla="*/ 377 w 381"/>
              <a:gd name="T31" fmla="*/ 662 h 1185"/>
              <a:gd name="T32" fmla="*/ 284 w 381"/>
              <a:gd name="T33" fmla="*/ 716 h 1185"/>
              <a:gd name="T34" fmla="*/ 185 w 381"/>
              <a:gd name="T35" fmla="*/ 793 h 1185"/>
              <a:gd name="T36" fmla="*/ 131 w 381"/>
              <a:gd name="T37" fmla="*/ 824 h 1185"/>
              <a:gd name="T38" fmla="*/ 115 w 381"/>
              <a:gd name="T39" fmla="*/ 847 h 1185"/>
              <a:gd name="T40" fmla="*/ 200 w 381"/>
              <a:gd name="T41" fmla="*/ 885 h 1185"/>
              <a:gd name="T42" fmla="*/ 231 w 381"/>
              <a:gd name="T43" fmla="*/ 900 h 1185"/>
              <a:gd name="T44" fmla="*/ 192 w 381"/>
              <a:gd name="T45" fmla="*/ 946 h 1185"/>
              <a:gd name="T46" fmla="*/ 0 w 381"/>
              <a:gd name="T47" fmla="*/ 1069 h 1185"/>
              <a:gd name="T48" fmla="*/ 39 w 381"/>
              <a:gd name="T49" fmla="*/ 1077 h 1185"/>
              <a:gd name="T50" fmla="*/ 353 w 381"/>
              <a:gd name="T51" fmla="*/ 1085 h 1185"/>
              <a:gd name="T52" fmla="*/ 338 w 381"/>
              <a:gd name="T53" fmla="*/ 1115 h 1185"/>
              <a:gd name="T54" fmla="*/ 246 w 381"/>
              <a:gd name="T55" fmla="*/ 1161 h 1185"/>
              <a:gd name="T56" fmla="*/ 223 w 381"/>
              <a:gd name="T57" fmla="*/ 1185 h 1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81" h="1185">
                <a:moveTo>
                  <a:pt x="100" y="17"/>
                </a:moveTo>
                <a:cubicBezTo>
                  <a:pt x="141" y="20"/>
                  <a:pt x="191" y="0"/>
                  <a:pt x="223" y="25"/>
                </a:cubicBezTo>
                <a:cubicBezTo>
                  <a:pt x="244" y="41"/>
                  <a:pt x="215" y="77"/>
                  <a:pt x="208" y="102"/>
                </a:cubicBezTo>
                <a:cubicBezTo>
                  <a:pt x="191" y="159"/>
                  <a:pt x="133" y="194"/>
                  <a:pt x="92" y="232"/>
                </a:cubicBezTo>
                <a:cubicBezTo>
                  <a:pt x="111" y="251"/>
                  <a:pt x="128" y="254"/>
                  <a:pt x="154" y="263"/>
                </a:cubicBezTo>
                <a:cubicBezTo>
                  <a:pt x="164" y="271"/>
                  <a:pt x="174" y="279"/>
                  <a:pt x="185" y="286"/>
                </a:cubicBezTo>
                <a:cubicBezTo>
                  <a:pt x="192" y="291"/>
                  <a:pt x="206" y="292"/>
                  <a:pt x="208" y="301"/>
                </a:cubicBezTo>
                <a:cubicBezTo>
                  <a:pt x="211" y="313"/>
                  <a:pt x="177" y="323"/>
                  <a:pt x="154" y="332"/>
                </a:cubicBezTo>
                <a:cubicBezTo>
                  <a:pt x="114" y="364"/>
                  <a:pt x="69" y="385"/>
                  <a:pt x="23" y="409"/>
                </a:cubicBezTo>
                <a:cubicBezTo>
                  <a:pt x="75" y="434"/>
                  <a:pt x="129" y="430"/>
                  <a:pt x="185" y="440"/>
                </a:cubicBezTo>
                <a:cubicBezTo>
                  <a:pt x="237" y="450"/>
                  <a:pt x="286" y="469"/>
                  <a:pt x="338" y="478"/>
                </a:cubicBezTo>
                <a:cubicBezTo>
                  <a:pt x="317" y="520"/>
                  <a:pt x="313" y="513"/>
                  <a:pt x="277" y="539"/>
                </a:cubicBezTo>
                <a:cubicBezTo>
                  <a:pt x="202" y="593"/>
                  <a:pt x="311" y="533"/>
                  <a:pt x="223" y="578"/>
                </a:cubicBezTo>
                <a:cubicBezTo>
                  <a:pt x="218" y="586"/>
                  <a:pt x="204" y="593"/>
                  <a:pt x="208" y="601"/>
                </a:cubicBezTo>
                <a:cubicBezTo>
                  <a:pt x="223" y="631"/>
                  <a:pt x="330" y="639"/>
                  <a:pt x="361" y="647"/>
                </a:cubicBezTo>
                <a:cubicBezTo>
                  <a:pt x="366" y="652"/>
                  <a:pt x="381" y="656"/>
                  <a:pt x="377" y="662"/>
                </a:cubicBezTo>
                <a:cubicBezTo>
                  <a:pt x="347" y="705"/>
                  <a:pt x="322" y="696"/>
                  <a:pt x="284" y="716"/>
                </a:cubicBezTo>
                <a:cubicBezTo>
                  <a:pt x="223" y="749"/>
                  <a:pt x="246" y="749"/>
                  <a:pt x="185" y="793"/>
                </a:cubicBezTo>
                <a:cubicBezTo>
                  <a:pt x="168" y="805"/>
                  <a:pt x="149" y="814"/>
                  <a:pt x="131" y="824"/>
                </a:cubicBezTo>
                <a:cubicBezTo>
                  <a:pt x="126" y="832"/>
                  <a:pt x="114" y="838"/>
                  <a:pt x="115" y="847"/>
                </a:cubicBezTo>
                <a:cubicBezTo>
                  <a:pt x="120" y="877"/>
                  <a:pt x="182" y="881"/>
                  <a:pt x="200" y="885"/>
                </a:cubicBezTo>
                <a:cubicBezTo>
                  <a:pt x="210" y="890"/>
                  <a:pt x="227" y="889"/>
                  <a:pt x="231" y="900"/>
                </a:cubicBezTo>
                <a:cubicBezTo>
                  <a:pt x="234" y="907"/>
                  <a:pt x="193" y="945"/>
                  <a:pt x="192" y="946"/>
                </a:cubicBezTo>
                <a:cubicBezTo>
                  <a:pt x="133" y="998"/>
                  <a:pt x="63" y="1010"/>
                  <a:pt x="0" y="1069"/>
                </a:cubicBezTo>
                <a:cubicBezTo>
                  <a:pt x="13" y="1072"/>
                  <a:pt x="26" y="1076"/>
                  <a:pt x="39" y="1077"/>
                </a:cubicBezTo>
                <a:cubicBezTo>
                  <a:pt x="144" y="1082"/>
                  <a:pt x="249" y="1072"/>
                  <a:pt x="353" y="1085"/>
                </a:cubicBezTo>
                <a:cubicBezTo>
                  <a:pt x="364" y="1086"/>
                  <a:pt x="346" y="1107"/>
                  <a:pt x="338" y="1115"/>
                </a:cubicBezTo>
                <a:cubicBezTo>
                  <a:pt x="310" y="1143"/>
                  <a:pt x="281" y="1150"/>
                  <a:pt x="246" y="1161"/>
                </a:cubicBezTo>
                <a:cubicBezTo>
                  <a:pt x="228" y="1180"/>
                  <a:pt x="236" y="1172"/>
                  <a:pt x="223" y="118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39"/>
          <p:cNvSpPr>
            <a:spLocks/>
          </p:cNvSpPr>
          <p:nvPr/>
        </p:nvSpPr>
        <p:spPr bwMode="auto">
          <a:xfrm>
            <a:off x="3995004" y="4076700"/>
            <a:ext cx="604838" cy="1881188"/>
          </a:xfrm>
          <a:custGeom>
            <a:avLst/>
            <a:gdLst>
              <a:gd name="T0" fmla="*/ 100 w 381"/>
              <a:gd name="T1" fmla="*/ 17 h 1185"/>
              <a:gd name="T2" fmla="*/ 223 w 381"/>
              <a:gd name="T3" fmla="*/ 25 h 1185"/>
              <a:gd name="T4" fmla="*/ 208 w 381"/>
              <a:gd name="T5" fmla="*/ 102 h 1185"/>
              <a:gd name="T6" fmla="*/ 92 w 381"/>
              <a:gd name="T7" fmla="*/ 232 h 1185"/>
              <a:gd name="T8" fmla="*/ 154 w 381"/>
              <a:gd name="T9" fmla="*/ 263 h 1185"/>
              <a:gd name="T10" fmla="*/ 185 w 381"/>
              <a:gd name="T11" fmla="*/ 286 h 1185"/>
              <a:gd name="T12" fmla="*/ 208 w 381"/>
              <a:gd name="T13" fmla="*/ 301 h 1185"/>
              <a:gd name="T14" fmla="*/ 154 w 381"/>
              <a:gd name="T15" fmla="*/ 332 h 1185"/>
              <a:gd name="T16" fmla="*/ 23 w 381"/>
              <a:gd name="T17" fmla="*/ 409 h 1185"/>
              <a:gd name="T18" fmla="*/ 185 w 381"/>
              <a:gd name="T19" fmla="*/ 440 h 1185"/>
              <a:gd name="T20" fmla="*/ 338 w 381"/>
              <a:gd name="T21" fmla="*/ 478 h 1185"/>
              <a:gd name="T22" fmla="*/ 277 w 381"/>
              <a:gd name="T23" fmla="*/ 539 h 1185"/>
              <a:gd name="T24" fmla="*/ 223 w 381"/>
              <a:gd name="T25" fmla="*/ 578 h 1185"/>
              <a:gd name="T26" fmla="*/ 208 w 381"/>
              <a:gd name="T27" fmla="*/ 601 h 1185"/>
              <a:gd name="T28" fmla="*/ 361 w 381"/>
              <a:gd name="T29" fmla="*/ 647 h 1185"/>
              <a:gd name="T30" fmla="*/ 377 w 381"/>
              <a:gd name="T31" fmla="*/ 662 h 1185"/>
              <a:gd name="T32" fmla="*/ 284 w 381"/>
              <a:gd name="T33" fmla="*/ 716 h 1185"/>
              <a:gd name="T34" fmla="*/ 185 w 381"/>
              <a:gd name="T35" fmla="*/ 793 h 1185"/>
              <a:gd name="T36" fmla="*/ 131 w 381"/>
              <a:gd name="T37" fmla="*/ 824 h 1185"/>
              <a:gd name="T38" fmla="*/ 115 w 381"/>
              <a:gd name="T39" fmla="*/ 847 h 1185"/>
              <a:gd name="T40" fmla="*/ 200 w 381"/>
              <a:gd name="T41" fmla="*/ 885 h 1185"/>
              <a:gd name="T42" fmla="*/ 231 w 381"/>
              <a:gd name="T43" fmla="*/ 900 h 1185"/>
              <a:gd name="T44" fmla="*/ 192 w 381"/>
              <a:gd name="T45" fmla="*/ 946 h 1185"/>
              <a:gd name="T46" fmla="*/ 0 w 381"/>
              <a:gd name="T47" fmla="*/ 1069 h 1185"/>
              <a:gd name="T48" fmla="*/ 39 w 381"/>
              <a:gd name="T49" fmla="*/ 1077 h 1185"/>
              <a:gd name="T50" fmla="*/ 353 w 381"/>
              <a:gd name="T51" fmla="*/ 1085 h 1185"/>
              <a:gd name="T52" fmla="*/ 338 w 381"/>
              <a:gd name="T53" fmla="*/ 1115 h 1185"/>
              <a:gd name="T54" fmla="*/ 246 w 381"/>
              <a:gd name="T55" fmla="*/ 1161 h 1185"/>
              <a:gd name="T56" fmla="*/ 223 w 381"/>
              <a:gd name="T57" fmla="*/ 1185 h 1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81" h="1185">
                <a:moveTo>
                  <a:pt x="100" y="17"/>
                </a:moveTo>
                <a:cubicBezTo>
                  <a:pt x="141" y="20"/>
                  <a:pt x="191" y="0"/>
                  <a:pt x="223" y="25"/>
                </a:cubicBezTo>
                <a:cubicBezTo>
                  <a:pt x="244" y="41"/>
                  <a:pt x="215" y="77"/>
                  <a:pt x="208" y="102"/>
                </a:cubicBezTo>
                <a:cubicBezTo>
                  <a:pt x="191" y="159"/>
                  <a:pt x="133" y="194"/>
                  <a:pt x="92" y="232"/>
                </a:cubicBezTo>
                <a:cubicBezTo>
                  <a:pt x="111" y="251"/>
                  <a:pt x="128" y="254"/>
                  <a:pt x="154" y="263"/>
                </a:cubicBezTo>
                <a:cubicBezTo>
                  <a:pt x="164" y="271"/>
                  <a:pt x="174" y="279"/>
                  <a:pt x="185" y="286"/>
                </a:cubicBezTo>
                <a:cubicBezTo>
                  <a:pt x="192" y="291"/>
                  <a:pt x="206" y="292"/>
                  <a:pt x="208" y="301"/>
                </a:cubicBezTo>
                <a:cubicBezTo>
                  <a:pt x="211" y="313"/>
                  <a:pt x="177" y="323"/>
                  <a:pt x="154" y="332"/>
                </a:cubicBezTo>
                <a:cubicBezTo>
                  <a:pt x="114" y="364"/>
                  <a:pt x="69" y="385"/>
                  <a:pt x="23" y="409"/>
                </a:cubicBezTo>
                <a:cubicBezTo>
                  <a:pt x="75" y="434"/>
                  <a:pt x="129" y="430"/>
                  <a:pt x="185" y="440"/>
                </a:cubicBezTo>
                <a:cubicBezTo>
                  <a:pt x="237" y="450"/>
                  <a:pt x="286" y="469"/>
                  <a:pt x="338" y="478"/>
                </a:cubicBezTo>
                <a:cubicBezTo>
                  <a:pt x="317" y="520"/>
                  <a:pt x="313" y="513"/>
                  <a:pt x="277" y="539"/>
                </a:cubicBezTo>
                <a:cubicBezTo>
                  <a:pt x="202" y="593"/>
                  <a:pt x="311" y="533"/>
                  <a:pt x="223" y="578"/>
                </a:cubicBezTo>
                <a:cubicBezTo>
                  <a:pt x="218" y="586"/>
                  <a:pt x="204" y="593"/>
                  <a:pt x="208" y="601"/>
                </a:cubicBezTo>
                <a:cubicBezTo>
                  <a:pt x="223" y="631"/>
                  <a:pt x="330" y="639"/>
                  <a:pt x="361" y="647"/>
                </a:cubicBezTo>
                <a:cubicBezTo>
                  <a:pt x="366" y="652"/>
                  <a:pt x="381" y="656"/>
                  <a:pt x="377" y="662"/>
                </a:cubicBezTo>
                <a:cubicBezTo>
                  <a:pt x="347" y="705"/>
                  <a:pt x="322" y="696"/>
                  <a:pt x="284" y="716"/>
                </a:cubicBezTo>
                <a:cubicBezTo>
                  <a:pt x="223" y="749"/>
                  <a:pt x="246" y="749"/>
                  <a:pt x="185" y="793"/>
                </a:cubicBezTo>
                <a:cubicBezTo>
                  <a:pt x="168" y="805"/>
                  <a:pt x="149" y="814"/>
                  <a:pt x="131" y="824"/>
                </a:cubicBezTo>
                <a:cubicBezTo>
                  <a:pt x="126" y="832"/>
                  <a:pt x="114" y="838"/>
                  <a:pt x="115" y="847"/>
                </a:cubicBezTo>
                <a:cubicBezTo>
                  <a:pt x="120" y="877"/>
                  <a:pt x="182" y="881"/>
                  <a:pt x="200" y="885"/>
                </a:cubicBezTo>
                <a:cubicBezTo>
                  <a:pt x="210" y="890"/>
                  <a:pt x="227" y="889"/>
                  <a:pt x="231" y="900"/>
                </a:cubicBezTo>
                <a:cubicBezTo>
                  <a:pt x="234" y="907"/>
                  <a:pt x="193" y="945"/>
                  <a:pt x="192" y="946"/>
                </a:cubicBezTo>
                <a:cubicBezTo>
                  <a:pt x="133" y="998"/>
                  <a:pt x="63" y="1010"/>
                  <a:pt x="0" y="1069"/>
                </a:cubicBezTo>
                <a:cubicBezTo>
                  <a:pt x="13" y="1072"/>
                  <a:pt x="26" y="1076"/>
                  <a:pt x="39" y="1077"/>
                </a:cubicBezTo>
                <a:cubicBezTo>
                  <a:pt x="144" y="1082"/>
                  <a:pt x="249" y="1072"/>
                  <a:pt x="353" y="1085"/>
                </a:cubicBezTo>
                <a:cubicBezTo>
                  <a:pt x="364" y="1086"/>
                  <a:pt x="346" y="1107"/>
                  <a:pt x="338" y="1115"/>
                </a:cubicBezTo>
                <a:cubicBezTo>
                  <a:pt x="310" y="1143"/>
                  <a:pt x="281" y="1150"/>
                  <a:pt x="246" y="1161"/>
                </a:cubicBezTo>
                <a:cubicBezTo>
                  <a:pt x="228" y="1180"/>
                  <a:pt x="236" y="1172"/>
                  <a:pt x="223" y="118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40"/>
          <p:cNvSpPr>
            <a:spLocks/>
          </p:cNvSpPr>
          <p:nvPr/>
        </p:nvSpPr>
        <p:spPr bwMode="auto">
          <a:xfrm>
            <a:off x="5671404" y="4076700"/>
            <a:ext cx="604838" cy="1881188"/>
          </a:xfrm>
          <a:custGeom>
            <a:avLst/>
            <a:gdLst>
              <a:gd name="T0" fmla="*/ 100 w 381"/>
              <a:gd name="T1" fmla="*/ 17 h 1185"/>
              <a:gd name="T2" fmla="*/ 223 w 381"/>
              <a:gd name="T3" fmla="*/ 25 h 1185"/>
              <a:gd name="T4" fmla="*/ 208 w 381"/>
              <a:gd name="T5" fmla="*/ 102 h 1185"/>
              <a:gd name="T6" fmla="*/ 92 w 381"/>
              <a:gd name="T7" fmla="*/ 232 h 1185"/>
              <a:gd name="T8" fmla="*/ 154 w 381"/>
              <a:gd name="T9" fmla="*/ 263 h 1185"/>
              <a:gd name="T10" fmla="*/ 185 w 381"/>
              <a:gd name="T11" fmla="*/ 286 h 1185"/>
              <a:gd name="T12" fmla="*/ 208 w 381"/>
              <a:gd name="T13" fmla="*/ 301 h 1185"/>
              <a:gd name="T14" fmla="*/ 154 w 381"/>
              <a:gd name="T15" fmla="*/ 332 h 1185"/>
              <a:gd name="T16" fmla="*/ 23 w 381"/>
              <a:gd name="T17" fmla="*/ 409 h 1185"/>
              <a:gd name="T18" fmla="*/ 185 w 381"/>
              <a:gd name="T19" fmla="*/ 440 h 1185"/>
              <a:gd name="T20" fmla="*/ 338 w 381"/>
              <a:gd name="T21" fmla="*/ 478 h 1185"/>
              <a:gd name="T22" fmla="*/ 277 w 381"/>
              <a:gd name="T23" fmla="*/ 539 h 1185"/>
              <a:gd name="T24" fmla="*/ 223 w 381"/>
              <a:gd name="T25" fmla="*/ 578 h 1185"/>
              <a:gd name="T26" fmla="*/ 208 w 381"/>
              <a:gd name="T27" fmla="*/ 601 h 1185"/>
              <a:gd name="T28" fmla="*/ 361 w 381"/>
              <a:gd name="T29" fmla="*/ 647 h 1185"/>
              <a:gd name="T30" fmla="*/ 377 w 381"/>
              <a:gd name="T31" fmla="*/ 662 h 1185"/>
              <a:gd name="T32" fmla="*/ 284 w 381"/>
              <a:gd name="T33" fmla="*/ 716 h 1185"/>
              <a:gd name="T34" fmla="*/ 185 w 381"/>
              <a:gd name="T35" fmla="*/ 793 h 1185"/>
              <a:gd name="T36" fmla="*/ 131 w 381"/>
              <a:gd name="T37" fmla="*/ 824 h 1185"/>
              <a:gd name="T38" fmla="*/ 115 w 381"/>
              <a:gd name="T39" fmla="*/ 847 h 1185"/>
              <a:gd name="T40" fmla="*/ 200 w 381"/>
              <a:gd name="T41" fmla="*/ 885 h 1185"/>
              <a:gd name="T42" fmla="*/ 231 w 381"/>
              <a:gd name="T43" fmla="*/ 900 h 1185"/>
              <a:gd name="T44" fmla="*/ 192 w 381"/>
              <a:gd name="T45" fmla="*/ 946 h 1185"/>
              <a:gd name="T46" fmla="*/ 0 w 381"/>
              <a:gd name="T47" fmla="*/ 1069 h 1185"/>
              <a:gd name="T48" fmla="*/ 39 w 381"/>
              <a:gd name="T49" fmla="*/ 1077 h 1185"/>
              <a:gd name="T50" fmla="*/ 353 w 381"/>
              <a:gd name="T51" fmla="*/ 1085 h 1185"/>
              <a:gd name="T52" fmla="*/ 338 w 381"/>
              <a:gd name="T53" fmla="*/ 1115 h 1185"/>
              <a:gd name="T54" fmla="*/ 246 w 381"/>
              <a:gd name="T55" fmla="*/ 1161 h 1185"/>
              <a:gd name="T56" fmla="*/ 223 w 381"/>
              <a:gd name="T57" fmla="*/ 1185 h 1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81" h="1185">
                <a:moveTo>
                  <a:pt x="100" y="17"/>
                </a:moveTo>
                <a:cubicBezTo>
                  <a:pt x="141" y="20"/>
                  <a:pt x="191" y="0"/>
                  <a:pt x="223" y="25"/>
                </a:cubicBezTo>
                <a:cubicBezTo>
                  <a:pt x="244" y="41"/>
                  <a:pt x="215" y="77"/>
                  <a:pt x="208" y="102"/>
                </a:cubicBezTo>
                <a:cubicBezTo>
                  <a:pt x="191" y="159"/>
                  <a:pt x="133" y="194"/>
                  <a:pt x="92" y="232"/>
                </a:cubicBezTo>
                <a:cubicBezTo>
                  <a:pt x="111" y="251"/>
                  <a:pt x="128" y="254"/>
                  <a:pt x="154" y="263"/>
                </a:cubicBezTo>
                <a:cubicBezTo>
                  <a:pt x="164" y="271"/>
                  <a:pt x="174" y="279"/>
                  <a:pt x="185" y="286"/>
                </a:cubicBezTo>
                <a:cubicBezTo>
                  <a:pt x="192" y="291"/>
                  <a:pt x="206" y="292"/>
                  <a:pt x="208" y="301"/>
                </a:cubicBezTo>
                <a:cubicBezTo>
                  <a:pt x="211" y="313"/>
                  <a:pt x="177" y="323"/>
                  <a:pt x="154" y="332"/>
                </a:cubicBezTo>
                <a:cubicBezTo>
                  <a:pt x="114" y="364"/>
                  <a:pt x="69" y="385"/>
                  <a:pt x="23" y="409"/>
                </a:cubicBezTo>
                <a:cubicBezTo>
                  <a:pt x="75" y="434"/>
                  <a:pt x="129" y="430"/>
                  <a:pt x="185" y="440"/>
                </a:cubicBezTo>
                <a:cubicBezTo>
                  <a:pt x="237" y="450"/>
                  <a:pt x="286" y="469"/>
                  <a:pt x="338" y="478"/>
                </a:cubicBezTo>
                <a:cubicBezTo>
                  <a:pt x="317" y="520"/>
                  <a:pt x="313" y="513"/>
                  <a:pt x="277" y="539"/>
                </a:cubicBezTo>
                <a:cubicBezTo>
                  <a:pt x="202" y="593"/>
                  <a:pt x="311" y="533"/>
                  <a:pt x="223" y="578"/>
                </a:cubicBezTo>
                <a:cubicBezTo>
                  <a:pt x="218" y="586"/>
                  <a:pt x="204" y="593"/>
                  <a:pt x="208" y="601"/>
                </a:cubicBezTo>
                <a:cubicBezTo>
                  <a:pt x="223" y="631"/>
                  <a:pt x="330" y="639"/>
                  <a:pt x="361" y="647"/>
                </a:cubicBezTo>
                <a:cubicBezTo>
                  <a:pt x="366" y="652"/>
                  <a:pt x="381" y="656"/>
                  <a:pt x="377" y="662"/>
                </a:cubicBezTo>
                <a:cubicBezTo>
                  <a:pt x="347" y="705"/>
                  <a:pt x="322" y="696"/>
                  <a:pt x="284" y="716"/>
                </a:cubicBezTo>
                <a:cubicBezTo>
                  <a:pt x="223" y="749"/>
                  <a:pt x="246" y="749"/>
                  <a:pt x="185" y="793"/>
                </a:cubicBezTo>
                <a:cubicBezTo>
                  <a:pt x="168" y="805"/>
                  <a:pt x="149" y="814"/>
                  <a:pt x="131" y="824"/>
                </a:cubicBezTo>
                <a:cubicBezTo>
                  <a:pt x="126" y="832"/>
                  <a:pt x="114" y="838"/>
                  <a:pt x="115" y="847"/>
                </a:cubicBezTo>
                <a:cubicBezTo>
                  <a:pt x="120" y="877"/>
                  <a:pt x="182" y="881"/>
                  <a:pt x="200" y="885"/>
                </a:cubicBezTo>
                <a:cubicBezTo>
                  <a:pt x="210" y="890"/>
                  <a:pt x="227" y="889"/>
                  <a:pt x="231" y="900"/>
                </a:cubicBezTo>
                <a:cubicBezTo>
                  <a:pt x="234" y="907"/>
                  <a:pt x="193" y="945"/>
                  <a:pt x="192" y="946"/>
                </a:cubicBezTo>
                <a:cubicBezTo>
                  <a:pt x="133" y="998"/>
                  <a:pt x="63" y="1010"/>
                  <a:pt x="0" y="1069"/>
                </a:cubicBezTo>
                <a:cubicBezTo>
                  <a:pt x="13" y="1072"/>
                  <a:pt x="26" y="1076"/>
                  <a:pt x="39" y="1077"/>
                </a:cubicBezTo>
                <a:cubicBezTo>
                  <a:pt x="144" y="1082"/>
                  <a:pt x="249" y="1072"/>
                  <a:pt x="353" y="1085"/>
                </a:cubicBezTo>
                <a:cubicBezTo>
                  <a:pt x="364" y="1086"/>
                  <a:pt x="346" y="1107"/>
                  <a:pt x="338" y="1115"/>
                </a:cubicBezTo>
                <a:cubicBezTo>
                  <a:pt x="310" y="1143"/>
                  <a:pt x="281" y="1150"/>
                  <a:pt x="246" y="1161"/>
                </a:cubicBezTo>
                <a:cubicBezTo>
                  <a:pt x="228" y="1180"/>
                  <a:pt x="236" y="1172"/>
                  <a:pt x="223" y="118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Text Box 41"/>
          <p:cNvSpPr txBox="1">
            <a:spLocks noChangeArrowheads="1"/>
          </p:cNvSpPr>
          <p:nvPr/>
        </p:nvSpPr>
        <p:spPr bwMode="auto">
          <a:xfrm>
            <a:off x="1033653" y="51435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Module</a:t>
            </a:r>
            <a:endParaRPr lang="en-US" dirty="0"/>
          </a:p>
        </p:txBody>
      </p:sp>
      <p:sp>
        <p:nvSpPr>
          <p:cNvPr id="74" name="Line 42"/>
          <p:cNvSpPr>
            <a:spLocks noChangeShapeType="1"/>
          </p:cNvSpPr>
          <p:nvPr/>
        </p:nvSpPr>
        <p:spPr bwMode="auto">
          <a:xfrm flipH="1" flipV="1">
            <a:off x="4376004" y="4533900"/>
            <a:ext cx="1752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93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Between two modules</a:t>
            </a:r>
          </a:p>
        </p:txBody>
      </p:sp>
      <p:sp>
        <p:nvSpPr>
          <p:cNvPr id="6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Another way to see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6" name="Oval 68"/>
          <p:cNvSpPr>
            <a:spLocks noChangeArrowheads="1"/>
          </p:cNvSpPr>
          <p:nvPr/>
        </p:nvSpPr>
        <p:spPr bwMode="auto">
          <a:xfrm>
            <a:off x="1824038" y="2476500"/>
            <a:ext cx="914400" cy="2514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69"/>
          <p:cNvSpPr>
            <a:spLocks noChangeArrowheads="1"/>
          </p:cNvSpPr>
          <p:nvPr/>
        </p:nvSpPr>
        <p:spPr bwMode="auto">
          <a:xfrm>
            <a:off x="3500438" y="2476500"/>
            <a:ext cx="9144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70"/>
          <p:cNvSpPr>
            <a:spLocks noChangeArrowheads="1"/>
          </p:cNvSpPr>
          <p:nvPr/>
        </p:nvSpPr>
        <p:spPr bwMode="auto">
          <a:xfrm>
            <a:off x="5176838" y="2476500"/>
            <a:ext cx="9144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71"/>
          <p:cNvSpPr>
            <a:spLocks noChangeShapeType="1"/>
          </p:cNvSpPr>
          <p:nvPr/>
        </p:nvSpPr>
        <p:spPr bwMode="auto">
          <a:xfrm>
            <a:off x="2281238" y="2552700"/>
            <a:ext cx="16002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72"/>
          <p:cNvSpPr>
            <a:spLocks noChangeShapeType="1"/>
          </p:cNvSpPr>
          <p:nvPr/>
        </p:nvSpPr>
        <p:spPr bwMode="auto">
          <a:xfrm>
            <a:off x="2357438" y="2552700"/>
            <a:ext cx="160020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>
            <a:off x="2357438" y="2552700"/>
            <a:ext cx="1600200" cy="1447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>
            <a:off x="2357438" y="2552700"/>
            <a:ext cx="1600200" cy="2133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75"/>
          <p:cNvSpPr>
            <a:spLocks noChangeShapeType="1"/>
          </p:cNvSpPr>
          <p:nvPr/>
        </p:nvSpPr>
        <p:spPr bwMode="auto">
          <a:xfrm flipV="1">
            <a:off x="2281238" y="2628900"/>
            <a:ext cx="16002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76"/>
          <p:cNvSpPr>
            <a:spLocks noChangeShapeType="1"/>
          </p:cNvSpPr>
          <p:nvPr/>
        </p:nvSpPr>
        <p:spPr bwMode="auto">
          <a:xfrm>
            <a:off x="2281238" y="3086100"/>
            <a:ext cx="16764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77"/>
          <p:cNvSpPr>
            <a:spLocks noChangeShapeType="1"/>
          </p:cNvSpPr>
          <p:nvPr/>
        </p:nvSpPr>
        <p:spPr bwMode="auto">
          <a:xfrm>
            <a:off x="2357438" y="3086100"/>
            <a:ext cx="160020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78"/>
          <p:cNvSpPr>
            <a:spLocks noChangeShapeType="1"/>
          </p:cNvSpPr>
          <p:nvPr/>
        </p:nvSpPr>
        <p:spPr bwMode="auto">
          <a:xfrm>
            <a:off x="2357438" y="3086100"/>
            <a:ext cx="1600200" cy="1600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79"/>
          <p:cNvSpPr>
            <a:spLocks noChangeShapeType="1"/>
          </p:cNvSpPr>
          <p:nvPr/>
        </p:nvSpPr>
        <p:spPr bwMode="auto">
          <a:xfrm flipV="1">
            <a:off x="2281238" y="2628900"/>
            <a:ext cx="1600200" cy="1295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80"/>
          <p:cNvSpPr>
            <a:spLocks noChangeShapeType="1"/>
          </p:cNvSpPr>
          <p:nvPr/>
        </p:nvSpPr>
        <p:spPr bwMode="auto">
          <a:xfrm flipV="1">
            <a:off x="2281238" y="3314700"/>
            <a:ext cx="16764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81"/>
          <p:cNvSpPr>
            <a:spLocks noChangeShapeType="1"/>
          </p:cNvSpPr>
          <p:nvPr/>
        </p:nvSpPr>
        <p:spPr bwMode="auto">
          <a:xfrm>
            <a:off x="2281238" y="3924300"/>
            <a:ext cx="16764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2"/>
          <p:cNvSpPr>
            <a:spLocks noChangeShapeType="1"/>
          </p:cNvSpPr>
          <p:nvPr/>
        </p:nvSpPr>
        <p:spPr bwMode="auto">
          <a:xfrm>
            <a:off x="2281238" y="3924300"/>
            <a:ext cx="167640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83"/>
          <p:cNvSpPr>
            <a:spLocks noChangeShapeType="1"/>
          </p:cNvSpPr>
          <p:nvPr/>
        </p:nvSpPr>
        <p:spPr bwMode="auto">
          <a:xfrm flipV="1">
            <a:off x="2281238" y="2628900"/>
            <a:ext cx="1600200" cy="1905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 flipV="1">
            <a:off x="2281238" y="3314700"/>
            <a:ext cx="1676400" cy="1219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85"/>
          <p:cNvSpPr>
            <a:spLocks noChangeShapeType="1"/>
          </p:cNvSpPr>
          <p:nvPr/>
        </p:nvSpPr>
        <p:spPr bwMode="auto">
          <a:xfrm flipV="1">
            <a:off x="2357438" y="4000500"/>
            <a:ext cx="16002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86"/>
          <p:cNvSpPr>
            <a:spLocks noChangeShapeType="1"/>
          </p:cNvSpPr>
          <p:nvPr/>
        </p:nvSpPr>
        <p:spPr bwMode="auto">
          <a:xfrm>
            <a:off x="2357438" y="4533900"/>
            <a:ext cx="15240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87"/>
          <p:cNvSpPr>
            <a:spLocks noChangeShapeType="1"/>
          </p:cNvSpPr>
          <p:nvPr/>
        </p:nvSpPr>
        <p:spPr bwMode="auto">
          <a:xfrm>
            <a:off x="3957638" y="26289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88"/>
          <p:cNvSpPr>
            <a:spLocks noChangeShapeType="1"/>
          </p:cNvSpPr>
          <p:nvPr/>
        </p:nvSpPr>
        <p:spPr bwMode="auto">
          <a:xfrm flipV="1">
            <a:off x="3957638" y="30099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89"/>
          <p:cNvSpPr>
            <a:spLocks noChangeShapeType="1"/>
          </p:cNvSpPr>
          <p:nvPr/>
        </p:nvSpPr>
        <p:spPr bwMode="auto">
          <a:xfrm flipV="1">
            <a:off x="4033838" y="4076700"/>
            <a:ext cx="1676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90"/>
          <p:cNvSpPr>
            <a:spLocks/>
          </p:cNvSpPr>
          <p:nvPr/>
        </p:nvSpPr>
        <p:spPr bwMode="auto">
          <a:xfrm>
            <a:off x="2006601" y="2824163"/>
            <a:ext cx="604837" cy="1881187"/>
          </a:xfrm>
          <a:custGeom>
            <a:avLst/>
            <a:gdLst>
              <a:gd name="T0" fmla="*/ 100 w 381"/>
              <a:gd name="T1" fmla="*/ 17 h 1185"/>
              <a:gd name="T2" fmla="*/ 223 w 381"/>
              <a:gd name="T3" fmla="*/ 25 h 1185"/>
              <a:gd name="T4" fmla="*/ 208 w 381"/>
              <a:gd name="T5" fmla="*/ 102 h 1185"/>
              <a:gd name="T6" fmla="*/ 92 w 381"/>
              <a:gd name="T7" fmla="*/ 232 h 1185"/>
              <a:gd name="T8" fmla="*/ 154 w 381"/>
              <a:gd name="T9" fmla="*/ 263 h 1185"/>
              <a:gd name="T10" fmla="*/ 185 w 381"/>
              <a:gd name="T11" fmla="*/ 286 h 1185"/>
              <a:gd name="T12" fmla="*/ 208 w 381"/>
              <a:gd name="T13" fmla="*/ 301 h 1185"/>
              <a:gd name="T14" fmla="*/ 154 w 381"/>
              <a:gd name="T15" fmla="*/ 332 h 1185"/>
              <a:gd name="T16" fmla="*/ 23 w 381"/>
              <a:gd name="T17" fmla="*/ 409 h 1185"/>
              <a:gd name="T18" fmla="*/ 185 w 381"/>
              <a:gd name="T19" fmla="*/ 440 h 1185"/>
              <a:gd name="T20" fmla="*/ 338 w 381"/>
              <a:gd name="T21" fmla="*/ 478 h 1185"/>
              <a:gd name="T22" fmla="*/ 277 w 381"/>
              <a:gd name="T23" fmla="*/ 539 h 1185"/>
              <a:gd name="T24" fmla="*/ 223 w 381"/>
              <a:gd name="T25" fmla="*/ 578 h 1185"/>
              <a:gd name="T26" fmla="*/ 208 w 381"/>
              <a:gd name="T27" fmla="*/ 601 h 1185"/>
              <a:gd name="T28" fmla="*/ 361 w 381"/>
              <a:gd name="T29" fmla="*/ 647 h 1185"/>
              <a:gd name="T30" fmla="*/ 377 w 381"/>
              <a:gd name="T31" fmla="*/ 662 h 1185"/>
              <a:gd name="T32" fmla="*/ 284 w 381"/>
              <a:gd name="T33" fmla="*/ 716 h 1185"/>
              <a:gd name="T34" fmla="*/ 185 w 381"/>
              <a:gd name="T35" fmla="*/ 793 h 1185"/>
              <a:gd name="T36" fmla="*/ 131 w 381"/>
              <a:gd name="T37" fmla="*/ 824 h 1185"/>
              <a:gd name="T38" fmla="*/ 115 w 381"/>
              <a:gd name="T39" fmla="*/ 847 h 1185"/>
              <a:gd name="T40" fmla="*/ 200 w 381"/>
              <a:gd name="T41" fmla="*/ 885 h 1185"/>
              <a:gd name="T42" fmla="*/ 231 w 381"/>
              <a:gd name="T43" fmla="*/ 900 h 1185"/>
              <a:gd name="T44" fmla="*/ 192 w 381"/>
              <a:gd name="T45" fmla="*/ 946 h 1185"/>
              <a:gd name="T46" fmla="*/ 0 w 381"/>
              <a:gd name="T47" fmla="*/ 1069 h 1185"/>
              <a:gd name="T48" fmla="*/ 39 w 381"/>
              <a:gd name="T49" fmla="*/ 1077 h 1185"/>
              <a:gd name="T50" fmla="*/ 353 w 381"/>
              <a:gd name="T51" fmla="*/ 1085 h 1185"/>
              <a:gd name="T52" fmla="*/ 338 w 381"/>
              <a:gd name="T53" fmla="*/ 1115 h 1185"/>
              <a:gd name="T54" fmla="*/ 246 w 381"/>
              <a:gd name="T55" fmla="*/ 1161 h 1185"/>
              <a:gd name="T56" fmla="*/ 223 w 381"/>
              <a:gd name="T57" fmla="*/ 1185 h 1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81" h="1185">
                <a:moveTo>
                  <a:pt x="100" y="17"/>
                </a:moveTo>
                <a:cubicBezTo>
                  <a:pt x="141" y="20"/>
                  <a:pt x="191" y="0"/>
                  <a:pt x="223" y="25"/>
                </a:cubicBezTo>
                <a:cubicBezTo>
                  <a:pt x="244" y="41"/>
                  <a:pt x="215" y="77"/>
                  <a:pt x="208" y="102"/>
                </a:cubicBezTo>
                <a:cubicBezTo>
                  <a:pt x="191" y="159"/>
                  <a:pt x="133" y="194"/>
                  <a:pt x="92" y="232"/>
                </a:cubicBezTo>
                <a:cubicBezTo>
                  <a:pt x="111" y="251"/>
                  <a:pt x="128" y="254"/>
                  <a:pt x="154" y="263"/>
                </a:cubicBezTo>
                <a:cubicBezTo>
                  <a:pt x="164" y="271"/>
                  <a:pt x="174" y="279"/>
                  <a:pt x="185" y="286"/>
                </a:cubicBezTo>
                <a:cubicBezTo>
                  <a:pt x="192" y="291"/>
                  <a:pt x="206" y="292"/>
                  <a:pt x="208" y="301"/>
                </a:cubicBezTo>
                <a:cubicBezTo>
                  <a:pt x="211" y="313"/>
                  <a:pt x="177" y="323"/>
                  <a:pt x="154" y="332"/>
                </a:cubicBezTo>
                <a:cubicBezTo>
                  <a:pt x="114" y="364"/>
                  <a:pt x="69" y="385"/>
                  <a:pt x="23" y="409"/>
                </a:cubicBezTo>
                <a:cubicBezTo>
                  <a:pt x="75" y="434"/>
                  <a:pt x="129" y="430"/>
                  <a:pt x="185" y="440"/>
                </a:cubicBezTo>
                <a:cubicBezTo>
                  <a:pt x="237" y="450"/>
                  <a:pt x="286" y="469"/>
                  <a:pt x="338" y="478"/>
                </a:cubicBezTo>
                <a:cubicBezTo>
                  <a:pt x="317" y="520"/>
                  <a:pt x="313" y="513"/>
                  <a:pt x="277" y="539"/>
                </a:cubicBezTo>
                <a:cubicBezTo>
                  <a:pt x="202" y="593"/>
                  <a:pt x="311" y="533"/>
                  <a:pt x="223" y="578"/>
                </a:cubicBezTo>
                <a:cubicBezTo>
                  <a:pt x="218" y="586"/>
                  <a:pt x="204" y="593"/>
                  <a:pt x="208" y="601"/>
                </a:cubicBezTo>
                <a:cubicBezTo>
                  <a:pt x="223" y="631"/>
                  <a:pt x="330" y="639"/>
                  <a:pt x="361" y="647"/>
                </a:cubicBezTo>
                <a:cubicBezTo>
                  <a:pt x="366" y="652"/>
                  <a:pt x="381" y="656"/>
                  <a:pt x="377" y="662"/>
                </a:cubicBezTo>
                <a:cubicBezTo>
                  <a:pt x="347" y="705"/>
                  <a:pt x="322" y="696"/>
                  <a:pt x="284" y="716"/>
                </a:cubicBezTo>
                <a:cubicBezTo>
                  <a:pt x="223" y="749"/>
                  <a:pt x="246" y="749"/>
                  <a:pt x="185" y="793"/>
                </a:cubicBezTo>
                <a:cubicBezTo>
                  <a:pt x="168" y="805"/>
                  <a:pt x="149" y="814"/>
                  <a:pt x="131" y="824"/>
                </a:cubicBezTo>
                <a:cubicBezTo>
                  <a:pt x="126" y="832"/>
                  <a:pt x="114" y="838"/>
                  <a:pt x="115" y="847"/>
                </a:cubicBezTo>
                <a:cubicBezTo>
                  <a:pt x="120" y="877"/>
                  <a:pt x="182" y="881"/>
                  <a:pt x="200" y="885"/>
                </a:cubicBezTo>
                <a:cubicBezTo>
                  <a:pt x="210" y="890"/>
                  <a:pt x="227" y="889"/>
                  <a:pt x="231" y="900"/>
                </a:cubicBezTo>
                <a:cubicBezTo>
                  <a:pt x="234" y="907"/>
                  <a:pt x="193" y="945"/>
                  <a:pt x="192" y="946"/>
                </a:cubicBezTo>
                <a:cubicBezTo>
                  <a:pt x="133" y="998"/>
                  <a:pt x="63" y="1010"/>
                  <a:pt x="0" y="1069"/>
                </a:cubicBezTo>
                <a:cubicBezTo>
                  <a:pt x="13" y="1072"/>
                  <a:pt x="26" y="1076"/>
                  <a:pt x="39" y="1077"/>
                </a:cubicBezTo>
                <a:cubicBezTo>
                  <a:pt x="144" y="1082"/>
                  <a:pt x="249" y="1072"/>
                  <a:pt x="353" y="1085"/>
                </a:cubicBezTo>
                <a:cubicBezTo>
                  <a:pt x="364" y="1086"/>
                  <a:pt x="346" y="1107"/>
                  <a:pt x="338" y="1115"/>
                </a:cubicBezTo>
                <a:cubicBezTo>
                  <a:pt x="310" y="1143"/>
                  <a:pt x="281" y="1150"/>
                  <a:pt x="246" y="1161"/>
                </a:cubicBezTo>
                <a:cubicBezTo>
                  <a:pt x="228" y="1180"/>
                  <a:pt x="236" y="1172"/>
                  <a:pt x="223" y="118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91"/>
          <p:cNvSpPr>
            <a:spLocks/>
          </p:cNvSpPr>
          <p:nvPr/>
        </p:nvSpPr>
        <p:spPr bwMode="auto">
          <a:xfrm>
            <a:off x="3652838" y="2781300"/>
            <a:ext cx="604838" cy="1881188"/>
          </a:xfrm>
          <a:custGeom>
            <a:avLst/>
            <a:gdLst>
              <a:gd name="T0" fmla="*/ 100 w 381"/>
              <a:gd name="T1" fmla="*/ 17 h 1185"/>
              <a:gd name="T2" fmla="*/ 223 w 381"/>
              <a:gd name="T3" fmla="*/ 25 h 1185"/>
              <a:gd name="T4" fmla="*/ 208 w 381"/>
              <a:gd name="T5" fmla="*/ 102 h 1185"/>
              <a:gd name="T6" fmla="*/ 92 w 381"/>
              <a:gd name="T7" fmla="*/ 232 h 1185"/>
              <a:gd name="T8" fmla="*/ 154 w 381"/>
              <a:gd name="T9" fmla="*/ 263 h 1185"/>
              <a:gd name="T10" fmla="*/ 185 w 381"/>
              <a:gd name="T11" fmla="*/ 286 h 1185"/>
              <a:gd name="T12" fmla="*/ 208 w 381"/>
              <a:gd name="T13" fmla="*/ 301 h 1185"/>
              <a:gd name="T14" fmla="*/ 154 w 381"/>
              <a:gd name="T15" fmla="*/ 332 h 1185"/>
              <a:gd name="T16" fmla="*/ 23 w 381"/>
              <a:gd name="T17" fmla="*/ 409 h 1185"/>
              <a:gd name="T18" fmla="*/ 185 w 381"/>
              <a:gd name="T19" fmla="*/ 440 h 1185"/>
              <a:gd name="T20" fmla="*/ 338 w 381"/>
              <a:gd name="T21" fmla="*/ 478 h 1185"/>
              <a:gd name="T22" fmla="*/ 277 w 381"/>
              <a:gd name="T23" fmla="*/ 539 h 1185"/>
              <a:gd name="T24" fmla="*/ 223 w 381"/>
              <a:gd name="T25" fmla="*/ 578 h 1185"/>
              <a:gd name="T26" fmla="*/ 208 w 381"/>
              <a:gd name="T27" fmla="*/ 601 h 1185"/>
              <a:gd name="T28" fmla="*/ 361 w 381"/>
              <a:gd name="T29" fmla="*/ 647 h 1185"/>
              <a:gd name="T30" fmla="*/ 377 w 381"/>
              <a:gd name="T31" fmla="*/ 662 h 1185"/>
              <a:gd name="T32" fmla="*/ 284 w 381"/>
              <a:gd name="T33" fmla="*/ 716 h 1185"/>
              <a:gd name="T34" fmla="*/ 185 w 381"/>
              <a:gd name="T35" fmla="*/ 793 h 1185"/>
              <a:gd name="T36" fmla="*/ 131 w 381"/>
              <a:gd name="T37" fmla="*/ 824 h 1185"/>
              <a:gd name="T38" fmla="*/ 115 w 381"/>
              <a:gd name="T39" fmla="*/ 847 h 1185"/>
              <a:gd name="T40" fmla="*/ 200 w 381"/>
              <a:gd name="T41" fmla="*/ 885 h 1185"/>
              <a:gd name="T42" fmla="*/ 231 w 381"/>
              <a:gd name="T43" fmla="*/ 900 h 1185"/>
              <a:gd name="T44" fmla="*/ 192 w 381"/>
              <a:gd name="T45" fmla="*/ 946 h 1185"/>
              <a:gd name="T46" fmla="*/ 0 w 381"/>
              <a:gd name="T47" fmla="*/ 1069 h 1185"/>
              <a:gd name="T48" fmla="*/ 39 w 381"/>
              <a:gd name="T49" fmla="*/ 1077 h 1185"/>
              <a:gd name="T50" fmla="*/ 353 w 381"/>
              <a:gd name="T51" fmla="*/ 1085 h 1185"/>
              <a:gd name="T52" fmla="*/ 338 w 381"/>
              <a:gd name="T53" fmla="*/ 1115 h 1185"/>
              <a:gd name="T54" fmla="*/ 246 w 381"/>
              <a:gd name="T55" fmla="*/ 1161 h 1185"/>
              <a:gd name="T56" fmla="*/ 223 w 381"/>
              <a:gd name="T57" fmla="*/ 1185 h 1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81" h="1185">
                <a:moveTo>
                  <a:pt x="100" y="17"/>
                </a:moveTo>
                <a:cubicBezTo>
                  <a:pt x="141" y="20"/>
                  <a:pt x="191" y="0"/>
                  <a:pt x="223" y="25"/>
                </a:cubicBezTo>
                <a:cubicBezTo>
                  <a:pt x="244" y="41"/>
                  <a:pt x="215" y="77"/>
                  <a:pt x="208" y="102"/>
                </a:cubicBezTo>
                <a:cubicBezTo>
                  <a:pt x="191" y="159"/>
                  <a:pt x="133" y="194"/>
                  <a:pt x="92" y="232"/>
                </a:cubicBezTo>
                <a:cubicBezTo>
                  <a:pt x="111" y="251"/>
                  <a:pt x="128" y="254"/>
                  <a:pt x="154" y="263"/>
                </a:cubicBezTo>
                <a:cubicBezTo>
                  <a:pt x="164" y="271"/>
                  <a:pt x="174" y="279"/>
                  <a:pt x="185" y="286"/>
                </a:cubicBezTo>
                <a:cubicBezTo>
                  <a:pt x="192" y="291"/>
                  <a:pt x="206" y="292"/>
                  <a:pt x="208" y="301"/>
                </a:cubicBezTo>
                <a:cubicBezTo>
                  <a:pt x="211" y="313"/>
                  <a:pt x="177" y="323"/>
                  <a:pt x="154" y="332"/>
                </a:cubicBezTo>
                <a:cubicBezTo>
                  <a:pt x="114" y="364"/>
                  <a:pt x="69" y="385"/>
                  <a:pt x="23" y="409"/>
                </a:cubicBezTo>
                <a:cubicBezTo>
                  <a:pt x="75" y="434"/>
                  <a:pt x="129" y="430"/>
                  <a:pt x="185" y="440"/>
                </a:cubicBezTo>
                <a:cubicBezTo>
                  <a:pt x="237" y="450"/>
                  <a:pt x="286" y="469"/>
                  <a:pt x="338" y="478"/>
                </a:cubicBezTo>
                <a:cubicBezTo>
                  <a:pt x="317" y="520"/>
                  <a:pt x="313" y="513"/>
                  <a:pt x="277" y="539"/>
                </a:cubicBezTo>
                <a:cubicBezTo>
                  <a:pt x="202" y="593"/>
                  <a:pt x="311" y="533"/>
                  <a:pt x="223" y="578"/>
                </a:cubicBezTo>
                <a:cubicBezTo>
                  <a:pt x="218" y="586"/>
                  <a:pt x="204" y="593"/>
                  <a:pt x="208" y="601"/>
                </a:cubicBezTo>
                <a:cubicBezTo>
                  <a:pt x="223" y="631"/>
                  <a:pt x="330" y="639"/>
                  <a:pt x="361" y="647"/>
                </a:cubicBezTo>
                <a:cubicBezTo>
                  <a:pt x="366" y="652"/>
                  <a:pt x="381" y="656"/>
                  <a:pt x="377" y="662"/>
                </a:cubicBezTo>
                <a:cubicBezTo>
                  <a:pt x="347" y="705"/>
                  <a:pt x="322" y="696"/>
                  <a:pt x="284" y="716"/>
                </a:cubicBezTo>
                <a:cubicBezTo>
                  <a:pt x="223" y="749"/>
                  <a:pt x="246" y="749"/>
                  <a:pt x="185" y="793"/>
                </a:cubicBezTo>
                <a:cubicBezTo>
                  <a:pt x="168" y="805"/>
                  <a:pt x="149" y="814"/>
                  <a:pt x="131" y="824"/>
                </a:cubicBezTo>
                <a:cubicBezTo>
                  <a:pt x="126" y="832"/>
                  <a:pt x="114" y="838"/>
                  <a:pt x="115" y="847"/>
                </a:cubicBezTo>
                <a:cubicBezTo>
                  <a:pt x="120" y="877"/>
                  <a:pt x="182" y="881"/>
                  <a:pt x="200" y="885"/>
                </a:cubicBezTo>
                <a:cubicBezTo>
                  <a:pt x="210" y="890"/>
                  <a:pt x="227" y="889"/>
                  <a:pt x="231" y="900"/>
                </a:cubicBezTo>
                <a:cubicBezTo>
                  <a:pt x="234" y="907"/>
                  <a:pt x="193" y="945"/>
                  <a:pt x="192" y="946"/>
                </a:cubicBezTo>
                <a:cubicBezTo>
                  <a:pt x="133" y="998"/>
                  <a:pt x="63" y="1010"/>
                  <a:pt x="0" y="1069"/>
                </a:cubicBezTo>
                <a:cubicBezTo>
                  <a:pt x="13" y="1072"/>
                  <a:pt x="26" y="1076"/>
                  <a:pt x="39" y="1077"/>
                </a:cubicBezTo>
                <a:cubicBezTo>
                  <a:pt x="144" y="1082"/>
                  <a:pt x="249" y="1072"/>
                  <a:pt x="353" y="1085"/>
                </a:cubicBezTo>
                <a:cubicBezTo>
                  <a:pt x="364" y="1086"/>
                  <a:pt x="346" y="1107"/>
                  <a:pt x="338" y="1115"/>
                </a:cubicBezTo>
                <a:cubicBezTo>
                  <a:pt x="310" y="1143"/>
                  <a:pt x="281" y="1150"/>
                  <a:pt x="246" y="1161"/>
                </a:cubicBezTo>
                <a:cubicBezTo>
                  <a:pt x="228" y="1180"/>
                  <a:pt x="236" y="1172"/>
                  <a:pt x="223" y="118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92"/>
          <p:cNvSpPr>
            <a:spLocks/>
          </p:cNvSpPr>
          <p:nvPr/>
        </p:nvSpPr>
        <p:spPr bwMode="auto">
          <a:xfrm>
            <a:off x="5329238" y="2781300"/>
            <a:ext cx="604838" cy="1881188"/>
          </a:xfrm>
          <a:custGeom>
            <a:avLst/>
            <a:gdLst>
              <a:gd name="T0" fmla="*/ 100 w 381"/>
              <a:gd name="T1" fmla="*/ 17 h 1185"/>
              <a:gd name="T2" fmla="*/ 223 w 381"/>
              <a:gd name="T3" fmla="*/ 25 h 1185"/>
              <a:gd name="T4" fmla="*/ 208 w 381"/>
              <a:gd name="T5" fmla="*/ 102 h 1185"/>
              <a:gd name="T6" fmla="*/ 92 w 381"/>
              <a:gd name="T7" fmla="*/ 232 h 1185"/>
              <a:gd name="T8" fmla="*/ 154 w 381"/>
              <a:gd name="T9" fmla="*/ 263 h 1185"/>
              <a:gd name="T10" fmla="*/ 185 w 381"/>
              <a:gd name="T11" fmla="*/ 286 h 1185"/>
              <a:gd name="T12" fmla="*/ 208 w 381"/>
              <a:gd name="T13" fmla="*/ 301 h 1185"/>
              <a:gd name="T14" fmla="*/ 154 w 381"/>
              <a:gd name="T15" fmla="*/ 332 h 1185"/>
              <a:gd name="T16" fmla="*/ 23 w 381"/>
              <a:gd name="T17" fmla="*/ 409 h 1185"/>
              <a:gd name="T18" fmla="*/ 185 w 381"/>
              <a:gd name="T19" fmla="*/ 440 h 1185"/>
              <a:gd name="T20" fmla="*/ 338 w 381"/>
              <a:gd name="T21" fmla="*/ 478 h 1185"/>
              <a:gd name="T22" fmla="*/ 277 w 381"/>
              <a:gd name="T23" fmla="*/ 539 h 1185"/>
              <a:gd name="T24" fmla="*/ 223 w 381"/>
              <a:gd name="T25" fmla="*/ 578 h 1185"/>
              <a:gd name="T26" fmla="*/ 208 w 381"/>
              <a:gd name="T27" fmla="*/ 601 h 1185"/>
              <a:gd name="T28" fmla="*/ 361 w 381"/>
              <a:gd name="T29" fmla="*/ 647 h 1185"/>
              <a:gd name="T30" fmla="*/ 377 w 381"/>
              <a:gd name="T31" fmla="*/ 662 h 1185"/>
              <a:gd name="T32" fmla="*/ 284 w 381"/>
              <a:gd name="T33" fmla="*/ 716 h 1185"/>
              <a:gd name="T34" fmla="*/ 185 w 381"/>
              <a:gd name="T35" fmla="*/ 793 h 1185"/>
              <a:gd name="T36" fmla="*/ 131 w 381"/>
              <a:gd name="T37" fmla="*/ 824 h 1185"/>
              <a:gd name="T38" fmla="*/ 115 w 381"/>
              <a:gd name="T39" fmla="*/ 847 h 1185"/>
              <a:gd name="T40" fmla="*/ 200 w 381"/>
              <a:gd name="T41" fmla="*/ 885 h 1185"/>
              <a:gd name="T42" fmla="*/ 231 w 381"/>
              <a:gd name="T43" fmla="*/ 900 h 1185"/>
              <a:gd name="T44" fmla="*/ 192 w 381"/>
              <a:gd name="T45" fmla="*/ 946 h 1185"/>
              <a:gd name="T46" fmla="*/ 0 w 381"/>
              <a:gd name="T47" fmla="*/ 1069 h 1185"/>
              <a:gd name="T48" fmla="*/ 39 w 381"/>
              <a:gd name="T49" fmla="*/ 1077 h 1185"/>
              <a:gd name="T50" fmla="*/ 353 w 381"/>
              <a:gd name="T51" fmla="*/ 1085 h 1185"/>
              <a:gd name="T52" fmla="*/ 338 w 381"/>
              <a:gd name="T53" fmla="*/ 1115 h 1185"/>
              <a:gd name="T54" fmla="*/ 246 w 381"/>
              <a:gd name="T55" fmla="*/ 1161 h 1185"/>
              <a:gd name="T56" fmla="*/ 223 w 381"/>
              <a:gd name="T57" fmla="*/ 1185 h 1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81" h="1185">
                <a:moveTo>
                  <a:pt x="100" y="17"/>
                </a:moveTo>
                <a:cubicBezTo>
                  <a:pt x="141" y="20"/>
                  <a:pt x="191" y="0"/>
                  <a:pt x="223" y="25"/>
                </a:cubicBezTo>
                <a:cubicBezTo>
                  <a:pt x="244" y="41"/>
                  <a:pt x="215" y="77"/>
                  <a:pt x="208" y="102"/>
                </a:cubicBezTo>
                <a:cubicBezTo>
                  <a:pt x="191" y="159"/>
                  <a:pt x="133" y="194"/>
                  <a:pt x="92" y="232"/>
                </a:cubicBezTo>
                <a:cubicBezTo>
                  <a:pt x="111" y="251"/>
                  <a:pt x="128" y="254"/>
                  <a:pt x="154" y="263"/>
                </a:cubicBezTo>
                <a:cubicBezTo>
                  <a:pt x="164" y="271"/>
                  <a:pt x="174" y="279"/>
                  <a:pt x="185" y="286"/>
                </a:cubicBezTo>
                <a:cubicBezTo>
                  <a:pt x="192" y="291"/>
                  <a:pt x="206" y="292"/>
                  <a:pt x="208" y="301"/>
                </a:cubicBezTo>
                <a:cubicBezTo>
                  <a:pt x="211" y="313"/>
                  <a:pt x="177" y="323"/>
                  <a:pt x="154" y="332"/>
                </a:cubicBezTo>
                <a:cubicBezTo>
                  <a:pt x="114" y="364"/>
                  <a:pt x="69" y="385"/>
                  <a:pt x="23" y="409"/>
                </a:cubicBezTo>
                <a:cubicBezTo>
                  <a:pt x="75" y="434"/>
                  <a:pt x="129" y="430"/>
                  <a:pt x="185" y="440"/>
                </a:cubicBezTo>
                <a:cubicBezTo>
                  <a:pt x="237" y="450"/>
                  <a:pt x="286" y="469"/>
                  <a:pt x="338" y="478"/>
                </a:cubicBezTo>
                <a:cubicBezTo>
                  <a:pt x="317" y="520"/>
                  <a:pt x="313" y="513"/>
                  <a:pt x="277" y="539"/>
                </a:cubicBezTo>
                <a:cubicBezTo>
                  <a:pt x="202" y="593"/>
                  <a:pt x="311" y="533"/>
                  <a:pt x="223" y="578"/>
                </a:cubicBezTo>
                <a:cubicBezTo>
                  <a:pt x="218" y="586"/>
                  <a:pt x="204" y="593"/>
                  <a:pt x="208" y="601"/>
                </a:cubicBezTo>
                <a:cubicBezTo>
                  <a:pt x="223" y="631"/>
                  <a:pt x="330" y="639"/>
                  <a:pt x="361" y="647"/>
                </a:cubicBezTo>
                <a:cubicBezTo>
                  <a:pt x="366" y="652"/>
                  <a:pt x="381" y="656"/>
                  <a:pt x="377" y="662"/>
                </a:cubicBezTo>
                <a:cubicBezTo>
                  <a:pt x="347" y="705"/>
                  <a:pt x="322" y="696"/>
                  <a:pt x="284" y="716"/>
                </a:cubicBezTo>
                <a:cubicBezTo>
                  <a:pt x="223" y="749"/>
                  <a:pt x="246" y="749"/>
                  <a:pt x="185" y="793"/>
                </a:cubicBezTo>
                <a:cubicBezTo>
                  <a:pt x="168" y="805"/>
                  <a:pt x="149" y="814"/>
                  <a:pt x="131" y="824"/>
                </a:cubicBezTo>
                <a:cubicBezTo>
                  <a:pt x="126" y="832"/>
                  <a:pt x="114" y="838"/>
                  <a:pt x="115" y="847"/>
                </a:cubicBezTo>
                <a:cubicBezTo>
                  <a:pt x="120" y="877"/>
                  <a:pt x="182" y="881"/>
                  <a:pt x="200" y="885"/>
                </a:cubicBezTo>
                <a:cubicBezTo>
                  <a:pt x="210" y="890"/>
                  <a:pt x="227" y="889"/>
                  <a:pt x="231" y="900"/>
                </a:cubicBezTo>
                <a:cubicBezTo>
                  <a:pt x="234" y="907"/>
                  <a:pt x="193" y="945"/>
                  <a:pt x="192" y="946"/>
                </a:cubicBezTo>
                <a:cubicBezTo>
                  <a:pt x="133" y="998"/>
                  <a:pt x="63" y="1010"/>
                  <a:pt x="0" y="1069"/>
                </a:cubicBezTo>
                <a:cubicBezTo>
                  <a:pt x="13" y="1072"/>
                  <a:pt x="26" y="1076"/>
                  <a:pt x="39" y="1077"/>
                </a:cubicBezTo>
                <a:cubicBezTo>
                  <a:pt x="144" y="1082"/>
                  <a:pt x="249" y="1072"/>
                  <a:pt x="353" y="1085"/>
                </a:cubicBezTo>
                <a:cubicBezTo>
                  <a:pt x="364" y="1086"/>
                  <a:pt x="346" y="1107"/>
                  <a:pt x="338" y="1115"/>
                </a:cubicBezTo>
                <a:cubicBezTo>
                  <a:pt x="310" y="1143"/>
                  <a:pt x="281" y="1150"/>
                  <a:pt x="246" y="1161"/>
                </a:cubicBezTo>
                <a:cubicBezTo>
                  <a:pt x="228" y="1180"/>
                  <a:pt x="236" y="1172"/>
                  <a:pt x="223" y="118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Text Box 93"/>
          <p:cNvSpPr txBox="1">
            <a:spLocks noChangeArrowheads="1"/>
          </p:cNvSpPr>
          <p:nvPr/>
        </p:nvSpPr>
        <p:spPr bwMode="auto">
          <a:xfrm>
            <a:off x="1671638" y="50673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Module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Line 94"/>
          <p:cNvSpPr>
            <a:spLocks noChangeShapeType="1"/>
          </p:cNvSpPr>
          <p:nvPr/>
        </p:nvSpPr>
        <p:spPr bwMode="auto">
          <a:xfrm flipH="1" flipV="1">
            <a:off x="4033838" y="3238500"/>
            <a:ext cx="1752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Text Box 95"/>
          <p:cNvSpPr txBox="1">
            <a:spLocks noChangeArrowheads="1"/>
          </p:cNvSpPr>
          <p:nvPr/>
        </p:nvSpPr>
        <p:spPr bwMode="auto">
          <a:xfrm>
            <a:off x="3348038" y="5067300"/>
            <a:ext cx="327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6" name="Oval 97"/>
          <p:cNvSpPr>
            <a:spLocks noChangeArrowheads="1"/>
          </p:cNvSpPr>
          <p:nvPr/>
        </p:nvSpPr>
        <p:spPr bwMode="auto">
          <a:xfrm>
            <a:off x="2967038" y="3009900"/>
            <a:ext cx="3733800" cy="1219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Text Box 98"/>
          <p:cNvSpPr txBox="1">
            <a:spLocks noChangeArrowheads="1"/>
          </p:cNvSpPr>
          <p:nvPr/>
        </p:nvSpPr>
        <p:spPr bwMode="auto">
          <a:xfrm>
            <a:off x="3576638" y="4991100"/>
            <a:ext cx="3048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No module can contain vertices from both sets!</a:t>
            </a:r>
          </a:p>
        </p:txBody>
      </p:sp>
      <p:sp>
        <p:nvSpPr>
          <p:cNvPr id="3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86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Background and motivation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52600" y="1629490"/>
            <a:ext cx="6459940" cy="317111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charset="0"/>
                <a:cs typeface="Arial" charset="0"/>
              </a:rPr>
              <a:t>Can highly connectivity of protein in cells be found easily? </a:t>
            </a:r>
          </a:p>
          <a:p>
            <a:r>
              <a:rPr lang="en-US" sz="1800" dirty="0">
                <a:latin typeface="Arial" charset="0"/>
                <a:cs typeface="Arial" charset="0"/>
              </a:rPr>
              <a:t>How should I manage routing of wires in VLSI ?</a:t>
            </a:r>
          </a:p>
          <a:p>
            <a:r>
              <a:rPr lang="en-US" sz="1800" dirty="0">
                <a:latin typeface="Arial" charset="0"/>
                <a:cs typeface="Arial" charset="0"/>
              </a:rPr>
              <a:t>How should I do memory management in small devices like PDA and cell phones?</a:t>
            </a:r>
            <a:endParaRPr lang="en-US" sz="1800" dirty="0" smtClean="0">
              <a:latin typeface="Arial" charset="0"/>
              <a:cs typeface="Arial" charset="0"/>
            </a:endParaRPr>
          </a:p>
        </p:txBody>
      </p:sp>
      <p:pic>
        <p:nvPicPr>
          <p:cNvPr id="2" name="Picture 2" descr="C:\Users\Steven\Desktop\masterSeminarpresentations\Mypresentation\question_mar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05" y="1066800"/>
            <a:ext cx="12001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6477000"/>
            <a:ext cx="5334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>
                <a:hlinkClick r:id="rId3"/>
              </a:rPr>
              <a:t>http://pixiedusthealing.blogspot.com/2011/03/earth-hour-internal-versus-external.html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06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Modular </a:t>
            </a:r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decomposition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Separating a Module: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val 4"/>
          <p:cNvSpPr>
            <a:spLocks noChangeArrowheads="1"/>
          </p:cNvSpPr>
          <p:nvPr/>
        </p:nvSpPr>
        <p:spPr bwMode="auto">
          <a:xfrm>
            <a:off x="5791200" y="45616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5"/>
          <p:cNvSpPr>
            <a:spLocks noChangeArrowheads="1"/>
          </p:cNvSpPr>
          <p:nvPr/>
        </p:nvSpPr>
        <p:spPr bwMode="auto">
          <a:xfrm>
            <a:off x="6324600" y="31900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6"/>
          <p:cNvSpPr>
            <a:spLocks noChangeArrowheads="1"/>
          </p:cNvSpPr>
          <p:nvPr/>
        </p:nvSpPr>
        <p:spPr bwMode="auto">
          <a:xfrm>
            <a:off x="5105400" y="41806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7"/>
          <p:cNvSpPr>
            <a:spLocks noChangeArrowheads="1"/>
          </p:cNvSpPr>
          <p:nvPr/>
        </p:nvSpPr>
        <p:spPr bwMode="auto">
          <a:xfrm>
            <a:off x="7620000" y="28852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Oval 8"/>
          <p:cNvSpPr>
            <a:spLocks noChangeArrowheads="1"/>
          </p:cNvSpPr>
          <p:nvPr/>
        </p:nvSpPr>
        <p:spPr bwMode="auto">
          <a:xfrm>
            <a:off x="6248400" y="37996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9"/>
          <p:cNvSpPr>
            <a:spLocks noChangeArrowheads="1"/>
          </p:cNvSpPr>
          <p:nvPr/>
        </p:nvSpPr>
        <p:spPr bwMode="auto">
          <a:xfrm>
            <a:off x="6858000" y="34948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0"/>
          <p:cNvSpPr>
            <a:spLocks noChangeArrowheads="1"/>
          </p:cNvSpPr>
          <p:nvPr/>
        </p:nvSpPr>
        <p:spPr bwMode="auto">
          <a:xfrm>
            <a:off x="5334000" y="273288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1"/>
          <p:cNvSpPr>
            <a:spLocks noChangeShapeType="1"/>
          </p:cNvSpPr>
          <p:nvPr/>
        </p:nvSpPr>
        <p:spPr bwMode="auto">
          <a:xfrm flipV="1">
            <a:off x="6324600" y="334248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12"/>
          <p:cNvSpPr>
            <a:spLocks noChangeShapeType="1"/>
          </p:cNvSpPr>
          <p:nvPr/>
        </p:nvSpPr>
        <p:spPr bwMode="auto">
          <a:xfrm>
            <a:off x="6477000" y="326628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13"/>
          <p:cNvSpPr>
            <a:spLocks noChangeShapeType="1"/>
          </p:cNvSpPr>
          <p:nvPr/>
        </p:nvSpPr>
        <p:spPr bwMode="auto">
          <a:xfrm flipV="1">
            <a:off x="7010400" y="303768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14"/>
          <p:cNvSpPr>
            <a:spLocks noChangeShapeType="1"/>
          </p:cNvSpPr>
          <p:nvPr/>
        </p:nvSpPr>
        <p:spPr bwMode="auto">
          <a:xfrm flipV="1">
            <a:off x="6477000" y="296148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15"/>
          <p:cNvSpPr>
            <a:spLocks/>
          </p:cNvSpPr>
          <p:nvPr/>
        </p:nvSpPr>
        <p:spPr bwMode="auto">
          <a:xfrm>
            <a:off x="6400800" y="3037680"/>
            <a:ext cx="1295400" cy="914400"/>
          </a:xfrm>
          <a:custGeom>
            <a:avLst/>
            <a:gdLst>
              <a:gd name="T0" fmla="*/ 0 w 816"/>
              <a:gd name="T1" fmla="*/ 576 h 576"/>
              <a:gd name="T2" fmla="*/ 672 w 816"/>
              <a:gd name="T3" fmla="*/ 480 h 576"/>
              <a:gd name="T4" fmla="*/ 816 w 81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76">
                <a:moveTo>
                  <a:pt x="0" y="576"/>
                </a:moveTo>
                <a:cubicBezTo>
                  <a:pt x="268" y="576"/>
                  <a:pt x="536" y="576"/>
                  <a:pt x="672" y="480"/>
                </a:cubicBezTo>
                <a:cubicBezTo>
                  <a:pt x="808" y="384"/>
                  <a:pt x="792" y="80"/>
                  <a:pt x="8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16"/>
          <p:cNvSpPr>
            <a:spLocks noChangeShapeType="1"/>
          </p:cNvSpPr>
          <p:nvPr/>
        </p:nvSpPr>
        <p:spPr bwMode="auto">
          <a:xfrm flipH="1">
            <a:off x="5867400" y="395208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17"/>
          <p:cNvSpPr>
            <a:spLocks noChangeShapeType="1"/>
          </p:cNvSpPr>
          <p:nvPr/>
        </p:nvSpPr>
        <p:spPr bwMode="auto">
          <a:xfrm flipH="1">
            <a:off x="5867400" y="3190080"/>
            <a:ext cx="457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18"/>
          <p:cNvSpPr>
            <a:spLocks/>
          </p:cNvSpPr>
          <p:nvPr/>
        </p:nvSpPr>
        <p:spPr bwMode="auto">
          <a:xfrm>
            <a:off x="5943600" y="3647280"/>
            <a:ext cx="1231900" cy="990600"/>
          </a:xfrm>
          <a:custGeom>
            <a:avLst/>
            <a:gdLst>
              <a:gd name="T0" fmla="*/ 624 w 776"/>
              <a:gd name="T1" fmla="*/ 0 h 624"/>
              <a:gd name="T2" fmla="*/ 672 w 776"/>
              <a:gd name="T3" fmla="*/ 432 h 624"/>
              <a:gd name="T4" fmla="*/ 0 w 7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624">
                <a:moveTo>
                  <a:pt x="624" y="0"/>
                </a:moveTo>
                <a:cubicBezTo>
                  <a:pt x="700" y="164"/>
                  <a:pt x="776" y="328"/>
                  <a:pt x="672" y="432"/>
                </a:cubicBezTo>
                <a:cubicBezTo>
                  <a:pt x="568" y="536"/>
                  <a:pt x="284" y="580"/>
                  <a:pt x="0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19"/>
          <p:cNvSpPr>
            <a:spLocks noChangeShapeType="1"/>
          </p:cNvSpPr>
          <p:nvPr/>
        </p:nvSpPr>
        <p:spPr bwMode="auto">
          <a:xfrm>
            <a:off x="5257800" y="425688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20"/>
          <p:cNvSpPr>
            <a:spLocks noChangeShapeType="1"/>
          </p:cNvSpPr>
          <p:nvPr/>
        </p:nvSpPr>
        <p:spPr bwMode="auto">
          <a:xfrm flipV="1">
            <a:off x="5181600" y="288528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21"/>
          <p:cNvSpPr>
            <a:spLocks noChangeShapeType="1"/>
          </p:cNvSpPr>
          <p:nvPr/>
        </p:nvSpPr>
        <p:spPr bwMode="auto">
          <a:xfrm flipH="1" flipV="1">
            <a:off x="5486400" y="288528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22"/>
          <p:cNvSpPr>
            <a:spLocks noChangeShapeType="1"/>
          </p:cNvSpPr>
          <p:nvPr/>
        </p:nvSpPr>
        <p:spPr bwMode="auto">
          <a:xfrm>
            <a:off x="5486400" y="2809080"/>
            <a:ext cx="2133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Oval 23"/>
          <p:cNvSpPr>
            <a:spLocks noChangeArrowheads="1"/>
          </p:cNvSpPr>
          <p:nvPr/>
        </p:nvSpPr>
        <p:spPr bwMode="auto">
          <a:xfrm>
            <a:off x="6019800" y="2961480"/>
            <a:ext cx="1143000" cy="1143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24"/>
          <p:cNvSpPr>
            <a:spLocks/>
          </p:cNvSpPr>
          <p:nvPr/>
        </p:nvSpPr>
        <p:spPr bwMode="auto">
          <a:xfrm>
            <a:off x="5181600" y="2961480"/>
            <a:ext cx="3530600" cy="2755900"/>
          </a:xfrm>
          <a:custGeom>
            <a:avLst/>
            <a:gdLst>
              <a:gd name="T0" fmla="*/ 1632 w 2224"/>
              <a:gd name="T1" fmla="*/ 0 h 1736"/>
              <a:gd name="T2" fmla="*/ 2064 w 2224"/>
              <a:gd name="T3" fmla="*/ 816 h 1736"/>
              <a:gd name="T4" fmla="*/ 672 w 2224"/>
              <a:gd name="T5" fmla="*/ 1728 h 1736"/>
              <a:gd name="T6" fmla="*/ 0 w 2224"/>
              <a:gd name="T7" fmla="*/ 864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4" h="1736">
                <a:moveTo>
                  <a:pt x="1632" y="0"/>
                </a:moveTo>
                <a:cubicBezTo>
                  <a:pt x="1928" y="264"/>
                  <a:pt x="2224" y="528"/>
                  <a:pt x="2064" y="816"/>
                </a:cubicBezTo>
                <a:cubicBezTo>
                  <a:pt x="1904" y="1104"/>
                  <a:pt x="1016" y="1720"/>
                  <a:pt x="672" y="1728"/>
                </a:cubicBezTo>
                <a:cubicBezTo>
                  <a:pt x="328" y="1736"/>
                  <a:pt x="164" y="1300"/>
                  <a:pt x="0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AutoShape 25"/>
          <p:cNvSpPr>
            <a:spLocks noChangeArrowheads="1"/>
          </p:cNvSpPr>
          <p:nvPr/>
        </p:nvSpPr>
        <p:spPr bwMode="auto">
          <a:xfrm rot="677739">
            <a:off x="3733800" y="311388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AutoShape 26"/>
          <p:cNvSpPr>
            <a:spLocks noChangeArrowheads="1"/>
          </p:cNvSpPr>
          <p:nvPr/>
        </p:nvSpPr>
        <p:spPr bwMode="auto">
          <a:xfrm rot="20488114">
            <a:off x="3810000" y="440928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27"/>
          <p:cNvSpPr>
            <a:spLocks noChangeArrowheads="1"/>
          </p:cNvSpPr>
          <p:nvPr/>
        </p:nvSpPr>
        <p:spPr bwMode="auto">
          <a:xfrm>
            <a:off x="1749425" y="3934618"/>
            <a:ext cx="101600" cy="112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28"/>
          <p:cNvSpPr>
            <a:spLocks noChangeArrowheads="1"/>
          </p:cNvSpPr>
          <p:nvPr/>
        </p:nvSpPr>
        <p:spPr bwMode="auto">
          <a:xfrm>
            <a:off x="1295400" y="3652043"/>
            <a:ext cx="101600" cy="112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29"/>
          <p:cNvSpPr>
            <a:spLocks noChangeArrowheads="1"/>
          </p:cNvSpPr>
          <p:nvPr/>
        </p:nvSpPr>
        <p:spPr bwMode="auto">
          <a:xfrm>
            <a:off x="2960688" y="2693193"/>
            <a:ext cx="100012" cy="112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Oval 30"/>
          <p:cNvSpPr>
            <a:spLocks noChangeArrowheads="1"/>
          </p:cNvSpPr>
          <p:nvPr/>
        </p:nvSpPr>
        <p:spPr bwMode="auto">
          <a:xfrm>
            <a:off x="1446213" y="2580480"/>
            <a:ext cx="101600" cy="1127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31"/>
          <p:cNvSpPr>
            <a:spLocks noChangeShapeType="1"/>
          </p:cNvSpPr>
          <p:nvPr/>
        </p:nvSpPr>
        <p:spPr bwMode="auto">
          <a:xfrm flipV="1">
            <a:off x="2514600" y="2805905"/>
            <a:ext cx="446088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32"/>
          <p:cNvSpPr>
            <a:spLocks noChangeShapeType="1"/>
          </p:cNvSpPr>
          <p:nvPr/>
        </p:nvSpPr>
        <p:spPr bwMode="auto">
          <a:xfrm flipH="1">
            <a:off x="1800225" y="3418680"/>
            <a:ext cx="485775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33"/>
          <p:cNvSpPr>
            <a:spLocks noChangeShapeType="1"/>
          </p:cNvSpPr>
          <p:nvPr/>
        </p:nvSpPr>
        <p:spPr bwMode="auto">
          <a:xfrm>
            <a:off x="1397000" y="3709193"/>
            <a:ext cx="352425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34"/>
          <p:cNvSpPr>
            <a:spLocks noChangeShapeType="1"/>
          </p:cNvSpPr>
          <p:nvPr/>
        </p:nvSpPr>
        <p:spPr bwMode="auto">
          <a:xfrm flipV="1">
            <a:off x="1346200" y="2693193"/>
            <a:ext cx="100013" cy="101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35"/>
          <p:cNvSpPr>
            <a:spLocks noChangeShapeType="1"/>
          </p:cNvSpPr>
          <p:nvPr/>
        </p:nvSpPr>
        <p:spPr bwMode="auto">
          <a:xfrm flipH="1" flipV="1">
            <a:off x="1547813" y="2693193"/>
            <a:ext cx="252412" cy="1241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36"/>
          <p:cNvSpPr>
            <a:spLocks noChangeShapeType="1"/>
          </p:cNvSpPr>
          <p:nvPr/>
        </p:nvSpPr>
        <p:spPr bwMode="auto">
          <a:xfrm>
            <a:off x="1547813" y="2637630"/>
            <a:ext cx="1412875" cy="112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Oval 37"/>
          <p:cNvSpPr>
            <a:spLocks noChangeArrowheads="1"/>
          </p:cNvSpPr>
          <p:nvPr/>
        </p:nvSpPr>
        <p:spPr bwMode="auto">
          <a:xfrm>
            <a:off x="2286000" y="3190080"/>
            <a:ext cx="219075" cy="211138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8"/>
          <p:cNvSpPr>
            <a:spLocks/>
          </p:cNvSpPr>
          <p:nvPr/>
        </p:nvSpPr>
        <p:spPr bwMode="auto">
          <a:xfrm>
            <a:off x="1346200" y="2750343"/>
            <a:ext cx="2336800" cy="2039937"/>
          </a:xfrm>
          <a:custGeom>
            <a:avLst/>
            <a:gdLst>
              <a:gd name="T0" fmla="*/ 1632 w 2224"/>
              <a:gd name="T1" fmla="*/ 0 h 1736"/>
              <a:gd name="T2" fmla="*/ 2064 w 2224"/>
              <a:gd name="T3" fmla="*/ 816 h 1736"/>
              <a:gd name="T4" fmla="*/ 672 w 2224"/>
              <a:gd name="T5" fmla="*/ 1728 h 1736"/>
              <a:gd name="T6" fmla="*/ 0 w 2224"/>
              <a:gd name="T7" fmla="*/ 864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4" h="1736">
                <a:moveTo>
                  <a:pt x="1632" y="0"/>
                </a:moveTo>
                <a:cubicBezTo>
                  <a:pt x="1928" y="264"/>
                  <a:pt x="2224" y="528"/>
                  <a:pt x="2064" y="816"/>
                </a:cubicBezTo>
                <a:cubicBezTo>
                  <a:pt x="1904" y="1104"/>
                  <a:pt x="1016" y="1720"/>
                  <a:pt x="672" y="1728"/>
                </a:cubicBezTo>
                <a:cubicBezTo>
                  <a:pt x="328" y="1736"/>
                  <a:pt x="164" y="1300"/>
                  <a:pt x="0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5" name="Group 39"/>
          <p:cNvGrpSpPr>
            <a:grpSpLocks/>
          </p:cNvGrpSpPr>
          <p:nvPr/>
        </p:nvGrpSpPr>
        <p:grpSpPr bwMode="auto">
          <a:xfrm>
            <a:off x="2590800" y="4714080"/>
            <a:ext cx="990600" cy="990600"/>
            <a:chOff x="1440" y="2736"/>
            <a:chExt cx="720" cy="720"/>
          </a:xfrm>
        </p:grpSpPr>
        <p:sp>
          <p:nvSpPr>
            <p:cNvPr id="86" name="Oval 40"/>
            <p:cNvSpPr>
              <a:spLocks noChangeArrowheads="1"/>
            </p:cNvSpPr>
            <p:nvPr/>
          </p:nvSpPr>
          <p:spPr bwMode="auto">
            <a:xfrm>
              <a:off x="1632" y="28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41"/>
            <p:cNvSpPr>
              <a:spLocks noChangeArrowheads="1"/>
            </p:cNvSpPr>
            <p:nvPr/>
          </p:nvSpPr>
          <p:spPr bwMode="auto">
            <a:xfrm>
              <a:off x="1584" y="32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42"/>
            <p:cNvSpPr>
              <a:spLocks noChangeArrowheads="1"/>
            </p:cNvSpPr>
            <p:nvPr/>
          </p:nvSpPr>
          <p:spPr bwMode="auto">
            <a:xfrm>
              <a:off x="1968" y="307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43"/>
            <p:cNvSpPr>
              <a:spLocks noChangeShapeType="1"/>
            </p:cNvSpPr>
            <p:nvPr/>
          </p:nvSpPr>
          <p:spPr bwMode="auto">
            <a:xfrm flipV="1">
              <a:off x="1632" y="2976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44"/>
            <p:cNvSpPr>
              <a:spLocks noChangeShapeType="1"/>
            </p:cNvSpPr>
            <p:nvPr/>
          </p:nvSpPr>
          <p:spPr bwMode="auto">
            <a:xfrm>
              <a:off x="1728" y="2928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Oval 45"/>
            <p:cNvSpPr>
              <a:spLocks noChangeArrowheads="1"/>
            </p:cNvSpPr>
            <p:nvPr/>
          </p:nvSpPr>
          <p:spPr bwMode="auto">
            <a:xfrm>
              <a:off x="1440" y="2736"/>
              <a:ext cx="720" cy="72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1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Modular </a:t>
            </a:r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decomposition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Separating a Module: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Any two disjoint modules form either a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biclique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or are disconnected</a:t>
            </a:r>
          </a:p>
        </p:txBody>
      </p:sp>
      <p:sp>
        <p:nvSpPr>
          <p:cNvPr id="46" name="Oval 4"/>
          <p:cNvSpPr>
            <a:spLocks noChangeArrowheads="1"/>
          </p:cNvSpPr>
          <p:nvPr/>
        </p:nvSpPr>
        <p:spPr bwMode="auto">
          <a:xfrm>
            <a:off x="3486624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5"/>
          <p:cNvSpPr>
            <a:spLocks noChangeArrowheads="1"/>
          </p:cNvSpPr>
          <p:nvPr/>
        </p:nvSpPr>
        <p:spPr bwMode="auto">
          <a:xfrm>
            <a:off x="4020024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Oval 6"/>
          <p:cNvSpPr>
            <a:spLocks noChangeArrowheads="1"/>
          </p:cNvSpPr>
          <p:nvPr/>
        </p:nvSpPr>
        <p:spPr bwMode="auto">
          <a:xfrm>
            <a:off x="2800824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Oval 7"/>
          <p:cNvSpPr>
            <a:spLocks noChangeArrowheads="1"/>
          </p:cNvSpPr>
          <p:nvPr/>
        </p:nvSpPr>
        <p:spPr bwMode="auto">
          <a:xfrm>
            <a:off x="5315424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Oval 8"/>
          <p:cNvSpPr>
            <a:spLocks noChangeArrowheads="1"/>
          </p:cNvSpPr>
          <p:nvPr/>
        </p:nvSpPr>
        <p:spPr bwMode="auto">
          <a:xfrm>
            <a:off x="3943824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Oval 9"/>
          <p:cNvSpPr>
            <a:spLocks noChangeArrowheads="1"/>
          </p:cNvSpPr>
          <p:nvPr/>
        </p:nvSpPr>
        <p:spPr bwMode="auto">
          <a:xfrm>
            <a:off x="4553424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Oval 10"/>
          <p:cNvSpPr>
            <a:spLocks noChangeArrowheads="1"/>
          </p:cNvSpPr>
          <p:nvPr/>
        </p:nvSpPr>
        <p:spPr bwMode="auto">
          <a:xfrm>
            <a:off x="3029424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11"/>
          <p:cNvSpPr>
            <a:spLocks noChangeShapeType="1"/>
          </p:cNvSpPr>
          <p:nvPr/>
        </p:nvSpPr>
        <p:spPr bwMode="auto">
          <a:xfrm flipV="1">
            <a:off x="4020024" y="3429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12"/>
          <p:cNvSpPr>
            <a:spLocks noChangeShapeType="1"/>
          </p:cNvSpPr>
          <p:nvPr/>
        </p:nvSpPr>
        <p:spPr bwMode="auto">
          <a:xfrm>
            <a:off x="4172424" y="3352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13"/>
          <p:cNvSpPr>
            <a:spLocks noChangeShapeType="1"/>
          </p:cNvSpPr>
          <p:nvPr/>
        </p:nvSpPr>
        <p:spPr bwMode="auto">
          <a:xfrm flipV="1">
            <a:off x="4705824" y="3124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14"/>
          <p:cNvSpPr>
            <a:spLocks noChangeShapeType="1"/>
          </p:cNvSpPr>
          <p:nvPr/>
        </p:nvSpPr>
        <p:spPr bwMode="auto">
          <a:xfrm flipV="1">
            <a:off x="4172424" y="30480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15"/>
          <p:cNvSpPr>
            <a:spLocks/>
          </p:cNvSpPr>
          <p:nvPr/>
        </p:nvSpPr>
        <p:spPr bwMode="auto">
          <a:xfrm>
            <a:off x="4096224" y="3124200"/>
            <a:ext cx="1295400" cy="914400"/>
          </a:xfrm>
          <a:custGeom>
            <a:avLst/>
            <a:gdLst>
              <a:gd name="T0" fmla="*/ 0 w 816"/>
              <a:gd name="T1" fmla="*/ 576 h 576"/>
              <a:gd name="T2" fmla="*/ 672 w 816"/>
              <a:gd name="T3" fmla="*/ 480 h 576"/>
              <a:gd name="T4" fmla="*/ 816 w 81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76">
                <a:moveTo>
                  <a:pt x="0" y="576"/>
                </a:moveTo>
                <a:cubicBezTo>
                  <a:pt x="268" y="576"/>
                  <a:pt x="536" y="576"/>
                  <a:pt x="672" y="480"/>
                </a:cubicBezTo>
                <a:cubicBezTo>
                  <a:pt x="808" y="384"/>
                  <a:pt x="792" y="80"/>
                  <a:pt x="8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16"/>
          <p:cNvSpPr>
            <a:spLocks noChangeShapeType="1"/>
          </p:cNvSpPr>
          <p:nvPr/>
        </p:nvSpPr>
        <p:spPr bwMode="auto">
          <a:xfrm flipH="1">
            <a:off x="3562824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17"/>
          <p:cNvSpPr>
            <a:spLocks noChangeShapeType="1"/>
          </p:cNvSpPr>
          <p:nvPr/>
        </p:nvSpPr>
        <p:spPr bwMode="auto">
          <a:xfrm flipH="1">
            <a:off x="3562824" y="3276600"/>
            <a:ext cx="457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Freeform 18"/>
          <p:cNvSpPr>
            <a:spLocks/>
          </p:cNvSpPr>
          <p:nvPr/>
        </p:nvSpPr>
        <p:spPr bwMode="auto">
          <a:xfrm>
            <a:off x="3639024" y="3733800"/>
            <a:ext cx="1231900" cy="990600"/>
          </a:xfrm>
          <a:custGeom>
            <a:avLst/>
            <a:gdLst>
              <a:gd name="T0" fmla="*/ 624 w 776"/>
              <a:gd name="T1" fmla="*/ 0 h 624"/>
              <a:gd name="T2" fmla="*/ 672 w 776"/>
              <a:gd name="T3" fmla="*/ 432 h 624"/>
              <a:gd name="T4" fmla="*/ 0 w 7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624">
                <a:moveTo>
                  <a:pt x="624" y="0"/>
                </a:moveTo>
                <a:cubicBezTo>
                  <a:pt x="700" y="164"/>
                  <a:pt x="776" y="328"/>
                  <a:pt x="672" y="432"/>
                </a:cubicBezTo>
                <a:cubicBezTo>
                  <a:pt x="568" y="536"/>
                  <a:pt x="284" y="580"/>
                  <a:pt x="0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9"/>
          <p:cNvSpPr>
            <a:spLocks noChangeShapeType="1"/>
          </p:cNvSpPr>
          <p:nvPr/>
        </p:nvSpPr>
        <p:spPr bwMode="auto">
          <a:xfrm>
            <a:off x="2953224" y="4343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20"/>
          <p:cNvSpPr>
            <a:spLocks noChangeShapeType="1"/>
          </p:cNvSpPr>
          <p:nvPr/>
        </p:nvSpPr>
        <p:spPr bwMode="auto">
          <a:xfrm flipV="1">
            <a:off x="2877024" y="29718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21"/>
          <p:cNvSpPr>
            <a:spLocks noChangeShapeType="1"/>
          </p:cNvSpPr>
          <p:nvPr/>
        </p:nvSpPr>
        <p:spPr bwMode="auto">
          <a:xfrm flipH="1" flipV="1">
            <a:off x="3181824" y="2971800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22"/>
          <p:cNvSpPr>
            <a:spLocks noChangeShapeType="1"/>
          </p:cNvSpPr>
          <p:nvPr/>
        </p:nvSpPr>
        <p:spPr bwMode="auto">
          <a:xfrm>
            <a:off x="3181824" y="2895600"/>
            <a:ext cx="2133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Oval 25"/>
          <p:cNvSpPr>
            <a:spLocks noChangeArrowheads="1"/>
          </p:cNvSpPr>
          <p:nvPr/>
        </p:nvSpPr>
        <p:spPr bwMode="auto">
          <a:xfrm>
            <a:off x="3715224" y="3048000"/>
            <a:ext cx="1143000" cy="1143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Oval 26"/>
          <p:cNvSpPr>
            <a:spLocks noChangeArrowheads="1"/>
          </p:cNvSpPr>
          <p:nvPr/>
        </p:nvSpPr>
        <p:spPr bwMode="auto">
          <a:xfrm>
            <a:off x="2496024" y="2514600"/>
            <a:ext cx="990600" cy="2209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Freeform 27"/>
          <p:cNvSpPr>
            <a:spLocks/>
          </p:cNvSpPr>
          <p:nvPr/>
        </p:nvSpPr>
        <p:spPr bwMode="auto">
          <a:xfrm>
            <a:off x="2877024" y="3048000"/>
            <a:ext cx="3530600" cy="2755900"/>
          </a:xfrm>
          <a:custGeom>
            <a:avLst/>
            <a:gdLst>
              <a:gd name="T0" fmla="*/ 1632 w 2224"/>
              <a:gd name="T1" fmla="*/ 0 h 1736"/>
              <a:gd name="T2" fmla="*/ 2064 w 2224"/>
              <a:gd name="T3" fmla="*/ 816 h 1736"/>
              <a:gd name="T4" fmla="*/ 672 w 2224"/>
              <a:gd name="T5" fmla="*/ 1728 h 1736"/>
              <a:gd name="T6" fmla="*/ 0 w 2224"/>
              <a:gd name="T7" fmla="*/ 864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4" h="1736">
                <a:moveTo>
                  <a:pt x="1632" y="0"/>
                </a:moveTo>
                <a:cubicBezTo>
                  <a:pt x="1928" y="264"/>
                  <a:pt x="2224" y="528"/>
                  <a:pt x="2064" y="816"/>
                </a:cubicBezTo>
                <a:cubicBezTo>
                  <a:pt x="1904" y="1104"/>
                  <a:pt x="1016" y="1720"/>
                  <a:pt x="672" y="1728"/>
                </a:cubicBezTo>
                <a:cubicBezTo>
                  <a:pt x="328" y="1736"/>
                  <a:pt x="164" y="1300"/>
                  <a:pt x="0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Oval 28"/>
          <p:cNvSpPr>
            <a:spLocks noChangeArrowheads="1"/>
          </p:cNvSpPr>
          <p:nvPr/>
        </p:nvSpPr>
        <p:spPr bwMode="auto">
          <a:xfrm>
            <a:off x="3258024" y="4419600"/>
            <a:ext cx="6096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Oval 29"/>
          <p:cNvSpPr>
            <a:spLocks noChangeArrowheads="1"/>
          </p:cNvSpPr>
          <p:nvPr/>
        </p:nvSpPr>
        <p:spPr bwMode="auto">
          <a:xfrm>
            <a:off x="5086824" y="2743200"/>
            <a:ext cx="6096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7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The Quotient </a:t>
            </a:r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graph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Arial" pitchFamily="34" charset="0"/>
                <a:cs typeface="Arial" pitchFamily="34" charset="0"/>
              </a:rPr>
              <a:t>When placing a vertex instead of each maximal module, we get the quotient graph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Modular decomposition is also called Substitution Decomposition, or S-decomposition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3" name="Oval 4"/>
          <p:cNvSpPr>
            <a:spLocks noChangeArrowheads="1"/>
          </p:cNvSpPr>
          <p:nvPr/>
        </p:nvSpPr>
        <p:spPr bwMode="auto">
          <a:xfrm>
            <a:off x="5753100" y="4745819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5"/>
          <p:cNvSpPr>
            <a:spLocks noChangeArrowheads="1"/>
          </p:cNvSpPr>
          <p:nvPr/>
        </p:nvSpPr>
        <p:spPr bwMode="auto">
          <a:xfrm>
            <a:off x="6286500" y="3374219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6"/>
          <p:cNvSpPr>
            <a:spLocks noChangeArrowheads="1"/>
          </p:cNvSpPr>
          <p:nvPr/>
        </p:nvSpPr>
        <p:spPr bwMode="auto">
          <a:xfrm>
            <a:off x="5067300" y="4364819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7"/>
          <p:cNvSpPr>
            <a:spLocks noChangeArrowheads="1"/>
          </p:cNvSpPr>
          <p:nvPr/>
        </p:nvSpPr>
        <p:spPr bwMode="auto">
          <a:xfrm>
            <a:off x="7581900" y="3069419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8"/>
          <p:cNvSpPr>
            <a:spLocks noChangeArrowheads="1"/>
          </p:cNvSpPr>
          <p:nvPr/>
        </p:nvSpPr>
        <p:spPr bwMode="auto">
          <a:xfrm>
            <a:off x="6210300" y="3983819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9"/>
          <p:cNvSpPr>
            <a:spLocks noChangeArrowheads="1"/>
          </p:cNvSpPr>
          <p:nvPr/>
        </p:nvSpPr>
        <p:spPr bwMode="auto">
          <a:xfrm>
            <a:off x="6819900" y="3679019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10"/>
          <p:cNvSpPr>
            <a:spLocks noChangeArrowheads="1"/>
          </p:cNvSpPr>
          <p:nvPr/>
        </p:nvSpPr>
        <p:spPr bwMode="auto">
          <a:xfrm>
            <a:off x="5295900" y="2917019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11"/>
          <p:cNvSpPr>
            <a:spLocks noChangeShapeType="1"/>
          </p:cNvSpPr>
          <p:nvPr/>
        </p:nvSpPr>
        <p:spPr bwMode="auto">
          <a:xfrm flipV="1">
            <a:off x="6286500" y="3526619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6438900" y="3450419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 flipV="1">
            <a:off x="6972300" y="3221819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 flipV="1">
            <a:off x="6438900" y="3145619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15"/>
          <p:cNvSpPr>
            <a:spLocks/>
          </p:cNvSpPr>
          <p:nvPr/>
        </p:nvSpPr>
        <p:spPr bwMode="auto">
          <a:xfrm>
            <a:off x="6362700" y="3221819"/>
            <a:ext cx="1295400" cy="914400"/>
          </a:xfrm>
          <a:custGeom>
            <a:avLst/>
            <a:gdLst>
              <a:gd name="T0" fmla="*/ 0 w 816"/>
              <a:gd name="T1" fmla="*/ 576 h 576"/>
              <a:gd name="T2" fmla="*/ 672 w 816"/>
              <a:gd name="T3" fmla="*/ 480 h 576"/>
              <a:gd name="T4" fmla="*/ 816 w 81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76">
                <a:moveTo>
                  <a:pt x="0" y="576"/>
                </a:moveTo>
                <a:cubicBezTo>
                  <a:pt x="268" y="576"/>
                  <a:pt x="536" y="576"/>
                  <a:pt x="672" y="480"/>
                </a:cubicBezTo>
                <a:cubicBezTo>
                  <a:pt x="808" y="384"/>
                  <a:pt x="792" y="80"/>
                  <a:pt x="8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16"/>
          <p:cNvSpPr>
            <a:spLocks noChangeShapeType="1"/>
          </p:cNvSpPr>
          <p:nvPr/>
        </p:nvSpPr>
        <p:spPr bwMode="auto">
          <a:xfrm flipH="1">
            <a:off x="5829300" y="4136219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17"/>
          <p:cNvSpPr>
            <a:spLocks noChangeShapeType="1"/>
          </p:cNvSpPr>
          <p:nvPr/>
        </p:nvSpPr>
        <p:spPr bwMode="auto">
          <a:xfrm flipH="1">
            <a:off x="5829300" y="3374219"/>
            <a:ext cx="457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18"/>
          <p:cNvSpPr>
            <a:spLocks/>
          </p:cNvSpPr>
          <p:nvPr/>
        </p:nvSpPr>
        <p:spPr bwMode="auto">
          <a:xfrm>
            <a:off x="5905500" y="3831419"/>
            <a:ext cx="1231900" cy="990600"/>
          </a:xfrm>
          <a:custGeom>
            <a:avLst/>
            <a:gdLst>
              <a:gd name="T0" fmla="*/ 624 w 776"/>
              <a:gd name="T1" fmla="*/ 0 h 624"/>
              <a:gd name="T2" fmla="*/ 672 w 776"/>
              <a:gd name="T3" fmla="*/ 432 h 624"/>
              <a:gd name="T4" fmla="*/ 0 w 7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624">
                <a:moveTo>
                  <a:pt x="624" y="0"/>
                </a:moveTo>
                <a:cubicBezTo>
                  <a:pt x="700" y="164"/>
                  <a:pt x="776" y="328"/>
                  <a:pt x="672" y="432"/>
                </a:cubicBezTo>
                <a:cubicBezTo>
                  <a:pt x="568" y="536"/>
                  <a:pt x="284" y="580"/>
                  <a:pt x="0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19"/>
          <p:cNvSpPr>
            <a:spLocks noChangeShapeType="1"/>
          </p:cNvSpPr>
          <p:nvPr/>
        </p:nvSpPr>
        <p:spPr bwMode="auto">
          <a:xfrm>
            <a:off x="5219700" y="4441019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5143500" y="3069419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 flipH="1" flipV="1">
            <a:off x="5448300" y="3069419"/>
            <a:ext cx="381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2"/>
          <p:cNvSpPr>
            <a:spLocks noChangeShapeType="1"/>
          </p:cNvSpPr>
          <p:nvPr/>
        </p:nvSpPr>
        <p:spPr bwMode="auto">
          <a:xfrm>
            <a:off x="5448300" y="2993219"/>
            <a:ext cx="2133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Oval 23"/>
          <p:cNvSpPr>
            <a:spLocks noChangeArrowheads="1"/>
          </p:cNvSpPr>
          <p:nvPr/>
        </p:nvSpPr>
        <p:spPr bwMode="auto">
          <a:xfrm>
            <a:off x="5981700" y="3145619"/>
            <a:ext cx="1143000" cy="1143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24"/>
          <p:cNvSpPr>
            <a:spLocks noChangeArrowheads="1"/>
          </p:cNvSpPr>
          <p:nvPr/>
        </p:nvSpPr>
        <p:spPr bwMode="auto">
          <a:xfrm>
            <a:off x="4762500" y="2612219"/>
            <a:ext cx="990600" cy="2209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25"/>
          <p:cNvSpPr>
            <a:spLocks/>
          </p:cNvSpPr>
          <p:nvPr/>
        </p:nvSpPr>
        <p:spPr bwMode="auto">
          <a:xfrm>
            <a:off x="5143500" y="3145619"/>
            <a:ext cx="3530600" cy="2755900"/>
          </a:xfrm>
          <a:custGeom>
            <a:avLst/>
            <a:gdLst>
              <a:gd name="T0" fmla="*/ 1632 w 2224"/>
              <a:gd name="T1" fmla="*/ 0 h 1736"/>
              <a:gd name="T2" fmla="*/ 2064 w 2224"/>
              <a:gd name="T3" fmla="*/ 816 h 1736"/>
              <a:gd name="T4" fmla="*/ 672 w 2224"/>
              <a:gd name="T5" fmla="*/ 1728 h 1736"/>
              <a:gd name="T6" fmla="*/ 0 w 2224"/>
              <a:gd name="T7" fmla="*/ 864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4" h="1736">
                <a:moveTo>
                  <a:pt x="1632" y="0"/>
                </a:moveTo>
                <a:cubicBezTo>
                  <a:pt x="1928" y="264"/>
                  <a:pt x="2224" y="528"/>
                  <a:pt x="2064" y="816"/>
                </a:cubicBezTo>
                <a:cubicBezTo>
                  <a:pt x="1904" y="1104"/>
                  <a:pt x="1016" y="1720"/>
                  <a:pt x="672" y="1728"/>
                </a:cubicBezTo>
                <a:cubicBezTo>
                  <a:pt x="328" y="1736"/>
                  <a:pt x="164" y="1300"/>
                  <a:pt x="0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Oval 26"/>
          <p:cNvSpPr>
            <a:spLocks noChangeArrowheads="1"/>
          </p:cNvSpPr>
          <p:nvPr/>
        </p:nvSpPr>
        <p:spPr bwMode="auto">
          <a:xfrm>
            <a:off x="5524500" y="4517219"/>
            <a:ext cx="6096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27"/>
          <p:cNvSpPr>
            <a:spLocks noChangeArrowheads="1"/>
          </p:cNvSpPr>
          <p:nvPr/>
        </p:nvSpPr>
        <p:spPr bwMode="auto">
          <a:xfrm>
            <a:off x="7353300" y="2840819"/>
            <a:ext cx="6096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42"/>
          <p:cNvSpPr>
            <a:spLocks noChangeArrowheads="1"/>
          </p:cNvSpPr>
          <p:nvPr/>
        </p:nvSpPr>
        <p:spPr bwMode="auto">
          <a:xfrm>
            <a:off x="1638300" y="3615139"/>
            <a:ext cx="5334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44"/>
          <p:cNvSpPr>
            <a:spLocks noChangeArrowheads="1"/>
          </p:cNvSpPr>
          <p:nvPr/>
        </p:nvSpPr>
        <p:spPr bwMode="auto">
          <a:xfrm>
            <a:off x="1257300" y="4974419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45"/>
          <p:cNvSpPr>
            <a:spLocks noChangeArrowheads="1"/>
          </p:cNvSpPr>
          <p:nvPr/>
        </p:nvSpPr>
        <p:spPr bwMode="auto">
          <a:xfrm>
            <a:off x="2628900" y="2993219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46"/>
          <p:cNvSpPr>
            <a:spLocks noChangeShapeType="1"/>
          </p:cNvSpPr>
          <p:nvPr/>
        </p:nvSpPr>
        <p:spPr bwMode="auto">
          <a:xfrm flipV="1">
            <a:off x="2171700" y="3221819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47"/>
          <p:cNvSpPr>
            <a:spLocks noChangeShapeType="1"/>
          </p:cNvSpPr>
          <p:nvPr/>
        </p:nvSpPr>
        <p:spPr bwMode="auto">
          <a:xfrm flipH="1">
            <a:off x="1409700" y="4136219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48"/>
          <p:cNvSpPr>
            <a:spLocks noChangeShapeType="1"/>
          </p:cNvSpPr>
          <p:nvPr/>
        </p:nvSpPr>
        <p:spPr bwMode="auto">
          <a:xfrm flipV="1">
            <a:off x="1257300" y="3145619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49"/>
          <p:cNvSpPr>
            <a:spLocks noChangeShapeType="1"/>
          </p:cNvSpPr>
          <p:nvPr/>
        </p:nvSpPr>
        <p:spPr bwMode="auto">
          <a:xfrm>
            <a:off x="1104900" y="3602819"/>
            <a:ext cx="228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50"/>
          <p:cNvSpPr>
            <a:spLocks/>
          </p:cNvSpPr>
          <p:nvPr/>
        </p:nvSpPr>
        <p:spPr bwMode="auto">
          <a:xfrm>
            <a:off x="1485900" y="3221819"/>
            <a:ext cx="1511300" cy="1905000"/>
          </a:xfrm>
          <a:custGeom>
            <a:avLst/>
            <a:gdLst>
              <a:gd name="T0" fmla="*/ 0 w 952"/>
              <a:gd name="T1" fmla="*/ 1200 h 1200"/>
              <a:gd name="T2" fmla="*/ 816 w 952"/>
              <a:gd name="T3" fmla="*/ 960 h 1200"/>
              <a:gd name="T4" fmla="*/ 816 w 952"/>
              <a:gd name="T5" fmla="*/ 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2" h="1200">
                <a:moveTo>
                  <a:pt x="0" y="1200"/>
                </a:moveTo>
                <a:cubicBezTo>
                  <a:pt x="340" y="1180"/>
                  <a:pt x="680" y="1160"/>
                  <a:pt x="816" y="960"/>
                </a:cubicBezTo>
                <a:cubicBezTo>
                  <a:pt x="952" y="760"/>
                  <a:pt x="884" y="380"/>
                  <a:pt x="8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AutoShape 51"/>
          <p:cNvSpPr>
            <a:spLocks noChangeArrowheads="1"/>
          </p:cNvSpPr>
          <p:nvPr/>
        </p:nvSpPr>
        <p:spPr bwMode="auto">
          <a:xfrm>
            <a:off x="3390900" y="3526619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Text Box 52"/>
          <p:cNvSpPr txBox="1">
            <a:spLocks noChangeArrowheads="1"/>
          </p:cNvSpPr>
          <p:nvPr/>
        </p:nvSpPr>
        <p:spPr bwMode="auto">
          <a:xfrm>
            <a:off x="818013" y="5264389"/>
            <a:ext cx="2209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Arial" charset="0"/>
                <a:cs typeface="Arial" charset="0"/>
              </a:rPr>
              <a:t>Quotient </a:t>
            </a:r>
            <a:r>
              <a:rPr lang="en-US" sz="2400" dirty="0" smtClean="0">
                <a:latin typeface="Arial" charset="0"/>
                <a:cs typeface="Arial" charset="0"/>
              </a:rPr>
              <a:t>graph</a:t>
            </a:r>
            <a:endParaRPr lang="en-US" sz="2400" dirty="0"/>
          </a:p>
        </p:txBody>
      </p:sp>
      <p:sp>
        <p:nvSpPr>
          <p:cNvPr id="39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40" name="Oval 42"/>
          <p:cNvSpPr>
            <a:spLocks noChangeArrowheads="1"/>
          </p:cNvSpPr>
          <p:nvPr/>
        </p:nvSpPr>
        <p:spPr bwMode="auto">
          <a:xfrm>
            <a:off x="838200" y="3144292"/>
            <a:ext cx="5334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44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The Quotient </a:t>
            </a:r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graph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The quotient graph can again have modules! Thus: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Recursive Structure!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791200" y="2514600"/>
            <a:ext cx="1892300" cy="2209800"/>
            <a:chOff x="720" y="2256"/>
            <a:chExt cx="1192" cy="1392"/>
          </a:xfrm>
        </p:grpSpPr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104" y="2688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816" y="3504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1680" y="2256"/>
              <a:ext cx="144" cy="14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1392" y="2400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912" y="2976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816" y="2352"/>
              <a:ext cx="86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720" y="2640"/>
              <a:ext cx="144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960" y="2400"/>
              <a:ext cx="952" cy="1200"/>
            </a:xfrm>
            <a:custGeom>
              <a:avLst/>
              <a:gdLst>
                <a:gd name="T0" fmla="*/ 0 w 952"/>
                <a:gd name="T1" fmla="*/ 1200 h 1200"/>
                <a:gd name="T2" fmla="*/ 816 w 952"/>
                <a:gd name="T3" fmla="*/ 960 h 1200"/>
                <a:gd name="T4" fmla="*/ 816 w 952"/>
                <a:gd name="T5" fmla="*/ 0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52" h="1200">
                  <a:moveTo>
                    <a:pt x="0" y="1200"/>
                  </a:moveTo>
                  <a:cubicBezTo>
                    <a:pt x="340" y="1180"/>
                    <a:pt x="680" y="1160"/>
                    <a:pt x="816" y="960"/>
                  </a:cubicBezTo>
                  <a:cubicBezTo>
                    <a:pt x="952" y="760"/>
                    <a:pt x="884" y="380"/>
                    <a:pt x="816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Freeform 14"/>
          <p:cNvSpPr>
            <a:spLocks/>
          </p:cNvSpPr>
          <p:nvPr/>
        </p:nvSpPr>
        <p:spPr bwMode="auto">
          <a:xfrm>
            <a:off x="5603875" y="1995488"/>
            <a:ext cx="2778125" cy="3259137"/>
          </a:xfrm>
          <a:custGeom>
            <a:avLst/>
            <a:gdLst>
              <a:gd name="T0" fmla="*/ 18 w 1750"/>
              <a:gd name="T1" fmla="*/ 1807 h 2053"/>
              <a:gd name="T2" fmla="*/ 95 w 1750"/>
              <a:gd name="T3" fmla="*/ 1546 h 2053"/>
              <a:gd name="T4" fmla="*/ 187 w 1750"/>
              <a:gd name="T5" fmla="*/ 1500 h 2053"/>
              <a:gd name="T6" fmla="*/ 310 w 1750"/>
              <a:gd name="T7" fmla="*/ 1439 h 2053"/>
              <a:gd name="T8" fmla="*/ 556 w 1750"/>
              <a:gd name="T9" fmla="*/ 1408 h 2053"/>
              <a:gd name="T10" fmla="*/ 633 w 1750"/>
              <a:gd name="T11" fmla="*/ 1393 h 2053"/>
              <a:gd name="T12" fmla="*/ 663 w 1750"/>
              <a:gd name="T13" fmla="*/ 1377 h 2053"/>
              <a:gd name="T14" fmla="*/ 686 w 1750"/>
              <a:gd name="T15" fmla="*/ 1370 h 2053"/>
              <a:gd name="T16" fmla="*/ 786 w 1750"/>
              <a:gd name="T17" fmla="*/ 1347 h 2053"/>
              <a:gd name="T18" fmla="*/ 863 w 1750"/>
              <a:gd name="T19" fmla="*/ 1300 h 2053"/>
              <a:gd name="T20" fmla="*/ 917 w 1750"/>
              <a:gd name="T21" fmla="*/ 1277 h 2053"/>
              <a:gd name="T22" fmla="*/ 1017 w 1750"/>
              <a:gd name="T23" fmla="*/ 1193 h 2053"/>
              <a:gd name="T24" fmla="*/ 1101 w 1750"/>
              <a:gd name="T25" fmla="*/ 1085 h 2053"/>
              <a:gd name="T26" fmla="*/ 1124 w 1750"/>
              <a:gd name="T27" fmla="*/ 1016 h 2053"/>
              <a:gd name="T28" fmla="*/ 1078 w 1750"/>
              <a:gd name="T29" fmla="*/ 701 h 2053"/>
              <a:gd name="T30" fmla="*/ 978 w 1750"/>
              <a:gd name="T31" fmla="*/ 548 h 2053"/>
              <a:gd name="T32" fmla="*/ 901 w 1750"/>
              <a:gd name="T33" fmla="*/ 417 h 2053"/>
              <a:gd name="T34" fmla="*/ 871 w 1750"/>
              <a:gd name="T35" fmla="*/ 271 h 2053"/>
              <a:gd name="T36" fmla="*/ 878 w 1750"/>
              <a:gd name="T37" fmla="*/ 125 h 2053"/>
              <a:gd name="T38" fmla="*/ 901 w 1750"/>
              <a:gd name="T39" fmla="*/ 41 h 2053"/>
              <a:gd name="T40" fmla="*/ 963 w 1750"/>
              <a:gd name="T41" fmla="*/ 33 h 2053"/>
              <a:gd name="T42" fmla="*/ 1209 w 1750"/>
              <a:gd name="T43" fmla="*/ 3 h 2053"/>
              <a:gd name="T44" fmla="*/ 1454 w 1750"/>
              <a:gd name="T45" fmla="*/ 26 h 2053"/>
              <a:gd name="T46" fmla="*/ 1493 w 1750"/>
              <a:gd name="T47" fmla="*/ 64 h 2053"/>
              <a:gd name="T48" fmla="*/ 1523 w 1750"/>
              <a:gd name="T49" fmla="*/ 110 h 2053"/>
              <a:gd name="T50" fmla="*/ 1554 w 1750"/>
              <a:gd name="T51" fmla="*/ 148 h 2053"/>
              <a:gd name="T52" fmla="*/ 1593 w 1750"/>
              <a:gd name="T53" fmla="*/ 225 h 2053"/>
              <a:gd name="T54" fmla="*/ 1639 w 1750"/>
              <a:gd name="T55" fmla="*/ 340 h 2053"/>
              <a:gd name="T56" fmla="*/ 1708 w 1750"/>
              <a:gd name="T57" fmla="*/ 548 h 2053"/>
              <a:gd name="T58" fmla="*/ 1738 w 1750"/>
              <a:gd name="T59" fmla="*/ 709 h 2053"/>
              <a:gd name="T60" fmla="*/ 1738 w 1750"/>
              <a:gd name="T61" fmla="*/ 1085 h 2053"/>
              <a:gd name="T62" fmla="*/ 1685 w 1750"/>
              <a:gd name="T63" fmla="*/ 1300 h 2053"/>
              <a:gd name="T64" fmla="*/ 1408 w 1750"/>
              <a:gd name="T65" fmla="*/ 1777 h 2053"/>
              <a:gd name="T66" fmla="*/ 1262 w 1750"/>
              <a:gd name="T67" fmla="*/ 1876 h 2053"/>
              <a:gd name="T68" fmla="*/ 1224 w 1750"/>
              <a:gd name="T69" fmla="*/ 1899 h 2053"/>
              <a:gd name="T70" fmla="*/ 1124 w 1750"/>
              <a:gd name="T71" fmla="*/ 1953 h 2053"/>
              <a:gd name="T72" fmla="*/ 1078 w 1750"/>
              <a:gd name="T73" fmla="*/ 1969 h 2053"/>
              <a:gd name="T74" fmla="*/ 994 w 1750"/>
              <a:gd name="T75" fmla="*/ 2007 h 2053"/>
              <a:gd name="T76" fmla="*/ 794 w 1750"/>
              <a:gd name="T77" fmla="*/ 2053 h 2053"/>
              <a:gd name="T78" fmla="*/ 394 w 1750"/>
              <a:gd name="T79" fmla="*/ 2022 h 2053"/>
              <a:gd name="T80" fmla="*/ 302 w 1750"/>
              <a:gd name="T81" fmla="*/ 1999 h 2053"/>
              <a:gd name="T82" fmla="*/ 141 w 1750"/>
              <a:gd name="T83" fmla="*/ 1938 h 2053"/>
              <a:gd name="T84" fmla="*/ 18 w 1750"/>
              <a:gd name="T85" fmla="*/ 1807 h 2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50" h="2053">
                <a:moveTo>
                  <a:pt x="18" y="1807"/>
                </a:moveTo>
                <a:cubicBezTo>
                  <a:pt x="21" y="1741"/>
                  <a:pt x="0" y="1579"/>
                  <a:pt x="95" y="1546"/>
                </a:cubicBezTo>
                <a:cubicBezTo>
                  <a:pt x="123" y="1518"/>
                  <a:pt x="150" y="1513"/>
                  <a:pt x="187" y="1500"/>
                </a:cubicBezTo>
                <a:cubicBezTo>
                  <a:pt x="222" y="1465"/>
                  <a:pt x="263" y="1453"/>
                  <a:pt x="310" y="1439"/>
                </a:cubicBezTo>
                <a:cubicBezTo>
                  <a:pt x="366" y="1380"/>
                  <a:pt x="508" y="1410"/>
                  <a:pt x="556" y="1408"/>
                </a:cubicBezTo>
                <a:cubicBezTo>
                  <a:pt x="582" y="1403"/>
                  <a:pt x="608" y="1401"/>
                  <a:pt x="633" y="1393"/>
                </a:cubicBezTo>
                <a:cubicBezTo>
                  <a:pt x="644" y="1389"/>
                  <a:pt x="653" y="1382"/>
                  <a:pt x="663" y="1377"/>
                </a:cubicBezTo>
                <a:cubicBezTo>
                  <a:pt x="670" y="1374"/>
                  <a:pt x="678" y="1372"/>
                  <a:pt x="686" y="1370"/>
                </a:cubicBezTo>
                <a:cubicBezTo>
                  <a:pt x="719" y="1361"/>
                  <a:pt x="755" y="1361"/>
                  <a:pt x="786" y="1347"/>
                </a:cubicBezTo>
                <a:cubicBezTo>
                  <a:pt x="910" y="1291"/>
                  <a:pt x="769" y="1352"/>
                  <a:pt x="863" y="1300"/>
                </a:cubicBezTo>
                <a:cubicBezTo>
                  <a:pt x="916" y="1271"/>
                  <a:pt x="851" y="1324"/>
                  <a:pt x="917" y="1277"/>
                </a:cubicBezTo>
                <a:cubicBezTo>
                  <a:pt x="952" y="1252"/>
                  <a:pt x="982" y="1219"/>
                  <a:pt x="1017" y="1193"/>
                </a:cubicBezTo>
                <a:cubicBezTo>
                  <a:pt x="1037" y="1152"/>
                  <a:pt x="1069" y="1117"/>
                  <a:pt x="1101" y="1085"/>
                </a:cubicBezTo>
                <a:cubicBezTo>
                  <a:pt x="1109" y="1062"/>
                  <a:pt x="1116" y="1039"/>
                  <a:pt x="1124" y="1016"/>
                </a:cubicBezTo>
                <a:cubicBezTo>
                  <a:pt x="1119" y="904"/>
                  <a:pt x="1117" y="804"/>
                  <a:pt x="1078" y="701"/>
                </a:cubicBezTo>
                <a:cubicBezTo>
                  <a:pt x="1057" y="647"/>
                  <a:pt x="1011" y="595"/>
                  <a:pt x="978" y="548"/>
                </a:cubicBezTo>
                <a:cubicBezTo>
                  <a:pt x="949" y="507"/>
                  <a:pt x="924" y="462"/>
                  <a:pt x="901" y="417"/>
                </a:cubicBezTo>
                <a:cubicBezTo>
                  <a:pt x="892" y="368"/>
                  <a:pt x="880" y="320"/>
                  <a:pt x="871" y="271"/>
                </a:cubicBezTo>
                <a:cubicBezTo>
                  <a:pt x="873" y="222"/>
                  <a:pt x="874" y="174"/>
                  <a:pt x="878" y="125"/>
                </a:cubicBezTo>
                <a:cubicBezTo>
                  <a:pt x="878" y="121"/>
                  <a:pt x="892" y="45"/>
                  <a:pt x="901" y="41"/>
                </a:cubicBezTo>
                <a:cubicBezTo>
                  <a:pt x="920" y="32"/>
                  <a:pt x="942" y="36"/>
                  <a:pt x="963" y="33"/>
                </a:cubicBezTo>
                <a:cubicBezTo>
                  <a:pt x="1049" y="20"/>
                  <a:pt x="1119" y="8"/>
                  <a:pt x="1209" y="3"/>
                </a:cubicBezTo>
                <a:cubicBezTo>
                  <a:pt x="1363" y="9"/>
                  <a:pt x="1357" y="0"/>
                  <a:pt x="1454" y="26"/>
                </a:cubicBezTo>
                <a:cubicBezTo>
                  <a:pt x="1467" y="39"/>
                  <a:pt x="1480" y="51"/>
                  <a:pt x="1493" y="64"/>
                </a:cubicBezTo>
                <a:cubicBezTo>
                  <a:pt x="1506" y="77"/>
                  <a:pt x="1510" y="97"/>
                  <a:pt x="1523" y="110"/>
                </a:cubicBezTo>
                <a:cubicBezTo>
                  <a:pt x="1539" y="125"/>
                  <a:pt x="1543" y="127"/>
                  <a:pt x="1554" y="148"/>
                </a:cubicBezTo>
                <a:cubicBezTo>
                  <a:pt x="1569" y="178"/>
                  <a:pt x="1569" y="202"/>
                  <a:pt x="1593" y="225"/>
                </a:cubicBezTo>
                <a:cubicBezTo>
                  <a:pt x="1605" y="264"/>
                  <a:pt x="1620" y="304"/>
                  <a:pt x="1639" y="340"/>
                </a:cubicBezTo>
                <a:cubicBezTo>
                  <a:pt x="1655" y="411"/>
                  <a:pt x="1688" y="478"/>
                  <a:pt x="1708" y="548"/>
                </a:cubicBezTo>
                <a:cubicBezTo>
                  <a:pt x="1723" y="601"/>
                  <a:pt x="1726" y="656"/>
                  <a:pt x="1738" y="709"/>
                </a:cubicBezTo>
                <a:cubicBezTo>
                  <a:pt x="1748" y="900"/>
                  <a:pt x="1750" y="856"/>
                  <a:pt x="1738" y="1085"/>
                </a:cubicBezTo>
                <a:cubicBezTo>
                  <a:pt x="1734" y="1161"/>
                  <a:pt x="1705" y="1228"/>
                  <a:pt x="1685" y="1300"/>
                </a:cubicBezTo>
                <a:cubicBezTo>
                  <a:pt x="1634" y="1482"/>
                  <a:pt x="1551" y="1653"/>
                  <a:pt x="1408" y="1777"/>
                </a:cubicBezTo>
                <a:cubicBezTo>
                  <a:pt x="1365" y="1815"/>
                  <a:pt x="1318" y="1859"/>
                  <a:pt x="1262" y="1876"/>
                </a:cubicBezTo>
                <a:cubicBezTo>
                  <a:pt x="1228" y="1912"/>
                  <a:pt x="1268" y="1875"/>
                  <a:pt x="1224" y="1899"/>
                </a:cubicBezTo>
                <a:cubicBezTo>
                  <a:pt x="1129" y="1951"/>
                  <a:pt x="1230" y="1912"/>
                  <a:pt x="1124" y="1953"/>
                </a:cubicBezTo>
                <a:cubicBezTo>
                  <a:pt x="1109" y="1959"/>
                  <a:pt x="1078" y="1969"/>
                  <a:pt x="1078" y="1969"/>
                </a:cubicBezTo>
                <a:cubicBezTo>
                  <a:pt x="1047" y="1992"/>
                  <a:pt x="1031" y="1997"/>
                  <a:pt x="994" y="2007"/>
                </a:cubicBezTo>
                <a:cubicBezTo>
                  <a:pt x="950" y="2049"/>
                  <a:pt x="850" y="2047"/>
                  <a:pt x="794" y="2053"/>
                </a:cubicBezTo>
                <a:cubicBezTo>
                  <a:pt x="655" y="2048"/>
                  <a:pt x="529" y="2042"/>
                  <a:pt x="394" y="2022"/>
                </a:cubicBezTo>
                <a:cubicBezTo>
                  <a:pt x="363" y="2013"/>
                  <a:pt x="333" y="2005"/>
                  <a:pt x="302" y="1999"/>
                </a:cubicBezTo>
                <a:cubicBezTo>
                  <a:pt x="251" y="1974"/>
                  <a:pt x="196" y="1952"/>
                  <a:pt x="141" y="1938"/>
                </a:cubicBezTo>
                <a:cubicBezTo>
                  <a:pt x="97" y="1893"/>
                  <a:pt x="69" y="1845"/>
                  <a:pt x="18" y="1807"/>
                </a:cubicBezTo>
                <a:close/>
              </a:path>
            </a:pathLst>
          </a:custGeom>
          <a:noFill/>
          <a:ln w="28575" cmpd="sng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 rot="1679355">
            <a:off x="4953000" y="2362200"/>
            <a:ext cx="2362200" cy="1524000"/>
          </a:xfrm>
          <a:prstGeom prst="ellips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9" name="Oval 42"/>
          <p:cNvSpPr>
            <a:spLocks noChangeArrowheads="1"/>
          </p:cNvSpPr>
          <p:nvPr/>
        </p:nvSpPr>
        <p:spPr bwMode="auto">
          <a:xfrm>
            <a:off x="5518813" y="2667865"/>
            <a:ext cx="5334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5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The </a:t>
            </a:r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degenerate/prime tree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41988" y="34290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000" dirty="0" smtClean="0"/>
              <a:t>Modules: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{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a,b,c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},{d},{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e,f,g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},{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a,b,c,d,e,f,g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47700" y="1600200"/>
            <a:ext cx="3947046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A </a:t>
            </a:r>
            <a:r>
              <a:rPr lang="en-US" dirty="0"/>
              <a:t>node corresponds to the set of all its </a:t>
            </a:r>
            <a:r>
              <a:rPr lang="en-US" dirty="0" smtClean="0"/>
              <a:t>leaves</a:t>
            </a: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All modules are all</a:t>
            </a:r>
            <a:r>
              <a:rPr lang="en-US" dirty="0" smtClean="0"/>
              <a:t>: node</a:t>
            </a:r>
            <a:br>
              <a:rPr lang="en-US" dirty="0" smtClean="0"/>
            </a:br>
            <a:r>
              <a:rPr lang="en-US" dirty="0" smtClean="0"/>
              <a:t>   OR: </a:t>
            </a:r>
            <a:br>
              <a:rPr lang="en-US" dirty="0" smtClean="0"/>
            </a:br>
            <a:r>
              <a:rPr lang="en-US" dirty="0" smtClean="0"/>
              <a:t>union </a:t>
            </a:r>
            <a:r>
              <a:rPr lang="en-US" dirty="0"/>
              <a:t>of children of D-node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Steven\Desktop\masterSeminarpresentations\Mypresentation\la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943" y="1600200"/>
            <a:ext cx="38862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1476375" y="492726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1623088" y="490793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3299488" y="490793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4747288" y="490793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6576088" y="4907933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1927888" y="506033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3604288" y="506033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5052088" y="5060333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133742" y="5488211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P_4 has no nontrivial modules!</a:t>
            </a:r>
          </a:p>
        </p:txBody>
      </p:sp>
    </p:spTree>
    <p:extLst>
      <p:ext uri="{BB962C8B-B14F-4D97-AF65-F5344CB8AC3E}">
        <p14:creationId xmlns:p14="http://schemas.microsoft.com/office/powerpoint/2010/main" val="10121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5626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0960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8768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3914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0198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6294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1054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6096000" y="2895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6248400" y="2819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6781800" y="2590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6248400" y="25146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6172200" y="2590800"/>
            <a:ext cx="1295400" cy="914400"/>
          </a:xfrm>
          <a:custGeom>
            <a:avLst/>
            <a:gdLst>
              <a:gd name="T0" fmla="*/ 0 w 816"/>
              <a:gd name="T1" fmla="*/ 576 h 576"/>
              <a:gd name="T2" fmla="*/ 672 w 816"/>
              <a:gd name="T3" fmla="*/ 480 h 576"/>
              <a:gd name="T4" fmla="*/ 816 w 816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16" h="576">
                <a:moveTo>
                  <a:pt x="0" y="576"/>
                </a:moveTo>
                <a:cubicBezTo>
                  <a:pt x="268" y="576"/>
                  <a:pt x="536" y="576"/>
                  <a:pt x="672" y="480"/>
                </a:cubicBezTo>
                <a:cubicBezTo>
                  <a:pt x="808" y="384"/>
                  <a:pt x="792" y="80"/>
                  <a:pt x="8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5638800" y="3505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5638800" y="2895600"/>
            <a:ext cx="495300" cy="12191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715000" y="3200400"/>
            <a:ext cx="1231900" cy="990600"/>
          </a:xfrm>
          <a:custGeom>
            <a:avLst/>
            <a:gdLst>
              <a:gd name="T0" fmla="*/ 624 w 776"/>
              <a:gd name="T1" fmla="*/ 0 h 624"/>
              <a:gd name="T2" fmla="*/ 672 w 776"/>
              <a:gd name="T3" fmla="*/ 432 h 624"/>
              <a:gd name="T4" fmla="*/ 0 w 776"/>
              <a:gd name="T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624">
                <a:moveTo>
                  <a:pt x="624" y="0"/>
                </a:moveTo>
                <a:cubicBezTo>
                  <a:pt x="700" y="164"/>
                  <a:pt x="776" y="328"/>
                  <a:pt x="672" y="432"/>
                </a:cubicBezTo>
                <a:cubicBezTo>
                  <a:pt x="568" y="536"/>
                  <a:pt x="284" y="580"/>
                  <a:pt x="0" y="6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5029200" y="3810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4953000" y="2424113"/>
            <a:ext cx="190500" cy="138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 flipV="1">
            <a:off x="5214013" y="2362200"/>
            <a:ext cx="424787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5257800" y="2362200"/>
            <a:ext cx="2133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5791200" y="2514600"/>
            <a:ext cx="1143000" cy="1143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572000" y="1981200"/>
            <a:ext cx="990600" cy="2209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953000" y="2514600"/>
            <a:ext cx="3530600" cy="2755900"/>
          </a:xfrm>
          <a:custGeom>
            <a:avLst/>
            <a:gdLst>
              <a:gd name="T0" fmla="*/ 1632 w 2224"/>
              <a:gd name="T1" fmla="*/ 0 h 1736"/>
              <a:gd name="T2" fmla="*/ 2064 w 2224"/>
              <a:gd name="T3" fmla="*/ 816 h 1736"/>
              <a:gd name="T4" fmla="*/ 672 w 2224"/>
              <a:gd name="T5" fmla="*/ 1728 h 1736"/>
              <a:gd name="T6" fmla="*/ 0 w 2224"/>
              <a:gd name="T7" fmla="*/ 864 h 1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4" h="1736">
                <a:moveTo>
                  <a:pt x="1632" y="0"/>
                </a:moveTo>
                <a:cubicBezTo>
                  <a:pt x="1928" y="264"/>
                  <a:pt x="2224" y="528"/>
                  <a:pt x="2064" y="816"/>
                </a:cubicBezTo>
                <a:cubicBezTo>
                  <a:pt x="1904" y="1104"/>
                  <a:pt x="1016" y="1720"/>
                  <a:pt x="672" y="1728"/>
                </a:cubicBezTo>
                <a:cubicBezTo>
                  <a:pt x="328" y="1736"/>
                  <a:pt x="164" y="1300"/>
                  <a:pt x="0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334000" y="3886200"/>
            <a:ext cx="6096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7162800" y="2209800"/>
            <a:ext cx="6096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2209800" y="21955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1447800" y="28813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2971800" y="28051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3276600" y="35671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2667000" y="35671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1752600" y="35671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066800" y="35671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V="1">
            <a:off x="1143000" y="3109913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H="1" flipV="1">
            <a:off x="1600200" y="3109913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 flipV="1">
            <a:off x="1676400" y="2347913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2362200" y="2347913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H="1">
            <a:off x="2819400" y="2957513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3200400" y="2957513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2590800" y="379571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3200400" y="4343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3200400" y="3200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</a:t>
            </a: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1600200" y="28051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</a:t>
            </a:r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2362200" y="20431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</a:t>
            </a:r>
          </a:p>
        </p:txBody>
      </p:sp>
      <p:sp>
        <p:nvSpPr>
          <p:cNvPr id="47" name="Text Box 48"/>
          <p:cNvSpPr txBox="1">
            <a:spLocks noChangeArrowheads="1"/>
          </p:cNvSpPr>
          <p:nvPr/>
        </p:nvSpPr>
        <p:spPr bwMode="auto">
          <a:xfrm>
            <a:off x="5638800" y="2514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48" name="Text Box 49"/>
          <p:cNvSpPr txBox="1">
            <a:spLocks noChangeArrowheads="1"/>
          </p:cNvSpPr>
          <p:nvPr/>
        </p:nvSpPr>
        <p:spPr bwMode="auto">
          <a:xfrm>
            <a:off x="7391400" y="18288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</a:t>
            </a:r>
          </a:p>
        </p:txBody>
      </p:sp>
      <p:sp>
        <p:nvSpPr>
          <p:cNvPr id="49" name="Text Box 50"/>
          <p:cNvSpPr txBox="1">
            <a:spLocks noChangeArrowheads="1"/>
          </p:cNvSpPr>
          <p:nvPr/>
        </p:nvSpPr>
        <p:spPr bwMode="auto">
          <a:xfrm>
            <a:off x="5486400" y="4343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50" name="Text Box 51"/>
          <p:cNvSpPr txBox="1">
            <a:spLocks noChangeArrowheads="1"/>
          </p:cNvSpPr>
          <p:nvPr/>
        </p:nvSpPr>
        <p:spPr bwMode="auto">
          <a:xfrm>
            <a:off x="4876800" y="2133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</a:p>
        </p:txBody>
      </p:sp>
      <p:sp>
        <p:nvSpPr>
          <p:cNvPr id="51" name="Text Box 52"/>
          <p:cNvSpPr txBox="1">
            <a:spLocks noChangeArrowheads="1"/>
          </p:cNvSpPr>
          <p:nvPr/>
        </p:nvSpPr>
        <p:spPr bwMode="auto">
          <a:xfrm>
            <a:off x="4724400" y="34290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</a:t>
            </a:r>
          </a:p>
        </p:txBody>
      </p:sp>
      <p:sp>
        <p:nvSpPr>
          <p:cNvPr id="52" name="Text Box 53"/>
          <p:cNvSpPr txBox="1">
            <a:spLocks noChangeArrowheads="1"/>
          </p:cNvSpPr>
          <p:nvPr/>
        </p:nvSpPr>
        <p:spPr bwMode="auto">
          <a:xfrm>
            <a:off x="6096000" y="2819400"/>
            <a:ext cx="342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53" name="Text Box 54"/>
          <p:cNvSpPr txBox="1">
            <a:spLocks noChangeArrowheads="1"/>
          </p:cNvSpPr>
          <p:nvPr/>
        </p:nvSpPr>
        <p:spPr bwMode="auto">
          <a:xfrm>
            <a:off x="6503157" y="3066421"/>
            <a:ext cx="2229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j</a:t>
            </a:r>
          </a:p>
        </p:txBody>
      </p:sp>
      <p:sp>
        <p:nvSpPr>
          <p:cNvPr id="54" name="Text Box 55"/>
          <p:cNvSpPr txBox="1">
            <a:spLocks noChangeArrowheads="1"/>
          </p:cNvSpPr>
          <p:nvPr/>
        </p:nvSpPr>
        <p:spPr bwMode="auto">
          <a:xfrm>
            <a:off x="6096000" y="3200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</a:t>
            </a:r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 flipH="1">
            <a:off x="838200" y="3795713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1219200" y="37957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 flipH="1">
            <a:off x="1524000" y="3795713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60"/>
          <p:cNvSpPr>
            <a:spLocks noChangeShapeType="1"/>
          </p:cNvSpPr>
          <p:nvPr/>
        </p:nvSpPr>
        <p:spPr bwMode="auto">
          <a:xfrm>
            <a:off x="1828800" y="3795713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Oval 61"/>
          <p:cNvSpPr>
            <a:spLocks noChangeArrowheads="1"/>
          </p:cNvSpPr>
          <p:nvPr/>
        </p:nvSpPr>
        <p:spPr bwMode="auto">
          <a:xfrm>
            <a:off x="762000" y="43291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62"/>
          <p:cNvSpPr>
            <a:spLocks noChangeArrowheads="1"/>
          </p:cNvSpPr>
          <p:nvPr/>
        </p:nvSpPr>
        <p:spPr bwMode="auto">
          <a:xfrm>
            <a:off x="1143000" y="42529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63"/>
          <p:cNvSpPr>
            <a:spLocks noChangeArrowheads="1"/>
          </p:cNvSpPr>
          <p:nvPr/>
        </p:nvSpPr>
        <p:spPr bwMode="auto">
          <a:xfrm>
            <a:off x="1447800" y="42529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65"/>
          <p:cNvSpPr>
            <a:spLocks noChangeArrowheads="1"/>
          </p:cNvSpPr>
          <p:nvPr/>
        </p:nvSpPr>
        <p:spPr bwMode="auto">
          <a:xfrm>
            <a:off x="2057400" y="42529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ext Box 66"/>
          <p:cNvSpPr txBox="1">
            <a:spLocks noChangeArrowheads="1"/>
          </p:cNvSpPr>
          <p:nvPr/>
        </p:nvSpPr>
        <p:spPr bwMode="auto">
          <a:xfrm>
            <a:off x="1219200" y="34909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</a:t>
            </a:r>
          </a:p>
        </p:txBody>
      </p:sp>
      <p:sp>
        <p:nvSpPr>
          <p:cNvPr id="64" name="Text Box 67"/>
          <p:cNvSpPr txBox="1">
            <a:spLocks noChangeArrowheads="1"/>
          </p:cNvSpPr>
          <p:nvPr/>
        </p:nvSpPr>
        <p:spPr bwMode="auto">
          <a:xfrm>
            <a:off x="1905000" y="34909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</a:t>
            </a:r>
          </a:p>
        </p:txBody>
      </p:sp>
      <p:sp>
        <p:nvSpPr>
          <p:cNvPr id="65" name="Text Box 68"/>
          <p:cNvSpPr txBox="1">
            <a:spLocks noChangeArrowheads="1"/>
          </p:cNvSpPr>
          <p:nvPr/>
        </p:nvSpPr>
        <p:spPr bwMode="auto">
          <a:xfrm>
            <a:off x="685800" y="448151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</a:p>
        </p:txBody>
      </p:sp>
      <p:sp>
        <p:nvSpPr>
          <p:cNvPr id="66" name="Text Box 69"/>
          <p:cNvSpPr txBox="1">
            <a:spLocks noChangeArrowheads="1"/>
          </p:cNvSpPr>
          <p:nvPr/>
        </p:nvSpPr>
        <p:spPr bwMode="auto">
          <a:xfrm>
            <a:off x="1066800" y="440531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</a:t>
            </a:r>
          </a:p>
        </p:txBody>
      </p:sp>
      <p:sp>
        <p:nvSpPr>
          <p:cNvPr id="67" name="Oval 70"/>
          <p:cNvSpPr>
            <a:spLocks noChangeArrowheads="1"/>
          </p:cNvSpPr>
          <p:nvPr/>
        </p:nvSpPr>
        <p:spPr bwMode="auto">
          <a:xfrm>
            <a:off x="1828800" y="47863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71"/>
          <p:cNvSpPr>
            <a:spLocks noChangeArrowheads="1"/>
          </p:cNvSpPr>
          <p:nvPr/>
        </p:nvSpPr>
        <p:spPr bwMode="auto">
          <a:xfrm>
            <a:off x="2286000" y="47863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72"/>
          <p:cNvSpPr>
            <a:spLocks noChangeShapeType="1"/>
          </p:cNvSpPr>
          <p:nvPr/>
        </p:nvSpPr>
        <p:spPr bwMode="auto">
          <a:xfrm>
            <a:off x="2209800" y="4481513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73"/>
          <p:cNvSpPr>
            <a:spLocks noChangeShapeType="1"/>
          </p:cNvSpPr>
          <p:nvPr/>
        </p:nvSpPr>
        <p:spPr bwMode="auto">
          <a:xfrm flipH="1">
            <a:off x="1981200" y="4405313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 Box 74"/>
          <p:cNvSpPr txBox="1">
            <a:spLocks noChangeArrowheads="1"/>
          </p:cNvSpPr>
          <p:nvPr/>
        </p:nvSpPr>
        <p:spPr bwMode="auto">
          <a:xfrm>
            <a:off x="2209800" y="41005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</a:t>
            </a:r>
          </a:p>
        </p:txBody>
      </p:sp>
      <p:sp>
        <p:nvSpPr>
          <p:cNvPr id="72" name="Text Box 75"/>
          <p:cNvSpPr txBox="1">
            <a:spLocks noChangeArrowheads="1"/>
          </p:cNvSpPr>
          <p:nvPr/>
        </p:nvSpPr>
        <p:spPr bwMode="auto">
          <a:xfrm>
            <a:off x="1447800" y="440531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73" name="Text Box 76"/>
          <p:cNvSpPr txBox="1">
            <a:spLocks noChangeArrowheads="1"/>
          </p:cNvSpPr>
          <p:nvPr/>
        </p:nvSpPr>
        <p:spPr bwMode="auto">
          <a:xfrm>
            <a:off x="2362200" y="493871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</a:t>
            </a:r>
          </a:p>
        </p:txBody>
      </p:sp>
      <p:sp>
        <p:nvSpPr>
          <p:cNvPr id="74" name="Text Box 77"/>
          <p:cNvSpPr txBox="1">
            <a:spLocks noChangeArrowheads="1"/>
          </p:cNvSpPr>
          <p:nvPr/>
        </p:nvSpPr>
        <p:spPr bwMode="auto">
          <a:xfrm>
            <a:off x="1828800" y="4938713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</a:t>
            </a:r>
          </a:p>
        </p:txBody>
      </p:sp>
      <p:sp>
        <p:nvSpPr>
          <p:cNvPr id="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The </a:t>
            </a:r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degenerate/prime </a:t>
            </a:r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t</a:t>
            </a:r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ree cont..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71500" y="132901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 D nodes the quotient graph is without edges or is a clique!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84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Outline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13716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Definition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Interval graph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Circle graph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Forbidden interval and circle graphs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work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Modular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Detection of circle graph – Split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Maximum click in graph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Graphs</a:t>
            </a:r>
            <a:endParaRPr lang="en-US" sz="15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Reduce the complexity of many problems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Memory management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VLSI design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 clique applications</a:t>
            </a:r>
            <a:endParaRPr lang="en-US" sz="15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References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Steven\Desktop\masterSeminarpresentations\Mypresentation\Intersection_grap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Image taken from:[4]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6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G is a circle graph if and only if every remaining </a:t>
                </a:r>
                <a:r>
                  <a:rPr lang="en-US" sz="1800" dirty="0" err="1" smtClean="0">
                    <a:latin typeface="Arial" pitchFamily="34" charset="0"/>
                    <a:cs typeface="Arial" pitchFamily="34" charset="0"/>
                  </a:rPr>
                  <a:t>subgraph</a:t>
                </a:r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 is a circle graph. </a:t>
                </a:r>
              </a:p>
              <a:p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Every remaining </a:t>
                </a:r>
                <a:r>
                  <a:rPr lang="en-US" sz="1800" dirty="0" err="1" smtClean="0">
                    <a:latin typeface="Arial" pitchFamily="34" charset="0"/>
                    <a:cs typeface="Arial" pitchFamily="34" charset="0"/>
                  </a:rPr>
                  <a:t>subgraph</a:t>
                </a:r>
                <a:r>
                  <a:rPr lang="en-US" sz="1800" dirty="0" smtClean="0">
                    <a:latin typeface="Arial" pitchFamily="34" charset="0"/>
                    <a:cs typeface="Arial" pitchFamily="34" charset="0"/>
                  </a:rPr>
                  <a:t>  should be indecomposable i.e. Prime graph</a:t>
                </a:r>
              </a:p>
              <a:p>
                <a:r>
                  <a:rPr lang="en-US" sz="1800" i="1" dirty="0" smtClean="0">
                    <a:latin typeface="Arial" pitchFamily="34" charset="0"/>
                    <a:cs typeface="Arial" pitchFamily="34" charset="0"/>
                  </a:rPr>
                  <a:t>If V is partitioned into V1,V2</a:t>
                </a:r>
                <a:r>
                  <a:rPr lang="en-US" sz="1800" i="1" dirty="0">
                    <a:latin typeface="Arial" pitchFamily="34" charset="0"/>
                    <a:cs typeface="Arial" pitchFamily="34" charset="0"/>
                  </a:rPr>
                  <a:t>, 2 ≤ |V1</a:t>
                </a:r>
                <a:r>
                  <a:rPr lang="en-US" sz="1800" i="1" dirty="0" smtClean="0">
                    <a:latin typeface="Arial" pitchFamily="34" charset="0"/>
                    <a:cs typeface="Arial" pitchFamily="34" charset="0"/>
                  </a:rPr>
                  <a:t>| ≤ n-2</a:t>
                </a:r>
              </a:p>
              <a:p>
                <a:pPr marL="0" indent="0">
                  <a:buNone/>
                </a:pPr>
                <a:r>
                  <a:rPr lang="en-US" sz="1800" i="1" dirty="0" smtClean="0">
                    <a:latin typeface="Arial" pitchFamily="34" charset="0"/>
                    <a:cs typeface="Arial" pitchFamily="34" charset="0"/>
                  </a:rPr>
                  <a:t>      Let V1io ={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𝑥</m:t>
                    </m:r>
                    <m:r>
                      <a:rPr lang="en-US" sz="1800" i="1" smtClean="0"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𝑉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1: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𝑖𝑠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𝑎𝑑𝑗𝑎𝑐𝑒𝑛𝑡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𝑡𝑜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𝑣𝑒𝑟𝑡𝑒𝑥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𝑉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2</m:t>
                    </m:r>
                  </m:oMath>
                </a14:m>
                <a:r>
                  <a:rPr lang="en-US" sz="1800" i="1" dirty="0" smtClean="0">
                    <a:latin typeface="Arial" pitchFamily="34" charset="0"/>
                    <a:cs typeface="Arial" pitchFamily="34" charset="0"/>
                  </a:rPr>
                  <a:t>} </a:t>
                </a:r>
              </a:p>
              <a:p>
                <a:pPr marL="0" indent="0">
                  <a:buNone/>
                </a:pPr>
                <a:r>
                  <a:rPr lang="en-US" sz="1800" i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800" i="1" dirty="0" smtClean="0">
                    <a:latin typeface="Arial" pitchFamily="34" charset="0"/>
                    <a:cs typeface="Arial" pitchFamily="34" charset="0"/>
                  </a:rPr>
                  <a:t>           V2io </a:t>
                </a:r>
                <a:r>
                  <a:rPr lang="en-US" sz="1800" i="1" dirty="0">
                    <a:latin typeface="Arial" pitchFamily="34" charset="0"/>
                    <a:cs typeface="Arial" pitchFamily="34" charset="0"/>
                  </a:rPr>
                  <a:t>={y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∈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𝑉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2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: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𝑦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𝑖𝑠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𝑎𝑑𝑗𝑎𝑐𝑒𝑛𝑡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𝑡𝑜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𝑣𝑒𝑟𝑡𝑒𝑥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1800" i="1">
                        <a:latin typeface="Cambria Math"/>
                        <a:ea typeface="Cambria Math"/>
                        <a:cs typeface="Arial" pitchFamily="34" charset="0"/>
                      </a:rPr>
                      <m:t>𝑉</m:t>
                    </m:r>
                    <m:r>
                      <a:rPr lang="en-US" sz="1800" b="0" i="1" smtClean="0">
                        <a:latin typeface="Cambria Math"/>
                        <a:ea typeface="Cambria Math"/>
                        <a:cs typeface="Arial" pitchFamily="34" charset="0"/>
                      </a:rPr>
                      <m:t>1</m:t>
                    </m:r>
                  </m:oMath>
                </a14:m>
                <a:r>
                  <a:rPr lang="en-US" sz="1800" i="1" dirty="0">
                    <a:latin typeface="Arial" pitchFamily="34" charset="0"/>
                    <a:cs typeface="Arial" pitchFamily="34" charset="0"/>
                  </a:rPr>
                  <a:t>} </a:t>
                </a:r>
                <a:endParaRPr lang="en-US" sz="1800" i="1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r>
                  <a:rPr lang="en-US" sz="1800" i="1" dirty="0" smtClean="0">
                    <a:latin typeface="Arial" pitchFamily="34" charset="0"/>
                    <a:cs typeface="Arial" pitchFamily="34" charset="0"/>
                  </a:rPr>
                  <a:t>So V1 and V2 is called a split of G if every vertex </a:t>
                </a:r>
                <a:r>
                  <a:rPr lang="en-US" sz="1800" i="1" dirty="0">
                    <a:latin typeface="Arial" pitchFamily="34" charset="0"/>
                    <a:cs typeface="Arial" pitchFamily="34" charset="0"/>
                  </a:rPr>
                  <a:t>in </a:t>
                </a:r>
                <a:r>
                  <a:rPr lang="en-US" sz="1800" i="1" dirty="0" smtClean="0">
                    <a:latin typeface="Arial" pitchFamily="34" charset="0"/>
                    <a:cs typeface="Arial" pitchFamily="34" charset="0"/>
                  </a:rPr>
                  <a:t>V1io is adjacent to every vertex in V2io.</a:t>
                </a:r>
                <a:br>
                  <a:rPr lang="en-US" sz="1800" i="1" dirty="0" smtClean="0">
                    <a:latin typeface="Arial" pitchFamily="34" charset="0"/>
                    <a:cs typeface="Arial" pitchFamily="34" charset="0"/>
                  </a:rPr>
                </a:br>
                <a:r>
                  <a:rPr lang="en-US" sz="1800" i="1" dirty="0" smtClean="0">
                    <a:latin typeface="Arial" pitchFamily="34" charset="0"/>
                    <a:cs typeface="Arial" pitchFamily="34" charset="0"/>
                  </a:rPr>
                  <a:t>V1={1,2,3}  V2={4,5,6,7} is split of G where V1io={2,3} &amp; V2io={4,5}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The split decomposition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pic>
        <p:nvPicPr>
          <p:cNvPr id="1027" name="Picture 3" descr="C:\Users\Steven\Desktop\masterSeminarpresentations\Mypresentation\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93275"/>
            <a:ext cx="6153426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on:[1]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03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67200"/>
            <a:ext cx="8229600" cy="2066783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itchFamily="34" charset="0"/>
                <a:cs typeface="Arial" pitchFamily="34" charset="0"/>
              </a:rPr>
              <a:t>After decomposition we find the exact location on circle arc where the chord could be placed.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The idea of the algorithm is one can prove in O(n</a:t>
            </a:r>
            <a:r>
              <a:rPr lang="en-US" sz="18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) time that a graph is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indecomposable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(prime graph)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with respect to split decomposition.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Algorithm produce circular ordering of vertices in that time and check if that circular ordering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correctly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represents G.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The split decomposition cont..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762000" y="1466566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762000" y="3295366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819400" y="1466566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2895600" y="3295366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124200" y="2152366"/>
            <a:ext cx="228600" cy="1295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143000" y="3600166"/>
            <a:ext cx="19050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 rot="18682616">
            <a:off x="2093913" y="1593566"/>
            <a:ext cx="228600" cy="2362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295400" y="1695166"/>
            <a:ext cx="1905000" cy="228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990600" y="2152366"/>
            <a:ext cx="228600" cy="1295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 rot="13599265">
            <a:off x="1999456" y="1524510"/>
            <a:ext cx="268288" cy="2438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4267200" y="2199901"/>
            <a:ext cx="383502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/>
              <a:t>We get a quotient graph </a:t>
            </a:r>
            <a:r>
              <a:rPr lang="en-US" dirty="0" smtClean="0"/>
              <a:t>such that for </a:t>
            </a:r>
            <a:r>
              <a:rPr lang="en-US" dirty="0"/>
              <a:t>each pair of parts, the edges that run between them form a </a:t>
            </a:r>
            <a:r>
              <a:rPr lang="en-US" dirty="0" err="1"/>
              <a:t>biclique</a:t>
            </a:r>
            <a:endParaRPr lang="en-US" dirty="0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2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Parts</a:t>
            </a:r>
            <a:r>
              <a:rPr lang="en-US" sz="4000" dirty="0" smtClean="0"/>
              <a:t> </a:t>
            </a:r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are </a:t>
            </a:r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circle </a:t>
            </a:r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=&gt; </a:t>
            </a:r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graph </a:t>
            </a:r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is circle</a:t>
            </a:r>
          </a:p>
        </p:txBody>
      </p:sp>
      <p:grpSp>
        <p:nvGrpSpPr>
          <p:cNvPr id="97" name="Group 79"/>
          <p:cNvGrpSpPr>
            <a:grpSpLocks/>
          </p:cNvGrpSpPr>
          <p:nvPr/>
        </p:nvGrpSpPr>
        <p:grpSpPr bwMode="auto">
          <a:xfrm>
            <a:off x="2133600" y="1524000"/>
            <a:ext cx="4724400" cy="2209800"/>
            <a:chOff x="1056" y="384"/>
            <a:chExt cx="4080" cy="3264"/>
          </a:xfrm>
        </p:grpSpPr>
        <p:grpSp>
          <p:nvGrpSpPr>
            <p:cNvPr id="98" name="Group 80"/>
            <p:cNvGrpSpPr>
              <a:grpSpLocks/>
            </p:cNvGrpSpPr>
            <p:nvPr/>
          </p:nvGrpSpPr>
          <p:grpSpPr bwMode="auto">
            <a:xfrm>
              <a:off x="1392" y="384"/>
              <a:ext cx="3264" cy="1757"/>
              <a:chOff x="480" y="912"/>
              <a:chExt cx="4800" cy="2982"/>
            </a:xfrm>
          </p:grpSpPr>
          <p:sp>
            <p:nvSpPr>
              <p:cNvPr id="137" name="Oval 81"/>
              <p:cNvSpPr>
                <a:spLocks noChangeArrowheads="1"/>
              </p:cNvSpPr>
              <p:nvPr/>
            </p:nvSpPr>
            <p:spPr bwMode="auto">
              <a:xfrm>
                <a:off x="2016" y="1488"/>
                <a:ext cx="576" cy="15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Oval 82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576" cy="15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Oval 83"/>
              <p:cNvSpPr>
                <a:spLocks noChangeArrowheads="1"/>
              </p:cNvSpPr>
              <p:nvPr/>
            </p:nvSpPr>
            <p:spPr bwMode="auto">
              <a:xfrm>
                <a:off x="4128" y="1488"/>
                <a:ext cx="576" cy="15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Line 84"/>
              <p:cNvSpPr>
                <a:spLocks noChangeShapeType="1"/>
              </p:cNvSpPr>
              <p:nvPr/>
            </p:nvSpPr>
            <p:spPr bwMode="auto">
              <a:xfrm>
                <a:off x="2304" y="1536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85"/>
              <p:cNvSpPr>
                <a:spLocks noChangeShapeType="1"/>
              </p:cNvSpPr>
              <p:nvPr/>
            </p:nvSpPr>
            <p:spPr bwMode="auto">
              <a:xfrm>
                <a:off x="2352" y="1536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86"/>
              <p:cNvSpPr>
                <a:spLocks noChangeShapeType="1"/>
              </p:cNvSpPr>
              <p:nvPr/>
            </p:nvSpPr>
            <p:spPr bwMode="auto">
              <a:xfrm>
                <a:off x="2352" y="1536"/>
                <a:ext cx="1008" cy="91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87"/>
              <p:cNvSpPr>
                <a:spLocks noChangeShapeType="1"/>
              </p:cNvSpPr>
              <p:nvPr/>
            </p:nvSpPr>
            <p:spPr bwMode="auto">
              <a:xfrm>
                <a:off x="2352" y="1536"/>
                <a:ext cx="1008" cy="13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88"/>
              <p:cNvSpPr>
                <a:spLocks noChangeShapeType="1"/>
              </p:cNvSpPr>
              <p:nvPr/>
            </p:nvSpPr>
            <p:spPr bwMode="auto">
              <a:xfrm flipV="1">
                <a:off x="2304" y="1584"/>
                <a:ext cx="1008" cy="28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Line 89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05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Line 90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91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92"/>
              <p:cNvSpPr>
                <a:spLocks noChangeShapeType="1"/>
              </p:cNvSpPr>
              <p:nvPr/>
            </p:nvSpPr>
            <p:spPr bwMode="auto">
              <a:xfrm flipV="1">
                <a:off x="2304" y="1584"/>
                <a:ext cx="1008" cy="81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Line 93"/>
              <p:cNvSpPr>
                <a:spLocks noChangeShapeType="1"/>
              </p:cNvSpPr>
              <p:nvPr/>
            </p:nvSpPr>
            <p:spPr bwMode="auto">
              <a:xfrm flipV="1">
                <a:off x="2304" y="2016"/>
                <a:ext cx="1056" cy="3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Line 94"/>
              <p:cNvSpPr>
                <a:spLocks noChangeShapeType="1"/>
              </p:cNvSpPr>
              <p:nvPr/>
            </p:nvSpPr>
            <p:spPr bwMode="auto">
              <a:xfrm>
                <a:off x="2304" y="2400"/>
                <a:ext cx="1056" cy="4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Line 95"/>
              <p:cNvSpPr>
                <a:spLocks noChangeShapeType="1"/>
              </p:cNvSpPr>
              <p:nvPr/>
            </p:nvSpPr>
            <p:spPr bwMode="auto">
              <a:xfrm>
                <a:off x="2304" y="2400"/>
                <a:ext cx="1056" cy="48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Line 96"/>
              <p:cNvSpPr>
                <a:spLocks noChangeShapeType="1"/>
              </p:cNvSpPr>
              <p:nvPr/>
            </p:nvSpPr>
            <p:spPr bwMode="auto">
              <a:xfrm flipV="1">
                <a:off x="2304" y="1584"/>
                <a:ext cx="1008" cy="120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Line 97"/>
              <p:cNvSpPr>
                <a:spLocks noChangeShapeType="1"/>
              </p:cNvSpPr>
              <p:nvPr/>
            </p:nvSpPr>
            <p:spPr bwMode="auto">
              <a:xfrm flipV="1">
                <a:off x="2304" y="2016"/>
                <a:ext cx="1056" cy="76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98"/>
              <p:cNvSpPr>
                <a:spLocks noChangeShapeType="1"/>
              </p:cNvSpPr>
              <p:nvPr/>
            </p:nvSpPr>
            <p:spPr bwMode="auto">
              <a:xfrm flipV="1">
                <a:off x="2352" y="2448"/>
                <a:ext cx="1008" cy="33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Line 99"/>
              <p:cNvSpPr>
                <a:spLocks noChangeShapeType="1"/>
              </p:cNvSpPr>
              <p:nvPr/>
            </p:nvSpPr>
            <p:spPr bwMode="auto">
              <a:xfrm>
                <a:off x="2352" y="2784"/>
                <a:ext cx="960" cy="9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Line 100"/>
              <p:cNvSpPr>
                <a:spLocks noChangeShapeType="1"/>
              </p:cNvSpPr>
              <p:nvPr/>
            </p:nvSpPr>
            <p:spPr bwMode="auto">
              <a:xfrm>
                <a:off x="3360" y="1584"/>
                <a:ext cx="115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Line 101"/>
              <p:cNvSpPr>
                <a:spLocks noChangeShapeType="1"/>
              </p:cNvSpPr>
              <p:nvPr/>
            </p:nvSpPr>
            <p:spPr bwMode="auto">
              <a:xfrm flipV="1">
                <a:off x="3360" y="1824"/>
                <a:ext cx="1056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102"/>
              <p:cNvSpPr>
                <a:spLocks noChangeShapeType="1"/>
              </p:cNvSpPr>
              <p:nvPr/>
            </p:nvSpPr>
            <p:spPr bwMode="auto">
              <a:xfrm flipV="1">
                <a:off x="3408" y="2496"/>
                <a:ext cx="105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Freeform 103"/>
              <p:cNvSpPr>
                <a:spLocks/>
              </p:cNvSpPr>
              <p:nvPr/>
            </p:nvSpPr>
            <p:spPr bwMode="auto">
              <a:xfrm>
                <a:off x="2131" y="1707"/>
                <a:ext cx="381" cy="1185"/>
              </a:xfrm>
              <a:custGeom>
                <a:avLst/>
                <a:gdLst>
                  <a:gd name="T0" fmla="*/ 100 w 381"/>
                  <a:gd name="T1" fmla="*/ 17 h 1185"/>
                  <a:gd name="T2" fmla="*/ 223 w 381"/>
                  <a:gd name="T3" fmla="*/ 25 h 1185"/>
                  <a:gd name="T4" fmla="*/ 208 w 381"/>
                  <a:gd name="T5" fmla="*/ 102 h 1185"/>
                  <a:gd name="T6" fmla="*/ 92 w 381"/>
                  <a:gd name="T7" fmla="*/ 232 h 1185"/>
                  <a:gd name="T8" fmla="*/ 154 w 381"/>
                  <a:gd name="T9" fmla="*/ 263 h 1185"/>
                  <a:gd name="T10" fmla="*/ 185 w 381"/>
                  <a:gd name="T11" fmla="*/ 286 h 1185"/>
                  <a:gd name="T12" fmla="*/ 208 w 381"/>
                  <a:gd name="T13" fmla="*/ 301 h 1185"/>
                  <a:gd name="T14" fmla="*/ 154 w 381"/>
                  <a:gd name="T15" fmla="*/ 332 h 1185"/>
                  <a:gd name="T16" fmla="*/ 23 w 381"/>
                  <a:gd name="T17" fmla="*/ 409 h 1185"/>
                  <a:gd name="T18" fmla="*/ 185 w 381"/>
                  <a:gd name="T19" fmla="*/ 440 h 1185"/>
                  <a:gd name="T20" fmla="*/ 338 w 381"/>
                  <a:gd name="T21" fmla="*/ 478 h 1185"/>
                  <a:gd name="T22" fmla="*/ 277 w 381"/>
                  <a:gd name="T23" fmla="*/ 539 h 1185"/>
                  <a:gd name="T24" fmla="*/ 223 w 381"/>
                  <a:gd name="T25" fmla="*/ 578 h 1185"/>
                  <a:gd name="T26" fmla="*/ 208 w 381"/>
                  <a:gd name="T27" fmla="*/ 601 h 1185"/>
                  <a:gd name="T28" fmla="*/ 361 w 381"/>
                  <a:gd name="T29" fmla="*/ 647 h 1185"/>
                  <a:gd name="T30" fmla="*/ 377 w 381"/>
                  <a:gd name="T31" fmla="*/ 662 h 1185"/>
                  <a:gd name="T32" fmla="*/ 284 w 381"/>
                  <a:gd name="T33" fmla="*/ 716 h 1185"/>
                  <a:gd name="T34" fmla="*/ 185 w 381"/>
                  <a:gd name="T35" fmla="*/ 793 h 1185"/>
                  <a:gd name="T36" fmla="*/ 131 w 381"/>
                  <a:gd name="T37" fmla="*/ 824 h 1185"/>
                  <a:gd name="T38" fmla="*/ 115 w 381"/>
                  <a:gd name="T39" fmla="*/ 847 h 1185"/>
                  <a:gd name="T40" fmla="*/ 200 w 381"/>
                  <a:gd name="T41" fmla="*/ 885 h 1185"/>
                  <a:gd name="T42" fmla="*/ 231 w 381"/>
                  <a:gd name="T43" fmla="*/ 900 h 1185"/>
                  <a:gd name="T44" fmla="*/ 192 w 381"/>
                  <a:gd name="T45" fmla="*/ 946 h 1185"/>
                  <a:gd name="T46" fmla="*/ 0 w 381"/>
                  <a:gd name="T47" fmla="*/ 1069 h 1185"/>
                  <a:gd name="T48" fmla="*/ 39 w 381"/>
                  <a:gd name="T49" fmla="*/ 1077 h 1185"/>
                  <a:gd name="T50" fmla="*/ 353 w 381"/>
                  <a:gd name="T51" fmla="*/ 1085 h 1185"/>
                  <a:gd name="T52" fmla="*/ 338 w 381"/>
                  <a:gd name="T53" fmla="*/ 1115 h 1185"/>
                  <a:gd name="T54" fmla="*/ 246 w 381"/>
                  <a:gd name="T55" fmla="*/ 1161 h 1185"/>
                  <a:gd name="T56" fmla="*/ 223 w 381"/>
                  <a:gd name="T57" fmla="*/ 1185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Freeform 104"/>
              <p:cNvSpPr>
                <a:spLocks/>
              </p:cNvSpPr>
              <p:nvPr/>
            </p:nvSpPr>
            <p:spPr bwMode="auto">
              <a:xfrm>
                <a:off x="3168" y="1680"/>
                <a:ext cx="381" cy="1185"/>
              </a:xfrm>
              <a:custGeom>
                <a:avLst/>
                <a:gdLst>
                  <a:gd name="T0" fmla="*/ 100 w 381"/>
                  <a:gd name="T1" fmla="*/ 17 h 1185"/>
                  <a:gd name="T2" fmla="*/ 223 w 381"/>
                  <a:gd name="T3" fmla="*/ 25 h 1185"/>
                  <a:gd name="T4" fmla="*/ 208 w 381"/>
                  <a:gd name="T5" fmla="*/ 102 h 1185"/>
                  <a:gd name="T6" fmla="*/ 92 w 381"/>
                  <a:gd name="T7" fmla="*/ 232 h 1185"/>
                  <a:gd name="T8" fmla="*/ 154 w 381"/>
                  <a:gd name="T9" fmla="*/ 263 h 1185"/>
                  <a:gd name="T10" fmla="*/ 185 w 381"/>
                  <a:gd name="T11" fmla="*/ 286 h 1185"/>
                  <a:gd name="T12" fmla="*/ 208 w 381"/>
                  <a:gd name="T13" fmla="*/ 301 h 1185"/>
                  <a:gd name="T14" fmla="*/ 154 w 381"/>
                  <a:gd name="T15" fmla="*/ 332 h 1185"/>
                  <a:gd name="T16" fmla="*/ 23 w 381"/>
                  <a:gd name="T17" fmla="*/ 409 h 1185"/>
                  <a:gd name="T18" fmla="*/ 185 w 381"/>
                  <a:gd name="T19" fmla="*/ 440 h 1185"/>
                  <a:gd name="T20" fmla="*/ 338 w 381"/>
                  <a:gd name="T21" fmla="*/ 478 h 1185"/>
                  <a:gd name="T22" fmla="*/ 277 w 381"/>
                  <a:gd name="T23" fmla="*/ 539 h 1185"/>
                  <a:gd name="T24" fmla="*/ 223 w 381"/>
                  <a:gd name="T25" fmla="*/ 578 h 1185"/>
                  <a:gd name="T26" fmla="*/ 208 w 381"/>
                  <a:gd name="T27" fmla="*/ 601 h 1185"/>
                  <a:gd name="T28" fmla="*/ 361 w 381"/>
                  <a:gd name="T29" fmla="*/ 647 h 1185"/>
                  <a:gd name="T30" fmla="*/ 377 w 381"/>
                  <a:gd name="T31" fmla="*/ 662 h 1185"/>
                  <a:gd name="T32" fmla="*/ 284 w 381"/>
                  <a:gd name="T33" fmla="*/ 716 h 1185"/>
                  <a:gd name="T34" fmla="*/ 185 w 381"/>
                  <a:gd name="T35" fmla="*/ 793 h 1185"/>
                  <a:gd name="T36" fmla="*/ 131 w 381"/>
                  <a:gd name="T37" fmla="*/ 824 h 1185"/>
                  <a:gd name="T38" fmla="*/ 115 w 381"/>
                  <a:gd name="T39" fmla="*/ 847 h 1185"/>
                  <a:gd name="T40" fmla="*/ 200 w 381"/>
                  <a:gd name="T41" fmla="*/ 885 h 1185"/>
                  <a:gd name="T42" fmla="*/ 231 w 381"/>
                  <a:gd name="T43" fmla="*/ 900 h 1185"/>
                  <a:gd name="T44" fmla="*/ 192 w 381"/>
                  <a:gd name="T45" fmla="*/ 946 h 1185"/>
                  <a:gd name="T46" fmla="*/ 0 w 381"/>
                  <a:gd name="T47" fmla="*/ 1069 h 1185"/>
                  <a:gd name="T48" fmla="*/ 39 w 381"/>
                  <a:gd name="T49" fmla="*/ 1077 h 1185"/>
                  <a:gd name="T50" fmla="*/ 353 w 381"/>
                  <a:gd name="T51" fmla="*/ 1085 h 1185"/>
                  <a:gd name="T52" fmla="*/ 338 w 381"/>
                  <a:gd name="T53" fmla="*/ 1115 h 1185"/>
                  <a:gd name="T54" fmla="*/ 246 w 381"/>
                  <a:gd name="T55" fmla="*/ 1161 h 1185"/>
                  <a:gd name="T56" fmla="*/ 223 w 381"/>
                  <a:gd name="T57" fmla="*/ 1185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Freeform 105"/>
              <p:cNvSpPr>
                <a:spLocks/>
              </p:cNvSpPr>
              <p:nvPr/>
            </p:nvSpPr>
            <p:spPr bwMode="auto">
              <a:xfrm>
                <a:off x="4224" y="1680"/>
                <a:ext cx="381" cy="1185"/>
              </a:xfrm>
              <a:custGeom>
                <a:avLst/>
                <a:gdLst>
                  <a:gd name="T0" fmla="*/ 100 w 381"/>
                  <a:gd name="T1" fmla="*/ 17 h 1185"/>
                  <a:gd name="T2" fmla="*/ 223 w 381"/>
                  <a:gd name="T3" fmla="*/ 25 h 1185"/>
                  <a:gd name="T4" fmla="*/ 208 w 381"/>
                  <a:gd name="T5" fmla="*/ 102 h 1185"/>
                  <a:gd name="T6" fmla="*/ 92 w 381"/>
                  <a:gd name="T7" fmla="*/ 232 h 1185"/>
                  <a:gd name="T8" fmla="*/ 154 w 381"/>
                  <a:gd name="T9" fmla="*/ 263 h 1185"/>
                  <a:gd name="T10" fmla="*/ 185 w 381"/>
                  <a:gd name="T11" fmla="*/ 286 h 1185"/>
                  <a:gd name="T12" fmla="*/ 208 w 381"/>
                  <a:gd name="T13" fmla="*/ 301 h 1185"/>
                  <a:gd name="T14" fmla="*/ 154 w 381"/>
                  <a:gd name="T15" fmla="*/ 332 h 1185"/>
                  <a:gd name="T16" fmla="*/ 23 w 381"/>
                  <a:gd name="T17" fmla="*/ 409 h 1185"/>
                  <a:gd name="T18" fmla="*/ 185 w 381"/>
                  <a:gd name="T19" fmla="*/ 440 h 1185"/>
                  <a:gd name="T20" fmla="*/ 338 w 381"/>
                  <a:gd name="T21" fmla="*/ 478 h 1185"/>
                  <a:gd name="T22" fmla="*/ 277 w 381"/>
                  <a:gd name="T23" fmla="*/ 539 h 1185"/>
                  <a:gd name="T24" fmla="*/ 223 w 381"/>
                  <a:gd name="T25" fmla="*/ 578 h 1185"/>
                  <a:gd name="T26" fmla="*/ 208 w 381"/>
                  <a:gd name="T27" fmla="*/ 601 h 1185"/>
                  <a:gd name="T28" fmla="*/ 361 w 381"/>
                  <a:gd name="T29" fmla="*/ 647 h 1185"/>
                  <a:gd name="T30" fmla="*/ 377 w 381"/>
                  <a:gd name="T31" fmla="*/ 662 h 1185"/>
                  <a:gd name="T32" fmla="*/ 284 w 381"/>
                  <a:gd name="T33" fmla="*/ 716 h 1185"/>
                  <a:gd name="T34" fmla="*/ 185 w 381"/>
                  <a:gd name="T35" fmla="*/ 793 h 1185"/>
                  <a:gd name="T36" fmla="*/ 131 w 381"/>
                  <a:gd name="T37" fmla="*/ 824 h 1185"/>
                  <a:gd name="T38" fmla="*/ 115 w 381"/>
                  <a:gd name="T39" fmla="*/ 847 h 1185"/>
                  <a:gd name="T40" fmla="*/ 200 w 381"/>
                  <a:gd name="T41" fmla="*/ 885 h 1185"/>
                  <a:gd name="T42" fmla="*/ 231 w 381"/>
                  <a:gd name="T43" fmla="*/ 900 h 1185"/>
                  <a:gd name="T44" fmla="*/ 192 w 381"/>
                  <a:gd name="T45" fmla="*/ 946 h 1185"/>
                  <a:gd name="T46" fmla="*/ 0 w 381"/>
                  <a:gd name="T47" fmla="*/ 1069 h 1185"/>
                  <a:gd name="T48" fmla="*/ 39 w 381"/>
                  <a:gd name="T49" fmla="*/ 1077 h 1185"/>
                  <a:gd name="T50" fmla="*/ 353 w 381"/>
                  <a:gd name="T51" fmla="*/ 1085 h 1185"/>
                  <a:gd name="T52" fmla="*/ 338 w 381"/>
                  <a:gd name="T53" fmla="*/ 1115 h 1185"/>
                  <a:gd name="T54" fmla="*/ 246 w 381"/>
                  <a:gd name="T55" fmla="*/ 1161 h 1185"/>
                  <a:gd name="T56" fmla="*/ 223 w 381"/>
                  <a:gd name="T57" fmla="*/ 1185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Text Box 106"/>
              <p:cNvSpPr txBox="1">
                <a:spLocks noChangeArrowheads="1"/>
              </p:cNvSpPr>
              <p:nvPr/>
            </p:nvSpPr>
            <p:spPr bwMode="auto">
              <a:xfrm>
                <a:off x="2544" y="2976"/>
                <a:ext cx="815" cy="9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>
                  <a:solidFill>
                    <a:srgbClr val="CC0099"/>
                  </a:solidFill>
                </a:endParaRPr>
              </a:p>
            </p:txBody>
          </p:sp>
          <p:sp>
            <p:nvSpPr>
              <p:cNvPr id="163" name="Line 107"/>
              <p:cNvSpPr>
                <a:spLocks noChangeShapeType="1"/>
              </p:cNvSpPr>
              <p:nvPr/>
            </p:nvSpPr>
            <p:spPr bwMode="auto">
              <a:xfrm flipH="1" flipV="1">
                <a:off x="3408" y="1968"/>
                <a:ext cx="1104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Oval 108"/>
              <p:cNvSpPr>
                <a:spLocks noChangeArrowheads="1"/>
              </p:cNvSpPr>
              <p:nvPr/>
            </p:nvSpPr>
            <p:spPr bwMode="auto">
              <a:xfrm rot="10800000">
                <a:off x="959" y="1488"/>
                <a:ext cx="576" cy="15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Line 109"/>
              <p:cNvSpPr>
                <a:spLocks noChangeShapeType="1"/>
              </p:cNvSpPr>
              <p:nvPr/>
            </p:nvSpPr>
            <p:spPr bwMode="auto">
              <a:xfrm rot="10800000">
                <a:off x="1151" y="2640"/>
                <a:ext cx="115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Line 110"/>
              <p:cNvSpPr>
                <a:spLocks noChangeShapeType="1"/>
              </p:cNvSpPr>
              <p:nvPr/>
            </p:nvSpPr>
            <p:spPr bwMode="auto">
              <a:xfrm rot="10800000" flipV="1">
                <a:off x="1247" y="2208"/>
                <a:ext cx="1056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Line 111"/>
              <p:cNvSpPr>
                <a:spLocks noChangeShapeType="1"/>
              </p:cNvSpPr>
              <p:nvPr/>
            </p:nvSpPr>
            <p:spPr bwMode="auto">
              <a:xfrm rot="10800000" flipV="1">
                <a:off x="1199" y="1920"/>
                <a:ext cx="105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112"/>
              <p:cNvSpPr>
                <a:spLocks/>
              </p:cNvSpPr>
              <p:nvPr/>
            </p:nvSpPr>
            <p:spPr bwMode="auto">
              <a:xfrm rot="10800000">
                <a:off x="1057" y="1694"/>
                <a:ext cx="381" cy="1185"/>
              </a:xfrm>
              <a:custGeom>
                <a:avLst/>
                <a:gdLst>
                  <a:gd name="T0" fmla="*/ 100 w 381"/>
                  <a:gd name="T1" fmla="*/ 17 h 1185"/>
                  <a:gd name="T2" fmla="*/ 223 w 381"/>
                  <a:gd name="T3" fmla="*/ 25 h 1185"/>
                  <a:gd name="T4" fmla="*/ 208 w 381"/>
                  <a:gd name="T5" fmla="*/ 102 h 1185"/>
                  <a:gd name="T6" fmla="*/ 92 w 381"/>
                  <a:gd name="T7" fmla="*/ 232 h 1185"/>
                  <a:gd name="T8" fmla="*/ 154 w 381"/>
                  <a:gd name="T9" fmla="*/ 263 h 1185"/>
                  <a:gd name="T10" fmla="*/ 185 w 381"/>
                  <a:gd name="T11" fmla="*/ 286 h 1185"/>
                  <a:gd name="T12" fmla="*/ 208 w 381"/>
                  <a:gd name="T13" fmla="*/ 301 h 1185"/>
                  <a:gd name="T14" fmla="*/ 154 w 381"/>
                  <a:gd name="T15" fmla="*/ 332 h 1185"/>
                  <a:gd name="T16" fmla="*/ 23 w 381"/>
                  <a:gd name="T17" fmla="*/ 409 h 1185"/>
                  <a:gd name="T18" fmla="*/ 185 w 381"/>
                  <a:gd name="T19" fmla="*/ 440 h 1185"/>
                  <a:gd name="T20" fmla="*/ 338 w 381"/>
                  <a:gd name="T21" fmla="*/ 478 h 1185"/>
                  <a:gd name="T22" fmla="*/ 277 w 381"/>
                  <a:gd name="T23" fmla="*/ 539 h 1185"/>
                  <a:gd name="T24" fmla="*/ 223 w 381"/>
                  <a:gd name="T25" fmla="*/ 578 h 1185"/>
                  <a:gd name="T26" fmla="*/ 208 w 381"/>
                  <a:gd name="T27" fmla="*/ 601 h 1185"/>
                  <a:gd name="T28" fmla="*/ 361 w 381"/>
                  <a:gd name="T29" fmla="*/ 647 h 1185"/>
                  <a:gd name="T30" fmla="*/ 377 w 381"/>
                  <a:gd name="T31" fmla="*/ 662 h 1185"/>
                  <a:gd name="T32" fmla="*/ 284 w 381"/>
                  <a:gd name="T33" fmla="*/ 716 h 1185"/>
                  <a:gd name="T34" fmla="*/ 185 w 381"/>
                  <a:gd name="T35" fmla="*/ 793 h 1185"/>
                  <a:gd name="T36" fmla="*/ 131 w 381"/>
                  <a:gd name="T37" fmla="*/ 824 h 1185"/>
                  <a:gd name="T38" fmla="*/ 115 w 381"/>
                  <a:gd name="T39" fmla="*/ 847 h 1185"/>
                  <a:gd name="T40" fmla="*/ 200 w 381"/>
                  <a:gd name="T41" fmla="*/ 885 h 1185"/>
                  <a:gd name="T42" fmla="*/ 231 w 381"/>
                  <a:gd name="T43" fmla="*/ 900 h 1185"/>
                  <a:gd name="T44" fmla="*/ 192 w 381"/>
                  <a:gd name="T45" fmla="*/ 946 h 1185"/>
                  <a:gd name="T46" fmla="*/ 0 w 381"/>
                  <a:gd name="T47" fmla="*/ 1069 h 1185"/>
                  <a:gd name="T48" fmla="*/ 39 w 381"/>
                  <a:gd name="T49" fmla="*/ 1077 h 1185"/>
                  <a:gd name="T50" fmla="*/ 353 w 381"/>
                  <a:gd name="T51" fmla="*/ 1085 h 1185"/>
                  <a:gd name="T52" fmla="*/ 338 w 381"/>
                  <a:gd name="T53" fmla="*/ 1115 h 1185"/>
                  <a:gd name="T54" fmla="*/ 246 w 381"/>
                  <a:gd name="T55" fmla="*/ 1161 h 1185"/>
                  <a:gd name="T56" fmla="*/ 223 w 381"/>
                  <a:gd name="T57" fmla="*/ 1185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113"/>
              <p:cNvSpPr>
                <a:spLocks noChangeShapeType="1"/>
              </p:cNvSpPr>
              <p:nvPr/>
            </p:nvSpPr>
            <p:spPr bwMode="auto">
              <a:xfrm rot="10800000" flipH="1" flipV="1">
                <a:off x="1151" y="1776"/>
                <a:ext cx="1104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Oval 114"/>
              <p:cNvSpPr>
                <a:spLocks noChangeArrowheads="1"/>
              </p:cNvSpPr>
              <p:nvPr/>
            </p:nvSpPr>
            <p:spPr bwMode="auto">
              <a:xfrm>
                <a:off x="480" y="960"/>
                <a:ext cx="2352" cy="2640"/>
              </a:xfrm>
              <a:prstGeom prst="ellipse">
                <a:avLst/>
              </a:prstGeom>
              <a:noFill/>
              <a:ln w="28575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Oval 115"/>
              <p:cNvSpPr>
                <a:spLocks noChangeArrowheads="1"/>
              </p:cNvSpPr>
              <p:nvPr/>
            </p:nvSpPr>
            <p:spPr bwMode="auto">
              <a:xfrm>
                <a:off x="2928" y="912"/>
                <a:ext cx="2352" cy="2640"/>
              </a:xfrm>
              <a:prstGeom prst="ellipse">
                <a:avLst/>
              </a:prstGeom>
              <a:noFill/>
              <a:ln w="28575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9" name="Group 116"/>
            <p:cNvGrpSpPr>
              <a:grpSpLocks/>
            </p:cNvGrpSpPr>
            <p:nvPr/>
          </p:nvGrpSpPr>
          <p:grpSpPr bwMode="auto">
            <a:xfrm>
              <a:off x="1056" y="2688"/>
              <a:ext cx="1392" cy="960"/>
              <a:chOff x="1728" y="3024"/>
              <a:chExt cx="1392" cy="960"/>
            </a:xfrm>
          </p:grpSpPr>
          <p:sp>
            <p:nvSpPr>
              <p:cNvPr id="124" name="Oval 117"/>
              <p:cNvSpPr>
                <a:spLocks noChangeArrowheads="1"/>
              </p:cNvSpPr>
              <p:nvPr/>
            </p:nvSpPr>
            <p:spPr bwMode="auto">
              <a:xfrm>
                <a:off x="2380" y="3024"/>
                <a:ext cx="356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Freeform 118"/>
              <p:cNvSpPr>
                <a:spLocks/>
              </p:cNvSpPr>
              <p:nvPr/>
            </p:nvSpPr>
            <p:spPr bwMode="auto">
              <a:xfrm>
                <a:off x="2451" y="3157"/>
                <a:ext cx="236" cy="718"/>
              </a:xfrm>
              <a:custGeom>
                <a:avLst/>
                <a:gdLst>
                  <a:gd name="T0" fmla="*/ 62 w 381"/>
                  <a:gd name="T1" fmla="*/ 10 h 1185"/>
                  <a:gd name="T2" fmla="*/ 138 w 381"/>
                  <a:gd name="T3" fmla="*/ 15 h 1185"/>
                  <a:gd name="T4" fmla="*/ 129 w 381"/>
                  <a:gd name="T5" fmla="*/ 62 h 1185"/>
                  <a:gd name="T6" fmla="*/ 57 w 381"/>
                  <a:gd name="T7" fmla="*/ 141 h 1185"/>
                  <a:gd name="T8" fmla="*/ 95 w 381"/>
                  <a:gd name="T9" fmla="*/ 159 h 1185"/>
                  <a:gd name="T10" fmla="*/ 115 w 381"/>
                  <a:gd name="T11" fmla="*/ 173 h 1185"/>
                  <a:gd name="T12" fmla="*/ 129 w 381"/>
                  <a:gd name="T13" fmla="*/ 182 h 1185"/>
                  <a:gd name="T14" fmla="*/ 95 w 381"/>
                  <a:gd name="T15" fmla="*/ 201 h 1185"/>
                  <a:gd name="T16" fmla="*/ 14 w 381"/>
                  <a:gd name="T17" fmla="*/ 248 h 1185"/>
                  <a:gd name="T18" fmla="*/ 115 w 381"/>
                  <a:gd name="T19" fmla="*/ 267 h 1185"/>
                  <a:gd name="T20" fmla="*/ 209 w 381"/>
                  <a:gd name="T21" fmla="*/ 290 h 1185"/>
                  <a:gd name="T22" fmla="*/ 172 w 381"/>
                  <a:gd name="T23" fmla="*/ 327 h 1185"/>
                  <a:gd name="T24" fmla="*/ 138 w 381"/>
                  <a:gd name="T25" fmla="*/ 350 h 1185"/>
                  <a:gd name="T26" fmla="*/ 129 w 381"/>
                  <a:gd name="T27" fmla="*/ 364 h 1185"/>
                  <a:gd name="T28" fmla="*/ 224 w 381"/>
                  <a:gd name="T29" fmla="*/ 392 h 1185"/>
                  <a:gd name="T30" fmla="*/ 234 w 381"/>
                  <a:gd name="T31" fmla="*/ 401 h 1185"/>
                  <a:gd name="T32" fmla="*/ 176 w 381"/>
                  <a:gd name="T33" fmla="*/ 434 h 1185"/>
                  <a:gd name="T34" fmla="*/ 115 w 381"/>
                  <a:gd name="T35" fmla="*/ 480 h 1185"/>
                  <a:gd name="T36" fmla="*/ 81 w 381"/>
                  <a:gd name="T37" fmla="*/ 499 h 1185"/>
                  <a:gd name="T38" fmla="*/ 71 w 381"/>
                  <a:gd name="T39" fmla="*/ 513 h 1185"/>
                  <a:gd name="T40" fmla="*/ 124 w 381"/>
                  <a:gd name="T41" fmla="*/ 536 h 1185"/>
                  <a:gd name="T42" fmla="*/ 143 w 381"/>
                  <a:gd name="T43" fmla="*/ 545 h 1185"/>
                  <a:gd name="T44" fmla="*/ 119 w 381"/>
                  <a:gd name="T45" fmla="*/ 573 h 1185"/>
                  <a:gd name="T46" fmla="*/ 0 w 381"/>
                  <a:gd name="T47" fmla="*/ 648 h 1185"/>
                  <a:gd name="T48" fmla="*/ 24 w 381"/>
                  <a:gd name="T49" fmla="*/ 653 h 1185"/>
                  <a:gd name="T50" fmla="*/ 219 w 381"/>
                  <a:gd name="T51" fmla="*/ 657 h 1185"/>
                  <a:gd name="T52" fmla="*/ 209 w 381"/>
                  <a:gd name="T53" fmla="*/ 676 h 1185"/>
                  <a:gd name="T54" fmla="*/ 152 w 381"/>
                  <a:gd name="T55" fmla="*/ 703 h 1185"/>
                  <a:gd name="T56" fmla="*/ 138 w 381"/>
                  <a:gd name="T57" fmla="*/ 718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Oval 119"/>
              <p:cNvSpPr>
                <a:spLocks noChangeArrowheads="1"/>
              </p:cNvSpPr>
              <p:nvPr/>
            </p:nvSpPr>
            <p:spPr bwMode="auto">
              <a:xfrm rot="10800000">
                <a:off x="1728" y="3024"/>
                <a:ext cx="356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Line 120"/>
              <p:cNvSpPr>
                <a:spLocks noChangeShapeType="1"/>
              </p:cNvSpPr>
              <p:nvPr/>
            </p:nvSpPr>
            <p:spPr bwMode="auto">
              <a:xfrm rot="10800000">
                <a:off x="1847" y="3722"/>
                <a:ext cx="711" cy="2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121"/>
              <p:cNvSpPr>
                <a:spLocks noChangeShapeType="1"/>
              </p:cNvSpPr>
              <p:nvPr/>
            </p:nvSpPr>
            <p:spPr bwMode="auto">
              <a:xfrm rot="10800000" flipV="1">
                <a:off x="1906" y="3460"/>
                <a:ext cx="652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122"/>
              <p:cNvSpPr>
                <a:spLocks noChangeShapeType="1"/>
              </p:cNvSpPr>
              <p:nvPr/>
            </p:nvSpPr>
            <p:spPr bwMode="auto">
              <a:xfrm rot="10800000" flipV="1">
                <a:off x="1876" y="3286"/>
                <a:ext cx="652" cy="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123"/>
              <p:cNvSpPr>
                <a:spLocks/>
              </p:cNvSpPr>
              <p:nvPr/>
            </p:nvSpPr>
            <p:spPr bwMode="auto">
              <a:xfrm rot="10800000">
                <a:off x="1788" y="3149"/>
                <a:ext cx="236" cy="718"/>
              </a:xfrm>
              <a:custGeom>
                <a:avLst/>
                <a:gdLst>
                  <a:gd name="T0" fmla="*/ 62 w 381"/>
                  <a:gd name="T1" fmla="*/ 10 h 1185"/>
                  <a:gd name="T2" fmla="*/ 138 w 381"/>
                  <a:gd name="T3" fmla="*/ 15 h 1185"/>
                  <a:gd name="T4" fmla="*/ 129 w 381"/>
                  <a:gd name="T5" fmla="*/ 62 h 1185"/>
                  <a:gd name="T6" fmla="*/ 57 w 381"/>
                  <a:gd name="T7" fmla="*/ 141 h 1185"/>
                  <a:gd name="T8" fmla="*/ 95 w 381"/>
                  <a:gd name="T9" fmla="*/ 159 h 1185"/>
                  <a:gd name="T10" fmla="*/ 115 w 381"/>
                  <a:gd name="T11" fmla="*/ 173 h 1185"/>
                  <a:gd name="T12" fmla="*/ 129 w 381"/>
                  <a:gd name="T13" fmla="*/ 182 h 1185"/>
                  <a:gd name="T14" fmla="*/ 95 w 381"/>
                  <a:gd name="T15" fmla="*/ 201 h 1185"/>
                  <a:gd name="T16" fmla="*/ 14 w 381"/>
                  <a:gd name="T17" fmla="*/ 248 h 1185"/>
                  <a:gd name="T18" fmla="*/ 115 w 381"/>
                  <a:gd name="T19" fmla="*/ 267 h 1185"/>
                  <a:gd name="T20" fmla="*/ 209 w 381"/>
                  <a:gd name="T21" fmla="*/ 290 h 1185"/>
                  <a:gd name="T22" fmla="*/ 172 w 381"/>
                  <a:gd name="T23" fmla="*/ 327 h 1185"/>
                  <a:gd name="T24" fmla="*/ 138 w 381"/>
                  <a:gd name="T25" fmla="*/ 350 h 1185"/>
                  <a:gd name="T26" fmla="*/ 129 w 381"/>
                  <a:gd name="T27" fmla="*/ 364 h 1185"/>
                  <a:gd name="T28" fmla="*/ 224 w 381"/>
                  <a:gd name="T29" fmla="*/ 392 h 1185"/>
                  <a:gd name="T30" fmla="*/ 234 w 381"/>
                  <a:gd name="T31" fmla="*/ 401 h 1185"/>
                  <a:gd name="T32" fmla="*/ 176 w 381"/>
                  <a:gd name="T33" fmla="*/ 434 h 1185"/>
                  <a:gd name="T34" fmla="*/ 115 w 381"/>
                  <a:gd name="T35" fmla="*/ 480 h 1185"/>
                  <a:gd name="T36" fmla="*/ 81 w 381"/>
                  <a:gd name="T37" fmla="*/ 499 h 1185"/>
                  <a:gd name="T38" fmla="*/ 71 w 381"/>
                  <a:gd name="T39" fmla="*/ 513 h 1185"/>
                  <a:gd name="T40" fmla="*/ 124 w 381"/>
                  <a:gd name="T41" fmla="*/ 536 h 1185"/>
                  <a:gd name="T42" fmla="*/ 143 w 381"/>
                  <a:gd name="T43" fmla="*/ 545 h 1185"/>
                  <a:gd name="T44" fmla="*/ 119 w 381"/>
                  <a:gd name="T45" fmla="*/ 573 h 1185"/>
                  <a:gd name="T46" fmla="*/ 0 w 381"/>
                  <a:gd name="T47" fmla="*/ 648 h 1185"/>
                  <a:gd name="T48" fmla="*/ 24 w 381"/>
                  <a:gd name="T49" fmla="*/ 653 h 1185"/>
                  <a:gd name="T50" fmla="*/ 219 w 381"/>
                  <a:gd name="T51" fmla="*/ 657 h 1185"/>
                  <a:gd name="T52" fmla="*/ 209 w 381"/>
                  <a:gd name="T53" fmla="*/ 676 h 1185"/>
                  <a:gd name="T54" fmla="*/ 152 w 381"/>
                  <a:gd name="T55" fmla="*/ 703 h 1185"/>
                  <a:gd name="T56" fmla="*/ 138 w 381"/>
                  <a:gd name="T57" fmla="*/ 718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124"/>
              <p:cNvSpPr>
                <a:spLocks noChangeShapeType="1"/>
              </p:cNvSpPr>
              <p:nvPr/>
            </p:nvSpPr>
            <p:spPr bwMode="auto">
              <a:xfrm rot="10800000" flipH="1" flipV="1">
                <a:off x="1847" y="3199"/>
                <a:ext cx="681" cy="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Oval 125"/>
              <p:cNvSpPr>
                <a:spLocks noChangeArrowheads="1"/>
              </p:cNvSpPr>
              <p:nvPr/>
            </p:nvSpPr>
            <p:spPr bwMode="auto">
              <a:xfrm>
                <a:off x="3024" y="345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126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127"/>
              <p:cNvSpPr>
                <a:spLocks noChangeShapeType="1"/>
              </p:cNvSpPr>
              <p:nvPr/>
            </p:nvSpPr>
            <p:spPr bwMode="auto">
              <a:xfrm>
                <a:off x="2592" y="3408"/>
                <a:ext cx="43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128"/>
              <p:cNvSpPr>
                <a:spLocks noChangeShapeType="1"/>
              </p:cNvSpPr>
              <p:nvPr/>
            </p:nvSpPr>
            <p:spPr bwMode="auto">
              <a:xfrm flipV="1">
                <a:off x="2592" y="3504"/>
                <a:ext cx="43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129"/>
              <p:cNvSpPr>
                <a:spLocks noChangeShapeType="1"/>
              </p:cNvSpPr>
              <p:nvPr/>
            </p:nvSpPr>
            <p:spPr bwMode="auto">
              <a:xfrm flipV="1">
                <a:off x="2592" y="3504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0" name="Text Box 130"/>
            <p:cNvSpPr txBox="1">
              <a:spLocks noChangeArrowheads="1"/>
            </p:cNvSpPr>
            <p:nvPr/>
          </p:nvSpPr>
          <p:spPr bwMode="auto">
            <a:xfrm>
              <a:off x="1872" y="529"/>
              <a:ext cx="383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1" name="Text Box 131"/>
            <p:cNvSpPr txBox="1">
              <a:spLocks noChangeArrowheads="1"/>
            </p:cNvSpPr>
            <p:nvPr/>
          </p:nvSpPr>
          <p:spPr bwMode="auto">
            <a:xfrm>
              <a:off x="2448" y="576"/>
              <a:ext cx="385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2" name="Text Box 132"/>
            <p:cNvSpPr txBox="1">
              <a:spLocks noChangeArrowheads="1"/>
            </p:cNvSpPr>
            <p:nvPr/>
          </p:nvSpPr>
          <p:spPr bwMode="auto">
            <a:xfrm>
              <a:off x="3360" y="576"/>
              <a:ext cx="384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3" name="Text Box 133"/>
            <p:cNvSpPr txBox="1">
              <a:spLocks noChangeArrowheads="1"/>
            </p:cNvSpPr>
            <p:nvPr/>
          </p:nvSpPr>
          <p:spPr bwMode="auto">
            <a:xfrm>
              <a:off x="3938" y="529"/>
              <a:ext cx="382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4" name="Text Box 134"/>
            <p:cNvSpPr txBox="1">
              <a:spLocks noChangeArrowheads="1"/>
            </p:cNvSpPr>
            <p:nvPr/>
          </p:nvSpPr>
          <p:spPr bwMode="auto">
            <a:xfrm>
              <a:off x="1152" y="2494"/>
              <a:ext cx="384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05" name="Text Box 135"/>
            <p:cNvSpPr txBox="1">
              <a:spLocks noChangeArrowheads="1"/>
            </p:cNvSpPr>
            <p:nvPr/>
          </p:nvSpPr>
          <p:spPr bwMode="auto">
            <a:xfrm>
              <a:off x="1776" y="2494"/>
              <a:ext cx="383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grpSp>
          <p:nvGrpSpPr>
            <p:cNvPr id="106" name="Group 136"/>
            <p:cNvGrpSpPr>
              <a:grpSpLocks/>
            </p:cNvGrpSpPr>
            <p:nvPr/>
          </p:nvGrpSpPr>
          <p:grpSpPr bwMode="auto">
            <a:xfrm rot="10800000">
              <a:off x="3648" y="2640"/>
              <a:ext cx="1392" cy="960"/>
              <a:chOff x="1728" y="3024"/>
              <a:chExt cx="1392" cy="960"/>
            </a:xfrm>
          </p:grpSpPr>
          <p:sp>
            <p:nvSpPr>
              <p:cNvPr id="111" name="Oval 137"/>
              <p:cNvSpPr>
                <a:spLocks noChangeArrowheads="1"/>
              </p:cNvSpPr>
              <p:nvPr/>
            </p:nvSpPr>
            <p:spPr bwMode="auto">
              <a:xfrm>
                <a:off x="2380" y="3024"/>
                <a:ext cx="356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Freeform 138"/>
              <p:cNvSpPr>
                <a:spLocks/>
              </p:cNvSpPr>
              <p:nvPr/>
            </p:nvSpPr>
            <p:spPr bwMode="auto">
              <a:xfrm>
                <a:off x="2451" y="3157"/>
                <a:ext cx="236" cy="718"/>
              </a:xfrm>
              <a:custGeom>
                <a:avLst/>
                <a:gdLst>
                  <a:gd name="T0" fmla="*/ 62 w 381"/>
                  <a:gd name="T1" fmla="*/ 10 h 1185"/>
                  <a:gd name="T2" fmla="*/ 138 w 381"/>
                  <a:gd name="T3" fmla="*/ 15 h 1185"/>
                  <a:gd name="T4" fmla="*/ 129 w 381"/>
                  <a:gd name="T5" fmla="*/ 62 h 1185"/>
                  <a:gd name="T6" fmla="*/ 57 w 381"/>
                  <a:gd name="T7" fmla="*/ 141 h 1185"/>
                  <a:gd name="T8" fmla="*/ 95 w 381"/>
                  <a:gd name="T9" fmla="*/ 159 h 1185"/>
                  <a:gd name="T10" fmla="*/ 115 w 381"/>
                  <a:gd name="T11" fmla="*/ 173 h 1185"/>
                  <a:gd name="T12" fmla="*/ 129 w 381"/>
                  <a:gd name="T13" fmla="*/ 182 h 1185"/>
                  <a:gd name="T14" fmla="*/ 95 w 381"/>
                  <a:gd name="T15" fmla="*/ 201 h 1185"/>
                  <a:gd name="T16" fmla="*/ 14 w 381"/>
                  <a:gd name="T17" fmla="*/ 248 h 1185"/>
                  <a:gd name="T18" fmla="*/ 115 w 381"/>
                  <a:gd name="T19" fmla="*/ 267 h 1185"/>
                  <a:gd name="T20" fmla="*/ 209 w 381"/>
                  <a:gd name="T21" fmla="*/ 290 h 1185"/>
                  <a:gd name="T22" fmla="*/ 172 w 381"/>
                  <a:gd name="T23" fmla="*/ 327 h 1185"/>
                  <a:gd name="T24" fmla="*/ 138 w 381"/>
                  <a:gd name="T25" fmla="*/ 350 h 1185"/>
                  <a:gd name="T26" fmla="*/ 129 w 381"/>
                  <a:gd name="T27" fmla="*/ 364 h 1185"/>
                  <a:gd name="T28" fmla="*/ 224 w 381"/>
                  <a:gd name="T29" fmla="*/ 392 h 1185"/>
                  <a:gd name="T30" fmla="*/ 234 w 381"/>
                  <a:gd name="T31" fmla="*/ 401 h 1185"/>
                  <a:gd name="T32" fmla="*/ 176 w 381"/>
                  <a:gd name="T33" fmla="*/ 434 h 1185"/>
                  <a:gd name="T34" fmla="*/ 115 w 381"/>
                  <a:gd name="T35" fmla="*/ 480 h 1185"/>
                  <a:gd name="T36" fmla="*/ 81 w 381"/>
                  <a:gd name="T37" fmla="*/ 499 h 1185"/>
                  <a:gd name="T38" fmla="*/ 71 w 381"/>
                  <a:gd name="T39" fmla="*/ 513 h 1185"/>
                  <a:gd name="T40" fmla="*/ 124 w 381"/>
                  <a:gd name="T41" fmla="*/ 536 h 1185"/>
                  <a:gd name="T42" fmla="*/ 143 w 381"/>
                  <a:gd name="T43" fmla="*/ 545 h 1185"/>
                  <a:gd name="T44" fmla="*/ 119 w 381"/>
                  <a:gd name="T45" fmla="*/ 573 h 1185"/>
                  <a:gd name="T46" fmla="*/ 0 w 381"/>
                  <a:gd name="T47" fmla="*/ 648 h 1185"/>
                  <a:gd name="T48" fmla="*/ 24 w 381"/>
                  <a:gd name="T49" fmla="*/ 653 h 1185"/>
                  <a:gd name="T50" fmla="*/ 219 w 381"/>
                  <a:gd name="T51" fmla="*/ 657 h 1185"/>
                  <a:gd name="T52" fmla="*/ 209 w 381"/>
                  <a:gd name="T53" fmla="*/ 676 h 1185"/>
                  <a:gd name="T54" fmla="*/ 152 w 381"/>
                  <a:gd name="T55" fmla="*/ 703 h 1185"/>
                  <a:gd name="T56" fmla="*/ 138 w 381"/>
                  <a:gd name="T57" fmla="*/ 718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Oval 139"/>
              <p:cNvSpPr>
                <a:spLocks noChangeArrowheads="1"/>
              </p:cNvSpPr>
              <p:nvPr/>
            </p:nvSpPr>
            <p:spPr bwMode="auto">
              <a:xfrm rot="10800000">
                <a:off x="1728" y="3024"/>
                <a:ext cx="356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40"/>
              <p:cNvSpPr>
                <a:spLocks noChangeShapeType="1"/>
              </p:cNvSpPr>
              <p:nvPr/>
            </p:nvSpPr>
            <p:spPr bwMode="auto">
              <a:xfrm rot="10800000">
                <a:off x="1847" y="3722"/>
                <a:ext cx="711" cy="2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141"/>
              <p:cNvSpPr>
                <a:spLocks noChangeShapeType="1"/>
              </p:cNvSpPr>
              <p:nvPr/>
            </p:nvSpPr>
            <p:spPr bwMode="auto">
              <a:xfrm rot="10800000" flipV="1">
                <a:off x="1906" y="3460"/>
                <a:ext cx="652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142"/>
              <p:cNvSpPr>
                <a:spLocks noChangeShapeType="1"/>
              </p:cNvSpPr>
              <p:nvPr/>
            </p:nvSpPr>
            <p:spPr bwMode="auto">
              <a:xfrm rot="10800000" flipV="1">
                <a:off x="1876" y="3286"/>
                <a:ext cx="652" cy="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Freeform 143"/>
              <p:cNvSpPr>
                <a:spLocks/>
              </p:cNvSpPr>
              <p:nvPr/>
            </p:nvSpPr>
            <p:spPr bwMode="auto">
              <a:xfrm rot="10800000">
                <a:off x="1788" y="3149"/>
                <a:ext cx="236" cy="718"/>
              </a:xfrm>
              <a:custGeom>
                <a:avLst/>
                <a:gdLst>
                  <a:gd name="T0" fmla="*/ 62 w 381"/>
                  <a:gd name="T1" fmla="*/ 10 h 1185"/>
                  <a:gd name="T2" fmla="*/ 138 w 381"/>
                  <a:gd name="T3" fmla="*/ 15 h 1185"/>
                  <a:gd name="T4" fmla="*/ 129 w 381"/>
                  <a:gd name="T5" fmla="*/ 62 h 1185"/>
                  <a:gd name="T6" fmla="*/ 57 w 381"/>
                  <a:gd name="T7" fmla="*/ 141 h 1185"/>
                  <a:gd name="T8" fmla="*/ 95 w 381"/>
                  <a:gd name="T9" fmla="*/ 159 h 1185"/>
                  <a:gd name="T10" fmla="*/ 115 w 381"/>
                  <a:gd name="T11" fmla="*/ 173 h 1185"/>
                  <a:gd name="T12" fmla="*/ 129 w 381"/>
                  <a:gd name="T13" fmla="*/ 182 h 1185"/>
                  <a:gd name="T14" fmla="*/ 95 w 381"/>
                  <a:gd name="T15" fmla="*/ 201 h 1185"/>
                  <a:gd name="T16" fmla="*/ 14 w 381"/>
                  <a:gd name="T17" fmla="*/ 248 h 1185"/>
                  <a:gd name="T18" fmla="*/ 115 w 381"/>
                  <a:gd name="T19" fmla="*/ 267 h 1185"/>
                  <a:gd name="T20" fmla="*/ 209 w 381"/>
                  <a:gd name="T21" fmla="*/ 290 h 1185"/>
                  <a:gd name="T22" fmla="*/ 172 w 381"/>
                  <a:gd name="T23" fmla="*/ 327 h 1185"/>
                  <a:gd name="T24" fmla="*/ 138 w 381"/>
                  <a:gd name="T25" fmla="*/ 350 h 1185"/>
                  <a:gd name="T26" fmla="*/ 129 w 381"/>
                  <a:gd name="T27" fmla="*/ 364 h 1185"/>
                  <a:gd name="T28" fmla="*/ 224 w 381"/>
                  <a:gd name="T29" fmla="*/ 392 h 1185"/>
                  <a:gd name="T30" fmla="*/ 234 w 381"/>
                  <a:gd name="T31" fmla="*/ 401 h 1185"/>
                  <a:gd name="T32" fmla="*/ 176 w 381"/>
                  <a:gd name="T33" fmla="*/ 434 h 1185"/>
                  <a:gd name="T34" fmla="*/ 115 w 381"/>
                  <a:gd name="T35" fmla="*/ 480 h 1185"/>
                  <a:gd name="T36" fmla="*/ 81 w 381"/>
                  <a:gd name="T37" fmla="*/ 499 h 1185"/>
                  <a:gd name="T38" fmla="*/ 71 w 381"/>
                  <a:gd name="T39" fmla="*/ 513 h 1185"/>
                  <a:gd name="T40" fmla="*/ 124 w 381"/>
                  <a:gd name="T41" fmla="*/ 536 h 1185"/>
                  <a:gd name="T42" fmla="*/ 143 w 381"/>
                  <a:gd name="T43" fmla="*/ 545 h 1185"/>
                  <a:gd name="T44" fmla="*/ 119 w 381"/>
                  <a:gd name="T45" fmla="*/ 573 h 1185"/>
                  <a:gd name="T46" fmla="*/ 0 w 381"/>
                  <a:gd name="T47" fmla="*/ 648 h 1185"/>
                  <a:gd name="T48" fmla="*/ 24 w 381"/>
                  <a:gd name="T49" fmla="*/ 653 h 1185"/>
                  <a:gd name="T50" fmla="*/ 219 w 381"/>
                  <a:gd name="T51" fmla="*/ 657 h 1185"/>
                  <a:gd name="T52" fmla="*/ 209 w 381"/>
                  <a:gd name="T53" fmla="*/ 676 h 1185"/>
                  <a:gd name="T54" fmla="*/ 152 w 381"/>
                  <a:gd name="T55" fmla="*/ 703 h 1185"/>
                  <a:gd name="T56" fmla="*/ 138 w 381"/>
                  <a:gd name="T57" fmla="*/ 718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144"/>
              <p:cNvSpPr>
                <a:spLocks noChangeShapeType="1"/>
              </p:cNvSpPr>
              <p:nvPr/>
            </p:nvSpPr>
            <p:spPr bwMode="auto">
              <a:xfrm rot="10800000" flipH="1" flipV="1">
                <a:off x="1847" y="3199"/>
                <a:ext cx="681" cy="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Oval 145"/>
              <p:cNvSpPr>
                <a:spLocks noChangeArrowheads="1"/>
              </p:cNvSpPr>
              <p:nvPr/>
            </p:nvSpPr>
            <p:spPr bwMode="auto">
              <a:xfrm>
                <a:off x="3024" y="345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146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147"/>
              <p:cNvSpPr>
                <a:spLocks noChangeShapeType="1"/>
              </p:cNvSpPr>
              <p:nvPr/>
            </p:nvSpPr>
            <p:spPr bwMode="auto">
              <a:xfrm>
                <a:off x="2592" y="3408"/>
                <a:ext cx="43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Line 148"/>
              <p:cNvSpPr>
                <a:spLocks noChangeShapeType="1"/>
              </p:cNvSpPr>
              <p:nvPr/>
            </p:nvSpPr>
            <p:spPr bwMode="auto">
              <a:xfrm flipV="1">
                <a:off x="2592" y="3504"/>
                <a:ext cx="43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149"/>
              <p:cNvSpPr>
                <a:spLocks noChangeShapeType="1"/>
              </p:cNvSpPr>
              <p:nvPr/>
            </p:nvSpPr>
            <p:spPr bwMode="auto">
              <a:xfrm flipV="1">
                <a:off x="2592" y="3504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" name="Text Box 150"/>
            <p:cNvSpPr txBox="1">
              <a:spLocks noChangeArrowheads="1"/>
            </p:cNvSpPr>
            <p:nvPr/>
          </p:nvSpPr>
          <p:spPr bwMode="auto">
            <a:xfrm>
              <a:off x="4127" y="2447"/>
              <a:ext cx="386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08" name="Text Box 151"/>
            <p:cNvSpPr txBox="1">
              <a:spLocks noChangeArrowheads="1"/>
            </p:cNvSpPr>
            <p:nvPr/>
          </p:nvSpPr>
          <p:spPr bwMode="auto">
            <a:xfrm>
              <a:off x="4754" y="2447"/>
              <a:ext cx="382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109" name="AutoShape 152"/>
            <p:cNvSpPr>
              <a:spLocks noChangeArrowheads="1"/>
            </p:cNvSpPr>
            <p:nvPr/>
          </p:nvSpPr>
          <p:spPr bwMode="auto">
            <a:xfrm rot="-2073955">
              <a:off x="3552" y="2112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10" name="AutoShape 153"/>
            <p:cNvSpPr>
              <a:spLocks noChangeArrowheads="1"/>
            </p:cNvSpPr>
            <p:nvPr/>
          </p:nvSpPr>
          <p:spPr bwMode="auto">
            <a:xfrm rot="2152827">
              <a:off x="2160" y="2112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172" name="Oval 154"/>
          <p:cNvSpPr>
            <a:spLocks noChangeArrowheads="1"/>
          </p:cNvSpPr>
          <p:nvPr/>
        </p:nvSpPr>
        <p:spPr bwMode="auto">
          <a:xfrm>
            <a:off x="228600" y="44958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" name="Line 155"/>
          <p:cNvSpPr>
            <a:spLocks noChangeShapeType="1"/>
          </p:cNvSpPr>
          <p:nvPr/>
        </p:nvSpPr>
        <p:spPr bwMode="auto">
          <a:xfrm>
            <a:off x="228600" y="49530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56"/>
          <p:cNvSpPr>
            <a:spLocks noChangeShapeType="1"/>
          </p:cNvSpPr>
          <p:nvPr/>
        </p:nvSpPr>
        <p:spPr bwMode="auto">
          <a:xfrm flipV="1">
            <a:off x="228600" y="4876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57"/>
          <p:cNvSpPr>
            <a:spLocks noChangeShapeType="1"/>
          </p:cNvSpPr>
          <p:nvPr/>
        </p:nvSpPr>
        <p:spPr bwMode="auto">
          <a:xfrm>
            <a:off x="381000" y="4800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Line 158"/>
          <p:cNvSpPr>
            <a:spLocks noChangeShapeType="1"/>
          </p:cNvSpPr>
          <p:nvPr/>
        </p:nvSpPr>
        <p:spPr bwMode="auto">
          <a:xfrm>
            <a:off x="533400" y="4648200"/>
            <a:ext cx="304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Line 159"/>
          <p:cNvSpPr>
            <a:spLocks noChangeShapeType="1"/>
          </p:cNvSpPr>
          <p:nvPr/>
        </p:nvSpPr>
        <p:spPr bwMode="auto">
          <a:xfrm flipV="1">
            <a:off x="533400" y="4572000"/>
            <a:ext cx="762000" cy="1250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Line 160"/>
          <p:cNvSpPr>
            <a:spLocks noChangeShapeType="1"/>
          </p:cNvSpPr>
          <p:nvPr/>
        </p:nvSpPr>
        <p:spPr bwMode="auto">
          <a:xfrm>
            <a:off x="457200" y="4724400"/>
            <a:ext cx="1066800" cy="9144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Text Box 162"/>
          <p:cNvSpPr txBox="1">
            <a:spLocks noChangeArrowheads="1"/>
          </p:cNvSpPr>
          <p:nvPr/>
        </p:nvSpPr>
        <p:spPr bwMode="auto">
          <a:xfrm>
            <a:off x="1524000" y="5638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180" name="Oval 180"/>
          <p:cNvSpPr>
            <a:spLocks noChangeArrowheads="1"/>
          </p:cNvSpPr>
          <p:nvPr/>
        </p:nvSpPr>
        <p:spPr bwMode="auto">
          <a:xfrm>
            <a:off x="7467600" y="45720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" name="Line 181"/>
          <p:cNvSpPr>
            <a:spLocks noChangeShapeType="1"/>
          </p:cNvSpPr>
          <p:nvPr/>
        </p:nvSpPr>
        <p:spPr bwMode="auto">
          <a:xfrm flipV="1">
            <a:off x="7772400" y="47244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Line 182"/>
          <p:cNvSpPr>
            <a:spLocks noChangeShapeType="1"/>
          </p:cNvSpPr>
          <p:nvPr/>
        </p:nvSpPr>
        <p:spPr bwMode="auto">
          <a:xfrm>
            <a:off x="8077200" y="4572000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Line 183"/>
          <p:cNvSpPr>
            <a:spLocks noChangeShapeType="1"/>
          </p:cNvSpPr>
          <p:nvPr/>
        </p:nvSpPr>
        <p:spPr bwMode="auto">
          <a:xfrm flipH="1" flipV="1">
            <a:off x="8382000" y="4572000"/>
            <a:ext cx="228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Line 184"/>
          <p:cNvSpPr>
            <a:spLocks noChangeShapeType="1"/>
          </p:cNvSpPr>
          <p:nvPr/>
        </p:nvSpPr>
        <p:spPr bwMode="auto">
          <a:xfrm flipH="1" flipV="1">
            <a:off x="7696200" y="4724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Line 185"/>
          <p:cNvSpPr>
            <a:spLocks noChangeShapeType="1"/>
          </p:cNvSpPr>
          <p:nvPr/>
        </p:nvSpPr>
        <p:spPr bwMode="auto">
          <a:xfrm flipV="1">
            <a:off x="7467600" y="50292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" name="Line 186"/>
          <p:cNvSpPr>
            <a:spLocks noChangeShapeType="1"/>
          </p:cNvSpPr>
          <p:nvPr/>
        </p:nvSpPr>
        <p:spPr bwMode="auto">
          <a:xfrm flipV="1">
            <a:off x="7467600" y="4648200"/>
            <a:ext cx="1066800" cy="4572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" name="Text Box 187"/>
          <p:cNvSpPr txBox="1">
            <a:spLocks noChangeArrowheads="1"/>
          </p:cNvSpPr>
          <p:nvPr/>
        </p:nvSpPr>
        <p:spPr bwMode="auto">
          <a:xfrm>
            <a:off x="8534400" y="4419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188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Text Box 95"/>
          <p:cNvSpPr txBox="1">
            <a:spLocks noChangeArrowheads="1"/>
          </p:cNvSpPr>
          <p:nvPr/>
        </p:nvSpPr>
        <p:spPr bwMode="auto">
          <a:xfrm>
            <a:off x="3806486" y="3373063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v</a:t>
            </a:r>
          </a:p>
        </p:txBody>
      </p:sp>
      <p:sp>
        <p:nvSpPr>
          <p:cNvPr id="190" name="Text Box 95"/>
          <p:cNvSpPr txBox="1">
            <a:spLocks noChangeArrowheads="1"/>
          </p:cNvSpPr>
          <p:nvPr/>
        </p:nvSpPr>
        <p:spPr bwMode="auto">
          <a:xfrm>
            <a:off x="4800600" y="3387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2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Background and motivation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52600" y="1629490"/>
            <a:ext cx="6459940" cy="317111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Arial" charset="0"/>
                <a:cs typeface="Arial" charset="0"/>
              </a:rPr>
              <a:t>Can highly connectivity of protein in cells be found easily? </a:t>
            </a:r>
          </a:p>
          <a:p>
            <a:r>
              <a:rPr lang="en-US" sz="1800" dirty="0" smtClean="0">
                <a:latin typeface="Arial" charset="0"/>
                <a:cs typeface="Arial" charset="0"/>
              </a:rPr>
              <a:t>How should I manage routing of wires in VLSI ?</a:t>
            </a:r>
          </a:p>
          <a:p>
            <a:r>
              <a:rPr lang="en-US" sz="1800" dirty="0">
                <a:latin typeface="Arial" charset="0"/>
                <a:cs typeface="Arial" charset="0"/>
              </a:rPr>
              <a:t>How should I do memory management </a:t>
            </a:r>
            <a:r>
              <a:rPr lang="en-US" sz="1800" dirty="0" smtClean="0">
                <a:latin typeface="Arial" charset="0"/>
                <a:cs typeface="Arial" charset="0"/>
              </a:rPr>
              <a:t>in small devices like PDA and cell phones?</a:t>
            </a:r>
          </a:p>
        </p:txBody>
      </p:sp>
      <p:pic>
        <p:nvPicPr>
          <p:cNvPr id="2" name="Picture 2" descr="C:\Users\Steven\Desktop\masterSeminarpresentations\Mypresentation\question_mar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05" y="1066800"/>
            <a:ext cx="12001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362200" y="3938516"/>
            <a:ext cx="533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25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362200" y="5120382"/>
            <a:ext cx="4343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 think intersection model can be used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 descr="C:\Users\Steven\Desktop\Visualizationpresentation\light-bul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23982"/>
            <a:ext cx="1447800" cy="161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1000" y="6477000"/>
            <a:ext cx="5334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>
                <a:hlinkClick r:id="rId4"/>
              </a:rPr>
              <a:t>http://pixiedusthealing.blogspot.com/2011/03/earth-hour-internal-versus-external.html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57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133600" y="1524000"/>
            <a:ext cx="4724400" cy="2209800"/>
            <a:chOff x="1056" y="384"/>
            <a:chExt cx="4080" cy="3264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392" y="384"/>
              <a:ext cx="3264" cy="1757"/>
              <a:chOff x="480" y="912"/>
              <a:chExt cx="4800" cy="2982"/>
            </a:xfrm>
          </p:grpSpPr>
          <p:sp>
            <p:nvSpPr>
              <p:cNvPr id="43" name="Oval 5"/>
              <p:cNvSpPr>
                <a:spLocks noChangeArrowheads="1"/>
              </p:cNvSpPr>
              <p:nvPr/>
            </p:nvSpPr>
            <p:spPr bwMode="auto">
              <a:xfrm>
                <a:off x="2016" y="1488"/>
                <a:ext cx="576" cy="15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6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576" cy="15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7"/>
              <p:cNvSpPr>
                <a:spLocks noChangeArrowheads="1"/>
              </p:cNvSpPr>
              <p:nvPr/>
            </p:nvSpPr>
            <p:spPr bwMode="auto">
              <a:xfrm>
                <a:off x="4128" y="1488"/>
                <a:ext cx="576" cy="15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8"/>
              <p:cNvSpPr>
                <a:spLocks noChangeShapeType="1"/>
              </p:cNvSpPr>
              <p:nvPr/>
            </p:nvSpPr>
            <p:spPr bwMode="auto">
              <a:xfrm>
                <a:off x="2304" y="1536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9"/>
              <p:cNvSpPr>
                <a:spLocks noChangeShapeType="1"/>
              </p:cNvSpPr>
              <p:nvPr/>
            </p:nvSpPr>
            <p:spPr bwMode="auto">
              <a:xfrm>
                <a:off x="2352" y="1536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0"/>
              <p:cNvSpPr>
                <a:spLocks noChangeShapeType="1"/>
              </p:cNvSpPr>
              <p:nvPr/>
            </p:nvSpPr>
            <p:spPr bwMode="auto">
              <a:xfrm>
                <a:off x="2352" y="1536"/>
                <a:ext cx="1008" cy="91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1"/>
              <p:cNvSpPr>
                <a:spLocks noChangeShapeType="1"/>
              </p:cNvSpPr>
              <p:nvPr/>
            </p:nvSpPr>
            <p:spPr bwMode="auto">
              <a:xfrm>
                <a:off x="2352" y="1536"/>
                <a:ext cx="1008" cy="13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2"/>
              <p:cNvSpPr>
                <a:spLocks noChangeShapeType="1"/>
              </p:cNvSpPr>
              <p:nvPr/>
            </p:nvSpPr>
            <p:spPr bwMode="auto">
              <a:xfrm flipV="1">
                <a:off x="2304" y="1584"/>
                <a:ext cx="1008" cy="28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3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05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14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5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16"/>
              <p:cNvSpPr>
                <a:spLocks noChangeShapeType="1"/>
              </p:cNvSpPr>
              <p:nvPr/>
            </p:nvSpPr>
            <p:spPr bwMode="auto">
              <a:xfrm flipV="1">
                <a:off x="2304" y="1584"/>
                <a:ext cx="1008" cy="81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7"/>
              <p:cNvSpPr>
                <a:spLocks noChangeShapeType="1"/>
              </p:cNvSpPr>
              <p:nvPr/>
            </p:nvSpPr>
            <p:spPr bwMode="auto">
              <a:xfrm flipV="1">
                <a:off x="2304" y="2016"/>
                <a:ext cx="1056" cy="3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18"/>
              <p:cNvSpPr>
                <a:spLocks noChangeShapeType="1"/>
              </p:cNvSpPr>
              <p:nvPr/>
            </p:nvSpPr>
            <p:spPr bwMode="auto">
              <a:xfrm>
                <a:off x="2304" y="2400"/>
                <a:ext cx="1056" cy="4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9"/>
              <p:cNvSpPr>
                <a:spLocks noChangeShapeType="1"/>
              </p:cNvSpPr>
              <p:nvPr/>
            </p:nvSpPr>
            <p:spPr bwMode="auto">
              <a:xfrm>
                <a:off x="2304" y="2400"/>
                <a:ext cx="1056" cy="48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20"/>
              <p:cNvSpPr>
                <a:spLocks noChangeShapeType="1"/>
              </p:cNvSpPr>
              <p:nvPr/>
            </p:nvSpPr>
            <p:spPr bwMode="auto">
              <a:xfrm flipV="1">
                <a:off x="2304" y="1584"/>
                <a:ext cx="1008" cy="120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21"/>
              <p:cNvSpPr>
                <a:spLocks noChangeShapeType="1"/>
              </p:cNvSpPr>
              <p:nvPr/>
            </p:nvSpPr>
            <p:spPr bwMode="auto">
              <a:xfrm flipV="1">
                <a:off x="2304" y="2016"/>
                <a:ext cx="1056" cy="76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22"/>
              <p:cNvSpPr>
                <a:spLocks noChangeShapeType="1"/>
              </p:cNvSpPr>
              <p:nvPr/>
            </p:nvSpPr>
            <p:spPr bwMode="auto">
              <a:xfrm flipV="1">
                <a:off x="2352" y="2448"/>
                <a:ext cx="1008" cy="33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23"/>
              <p:cNvSpPr>
                <a:spLocks noChangeShapeType="1"/>
              </p:cNvSpPr>
              <p:nvPr/>
            </p:nvSpPr>
            <p:spPr bwMode="auto">
              <a:xfrm>
                <a:off x="2352" y="2784"/>
                <a:ext cx="960" cy="9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24"/>
              <p:cNvSpPr>
                <a:spLocks noChangeShapeType="1"/>
              </p:cNvSpPr>
              <p:nvPr/>
            </p:nvSpPr>
            <p:spPr bwMode="auto">
              <a:xfrm>
                <a:off x="3360" y="1584"/>
                <a:ext cx="115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25"/>
              <p:cNvSpPr>
                <a:spLocks noChangeShapeType="1"/>
              </p:cNvSpPr>
              <p:nvPr/>
            </p:nvSpPr>
            <p:spPr bwMode="auto">
              <a:xfrm flipV="1">
                <a:off x="3360" y="1824"/>
                <a:ext cx="1056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26"/>
              <p:cNvSpPr>
                <a:spLocks noChangeShapeType="1"/>
              </p:cNvSpPr>
              <p:nvPr/>
            </p:nvSpPr>
            <p:spPr bwMode="auto">
              <a:xfrm flipV="1">
                <a:off x="3408" y="2496"/>
                <a:ext cx="105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27"/>
              <p:cNvSpPr>
                <a:spLocks/>
              </p:cNvSpPr>
              <p:nvPr/>
            </p:nvSpPr>
            <p:spPr bwMode="auto">
              <a:xfrm>
                <a:off x="2131" y="1707"/>
                <a:ext cx="381" cy="1185"/>
              </a:xfrm>
              <a:custGeom>
                <a:avLst/>
                <a:gdLst>
                  <a:gd name="T0" fmla="*/ 100 w 381"/>
                  <a:gd name="T1" fmla="*/ 17 h 1185"/>
                  <a:gd name="T2" fmla="*/ 223 w 381"/>
                  <a:gd name="T3" fmla="*/ 25 h 1185"/>
                  <a:gd name="T4" fmla="*/ 208 w 381"/>
                  <a:gd name="T5" fmla="*/ 102 h 1185"/>
                  <a:gd name="T6" fmla="*/ 92 w 381"/>
                  <a:gd name="T7" fmla="*/ 232 h 1185"/>
                  <a:gd name="T8" fmla="*/ 154 w 381"/>
                  <a:gd name="T9" fmla="*/ 263 h 1185"/>
                  <a:gd name="T10" fmla="*/ 185 w 381"/>
                  <a:gd name="T11" fmla="*/ 286 h 1185"/>
                  <a:gd name="T12" fmla="*/ 208 w 381"/>
                  <a:gd name="T13" fmla="*/ 301 h 1185"/>
                  <a:gd name="T14" fmla="*/ 154 w 381"/>
                  <a:gd name="T15" fmla="*/ 332 h 1185"/>
                  <a:gd name="T16" fmla="*/ 23 w 381"/>
                  <a:gd name="T17" fmla="*/ 409 h 1185"/>
                  <a:gd name="T18" fmla="*/ 185 w 381"/>
                  <a:gd name="T19" fmla="*/ 440 h 1185"/>
                  <a:gd name="T20" fmla="*/ 338 w 381"/>
                  <a:gd name="T21" fmla="*/ 478 h 1185"/>
                  <a:gd name="T22" fmla="*/ 277 w 381"/>
                  <a:gd name="T23" fmla="*/ 539 h 1185"/>
                  <a:gd name="T24" fmla="*/ 223 w 381"/>
                  <a:gd name="T25" fmla="*/ 578 h 1185"/>
                  <a:gd name="T26" fmla="*/ 208 w 381"/>
                  <a:gd name="T27" fmla="*/ 601 h 1185"/>
                  <a:gd name="T28" fmla="*/ 361 w 381"/>
                  <a:gd name="T29" fmla="*/ 647 h 1185"/>
                  <a:gd name="T30" fmla="*/ 377 w 381"/>
                  <a:gd name="T31" fmla="*/ 662 h 1185"/>
                  <a:gd name="T32" fmla="*/ 284 w 381"/>
                  <a:gd name="T33" fmla="*/ 716 h 1185"/>
                  <a:gd name="T34" fmla="*/ 185 w 381"/>
                  <a:gd name="T35" fmla="*/ 793 h 1185"/>
                  <a:gd name="T36" fmla="*/ 131 w 381"/>
                  <a:gd name="T37" fmla="*/ 824 h 1185"/>
                  <a:gd name="T38" fmla="*/ 115 w 381"/>
                  <a:gd name="T39" fmla="*/ 847 h 1185"/>
                  <a:gd name="T40" fmla="*/ 200 w 381"/>
                  <a:gd name="T41" fmla="*/ 885 h 1185"/>
                  <a:gd name="T42" fmla="*/ 231 w 381"/>
                  <a:gd name="T43" fmla="*/ 900 h 1185"/>
                  <a:gd name="T44" fmla="*/ 192 w 381"/>
                  <a:gd name="T45" fmla="*/ 946 h 1185"/>
                  <a:gd name="T46" fmla="*/ 0 w 381"/>
                  <a:gd name="T47" fmla="*/ 1069 h 1185"/>
                  <a:gd name="T48" fmla="*/ 39 w 381"/>
                  <a:gd name="T49" fmla="*/ 1077 h 1185"/>
                  <a:gd name="T50" fmla="*/ 353 w 381"/>
                  <a:gd name="T51" fmla="*/ 1085 h 1185"/>
                  <a:gd name="T52" fmla="*/ 338 w 381"/>
                  <a:gd name="T53" fmla="*/ 1115 h 1185"/>
                  <a:gd name="T54" fmla="*/ 246 w 381"/>
                  <a:gd name="T55" fmla="*/ 1161 h 1185"/>
                  <a:gd name="T56" fmla="*/ 223 w 381"/>
                  <a:gd name="T57" fmla="*/ 1185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28"/>
              <p:cNvSpPr>
                <a:spLocks/>
              </p:cNvSpPr>
              <p:nvPr/>
            </p:nvSpPr>
            <p:spPr bwMode="auto">
              <a:xfrm>
                <a:off x="3168" y="1680"/>
                <a:ext cx="381" cy="1185"/>
              </a:xfrm>
              <a:custGeom>
                <a:avLst/>
                <a:gdLst>
                  <a:gd name="T0" fmla="*/ 100 w 381"/>
                  <a:gd name="T1" fmla="*/ 17 h 1185"/>
                  <a:gd name="T2" fmla="*/ 223 w 381"/>
                  <a:gd name="T3" fmla="*/ 25 h 1185"/>
                  <a:gd name="T4" fmla="*/ 208 w 381"/>
                  <a:gd name="T5" fmla="*/ 102 h 1185"/>
                  <a:gd name="T6" fmla="*/ 92 w 381"/>
                  <a:gd name="T7" fmla="*/ 232 h 1185"/>
                  <a:gd name="T8" fmla="*/ 154 w 381"/>
                  <a:gd name="T9" fmla="*/ 263 h 1185"/>
                  <a:gd name="T10" fmla="*/ 185 w 381"/>
                  <a:gd name="T11" fmla="*/ 286 h 1185"/>
                  <a:gd name="T12" fmla="*/ 208 w 381"/>
                  <a:gd name="T13" fmla="*/ 301 h 1185"/>
                  <a:gd name="T14" fmla="*/ 154 w 381"/>
                  <a:gd name="T15" fmla="*/ 332 h 1185"/>
                  <a:gd name="T16" fmla="*/ 23 w 381"/>
                  <a:gd name="T17" fmla="*/ 409 h 1185"/>
                  <a:gd name="T18" fmla="*/ 185 w 381"/>
                  <a:gd name="T19" fmla="*/ 440 h 1185"/>
                  <a:gd name="T20" fmla="*/ 338 w 381"/>
                  <a:gd name="T21" fmla="*/ 478 h 1185"/>
                  <a:gd name="T22" fmla="*/ 277 w 381"/>
                  <a:gd name="T23" fmla="*/ 539 h 1185"/>
                  <a:gd name="T24" fmla="*/ 223 w 381"/>
                  <a:gd name="T25" fmla="*/ 578 h 1185"/>
                  <a:gd name="T26" fmla="*/ 208 w 381"/>
                  <a:gd name="T27" fmla="*/ 601 h 1185"/>
                  <a:gd name="T28" fmla="*/ 361 w 381"/>
                  <a:gd name="T29" fmla="*/ 647 h 1185"/>
                  <a:gd name="T30" fmla="*/ 377 w 381"/>
                  <a:gd name="T31" fmla="*/ 662 h 1185"/>
                  <a:gd name="T32" fmla="*/ 284 w 381"/>
                  <a:gd name="T33" fmla="*/ 716 h 1185"/>
                  <a:gd name="T34" fmla="*/ 185 w 381"/>
                  <a:gd name="T35" fmla="*/ 793 h 1185"/>
                  <a:gd name="T36" fmla="*/ 131 w 381"/>
                  <a:gd name="T37" fmla="*/ 824 h 1185"/>
                  <a:gd name="T38" fmla="*/ 115 w 381"/>
                  <a:gd name="T39" fmla="*/ 847 h 1185"/>
                  <a:gd name="T40" fmla="*/ 200 w 381"/>
                  <a:gd name="T41" fmla="*/ 885 h 1185"/>
                  <a:gd name="T42" fmla="*/ 231 w 381"/>
                  <a:gd name="T43" fmla="*/ 900 h 1185"/>
                  <a:gd name="T44" fmla="*/ 192 w 381"/>
                  <a:gd name="T45" fmla="*/ 946 h 1185"/>
                  <a:gd name="T46" fmla="*/ 0 w 381"/>
                  <a:gd name="T47" fmla="*/ 1069 h 1185"/>
                  <a:gd name="T48" fmla="*/ 39 w 381"/>
                  <a:gd name="T49" fmla="*/ 1077 h 1185"/>
                  <a:gd name="T50" fmla="*/ 353 w 381"/>
                  <a:gd name="T51" fmla="*/ 1085 h 1185"/>
                  <a:gd name="T52" fmla="*/ 338 w 381"/>
                  <a:gd name="T53" fmla="*/ 1115 h 1185"/>
                  <a:gd name="T54" fmla="*/ 246 w 381"/>
                  <a:gd name="T55" fmla="*/ 1161 h 1185"/>
                  <a:gd name="T56" fmla="*/ 223 w 381"/>
                  <a:gd name="T57" fmla="*/ 1185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auto">
              <a:xfrm>
                <a:off x="4224" y="1680"/>
                <a:ext cx="381" cy="1185"/>
              </a:xfrm>
              <a:custGeom>
                <a:avLst/>
                <a:gdLst>
                  <a:gd name="T0" fmla="*/ 100 w 381"/>
                  <a:gd name="T1" fmla="*/ 17 h 1185"/>
                  <a:gd name="T2" fmla="*/ 223 w 381"/>
                  <a:gd name="T3" fmla="*/ 25 h 1185"/>
                  <a:gd name="T4" fmla="*/ 208 w 381"/>
                  <a:gd name="T5" fmla="*/ 102 h 1185"/>
                  <a:gd name="T6" fmla="*/ 92 w 381"/>
                  <a:gd name="T7" fmla="*/ 232 h 1185"/>
                  <a:gd name="T8" fmla="*/ 154 w 381"/>
                  <a:gd name="T9" fmla="*/ 263 h 1185"/>
                  <a:gd name="T10" fmla="*/ 185 w 381"/>
                  <a:gd name="T11" fmla="*/ 286 h 1185"/>
                  <a:gd name="T12" fmla="*/ 208 w 381"/>
                  <a:gd name="T13" fmla="*/ 301 h 1185"/>
                  <a:gd name="T14" fmla="*/ 154 w 381"/>
                  <a:gd name="T15" fmla="*/ 332 h 1185"/>
                  <a:gd name="T16" fmla="*/ 23 w 381"/>
                  <a:gd name="T17" fmla="*/ 409 h 1185"/>
                  <a:gd name="T18" fmla="*/ 185 w 381"/>
                  <a:gd name="T19" fmla="*/ 440 h 1185"/>
                  <a:gd name="T20" fmla="*/ 338 w 381"/>
                  <a:gd name="T21" fmla="*/ 478 h 1185"/>
                  <a:gd name="T22" fmla="*/ 277 w 381"/>
                  <a:gd name="T23" fmla="*/ 539 h 1185"/>
                  <a:gd name="T24" fmla="*/ 223 w 381"/>
                  <a:gd name="T25" fmla="*/ 578 h 1185"/>
                  <a:gd name="T26" fmla="*/ 208 w 381"/>
                  <a:gd name="T27" fmla="*/ 601 h 1185"/>
                  <a:gd name="T28" fmla="*/ 361 w 381"/>
                  <a:gd name="T29" fmla="*/ 647 h 1185"/>
                  <a:gd name="T30" fmla="*/ 377 w 381"/>
                  <a:gd name="T31" fmla="*/ 662 h 1185"/>
                  <a:gd name="T32" fmla="*/ 284 w 381"/>
                  <a:gd name="T33" fmla="*/ 716 h 1185"/>
                  <a:gd name="T34" fmla="*/ 185 w 381"/>
                  <a:gd name="T35" fmla="*/ 793 h 1185"/>
                  <a:gd name="T36" fmla="*/ 131 w 381"/>
                  <a:gd name="T37" fmla="*/ 824 h 1185"/>
                  <a:gd name="T38" fmla="*/ 115 w 381"/>
                  <a:gd name="T39" fmla="*/ 847 h 1185"/>
                  <a:gd name="T40" fmla="*/ 200 w 381"/>
                  <a:gd name="T41" fmla="*/ 885 h 1185"/>
                  <a:gd name="T42" fmla="*/ 231 w 381"/>
                  <a:gd name="T43" fmla="*/ 900 h 1185"/>
                  <a:gd name="T44" fmla="*/ 192 w 381"/>
                  <a:gd name="T45" fmla="*/ 946 h 1185"/>
                  <a:gd name="T46" fmla="*/ 0 w 381"/>
                  <a:gd name="T47" fmla="*/ 1069 h 1185"/>
                  <a:gd name="T48" fmla="*/ 39 w 381"/>
                  <a:gd name="T49" fmla="*/ 1077 h 1185"/>
                  <a:gd name="T50" fmla="*/ 353 w 381"/>
                  <a:gd name="T51" fmla="*/ 1085 h 1185"/>
                  <a:gd name="T52" fmla="*/ 338 w 381"/>
                  <a:gd name="T53" fmla="*/ 1115 h 1185"/>
                  <a:gd name="T54" fmla="*/ 246 w 381"/>
                  <a:gd name="T55" fmla="*/ 1161 h 1185"/>
                  <a:gd name="T56" fmla="*/ 223 w 381"/>
                  <a:gd name="T57" fmla="*/ 1185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Text Box 30"/>
              <p:cNvSpPr txBox="1">
                <a:spLocks noChangeArrowheads="1"/>
              </p:cNvSpPr>
              <p:nvPr/>
            </p:nvSpPr>
            <p:spPr bwMode="auto">
              <a:xfrm>
                <a:off x="2544" y="2976"/>
                <a:ext cx="815" cy="9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>
                  <a:solidFill>
                    <a:srgbClr val="CC0099"/>
                  </a:solidFill>
                </a:endParaRPr>
              </a:p>
            </p:txBody>
          </p:sp>
          <p:sp>
            <p:nvSpPr>
              <p:cNvPr id="69" name="Line 31"/>
              <p:cNvSpPr>
                <a:spLocks noChangeShapeType="1"/>
              </p:cNvSpPr>
              <p:nvPr/>
            </p:nvSpPr>
            <p:spPr bwMode="auto">
              <a:xfrm flipH="1" flipV="1">
                <a:off x="3408" y="1968"/>
                <a:ext cx="1104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Oval 32"/>
              <p:cNvSpPr>
                <a:spLocks noChangeArrowheads="1"/>
              </p:cNvSpPr>
              <p:nvPr/>
            </p:nvSpPr>
            <p:spPr bwMode="auto">
              <a:xfrm rot="10800000">
                <a:off x="959" y="1488"/>
                <a:ext cx="576" cy="15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33"/>
              <p:cNvSpPr>
                <a:spLocks noChangeShapeType="1"/>
              </p:cNvSpPr>
              <p:nvPr/>
            </p:nvSpPr>
            <p:spPr bwMode="auto">
              <a:xfrm rot="10800000">
                <a:off x="1151" y="2640"/>
                <a:ext cx="115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34"/>
              <p:cNvSpPr>
                <a:spLocks noChangeShapeType="1"/>
              </p:cNvSpPr>
              <p:nvPr/>
            </p:nvSpPr>
            <p:spPr bwMode="auto">
              <a:xfrm rot="10800000" flipV="1">
                <a:off x="1247" y="2208"/>
                <a:ext cx="1056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35"/>
              <p:cNvSpPr>
                <a:spLocks noChangeShapeType="1"/>
              </p:cNvSpPr>
              <p:nvPr/>
            </p:nvSpPr>
            <p:spPr bwMode="auto">
              <a:xfrm rot="10800000" flipV="1">
                <a:off x="1199" y="1920"/>
                <a:ext cx="105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36"/>
              <p:cNvSpPr>
                <a:spLocks/>
              </p:cNvSpPr>
              <p:nvPr/>
            </p:nvSpPr>
            <p:spPr bwMode="auto">
              <a:xfrm rot="10800000">
                <a:off x="1057" y="1694"/>
                <a:ext cx="381" cy="1185"/>
              </a:xfrm>
              <a:custGeom>
                <a:avLst/>
                <a:gdLst>
                  <a:gd name="T0" fmla="*/ 100 w 381"/>
                  <a:gd name="T1" fmla="*/ 17 h 1185"/>
                  <a:gd name="T2" fmla="*/ 223 w 381"/>
                  <a:gd name="T3" fmla="*/ 25 h 1185"/>
                  <a:gd name="T4" fmla="*/ 208 w 381"/>
                  <a:gd name="T5" fmla="*/ 102 h 1185"/>
                  <a:gd name="T6" fmla="*/ 92 w 381"/>
                  <a:gd name="T7" fmla="*/ 232 h 1185"/>
                  <a:gd name="T8" fmla="*/ 154 w 381"/>
                  <a:gd name="T9" fmla="*/ 263 h 1185"/>
                  <a:gd name="T10" fmla="*/ 185 w 381"/>
                  <a:gd name="T11" fmla="*/ 286 h 1185"/>
                  <a:gd name="T12" fmla="*/ 208 w 381"/>
                  <a:gd name="T13" fmla="*/ 301 h 1185"/>
                  <a:gd name="T14" fmla="*/ 154 w 381"/>
                  <a:gd name="T15" fmla="*/ 332 h 1185"/>
                  <a:gd name="T16" fmla="*/ 23 w 381"/>
                  <a:gd name="T17" fmla="*/ 409 h 1185"/>
                  <a:gd name="T18" fmla="*/ 185 w 381"/>
                  <a:gd name="T19" fmla="*/ 440 h 1185"/>
                  <a:gd name="T20" fmla="*/ 338 w 381"/>
                  <a:gd name="T21" fmla="*/ 478 h 1185"/>
                  <a:gd name="T22" fmla="*/ 277 w 381"/>
                  <a:gd name="T23" fmla="*/ 539 h 1185"/>
                  <a:gd name="T24" fmla="*/ 223 w 381"/>
                  <a:gd name="T25" fmla="*/ 578 h 1185"/>
                  <a:gd name="T26" fmla="*/ 208 w 381"/>
                  <a:gd name="T27" fmla="*/ 601 h 1185"/>
                  <a:gd name="T28" fmla="*/ 361 w 381"/>
                  <a:gd name="T29" fmla="*/ 647 h 1185"/>
                  <a:gd name="T30" fmla="*/ 377 w 381"/>
                  <a:gd name="T31" fmla="*/ 662 h 1185"/>
                  <a:gd name="T32" fmla="*/ 284 w 381"/>
                  <a:gd name="T33" fmla="*/ 716 h 1185"/>
                  <a:gd name="T34" fmla="*/ 185 w 381"/>
                  <a:gd name="T35" fmla="*/ 793 h 1185"/>
                  <a:gd name="T36" fmla="*/ 131 w 381"/>
                  <a:gd name="T37" fmla="*/ 824 h 1185"/>
                  <a:gd name="T38" fmla="*/ 115 w 381"/>
                  <a:gd name="T39" fmla="*/ 847 h 1185"/>
                  <a:gd name="T40" fmla="*/ 200 w 381"/>
                  <a:gd name="T41" fmla="*/ 885 h 1185"/>
                  <a:gd name="T42" fmla="*/ 231 w 381"/>
                  <a:gd name="T43" fmla="*/ 900 h 1185"/>
                  <a:gd name="T44" fmla="*/ 192 w 381"/>
                  <a:gd name="T45" fmla="*/ 946 h 1185"/>
                  <a:gd name="T46" fmla="*/ 0 w 381"/>
                  <a:gd name="T47" fmla="*/ 1069 h 1185"/>
                  <a:gd name="T48" fmla="*/ 39 w 381"/>
                  <a:gd name="T49" fmla="*/ 1077 h 1185"/>
                  <a:gd name="T50" fmla="*/ 353 w 381"/>
                  <a:gd name="T51" fmla="*/ 1085 h 1185"/>
                  <a:gd name="T52" fmla="*/ 338 w 381"/>
                  <a:gd name="T53" fmla="*/ 1115 h 1185"/>
                  <a:gd name="T54" fmla="*/ 246 w 381"/>
                  <a:gd name="T55" fmla="*/ 1161 h 1185"/>
                  <a:gd name="T56" fmla="*/ 223 w 381"/>
                  <a:gd name="T57" fmla="*/ 1185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37"/>
              <p:cNvSpPr>
                <a:spLocks noChangeShapeType="1"/>
              </p:cNvSpPr>
              <p:nvPr/>
            </p:nvSpPr>
            <p:spPr bwMode="auto">
              <a:xfrm rot="10800000" flipH="1" flipV="1">
                <a:off x="1151" y="1776"/>
                <a:ext cx="1104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Oval 38"/>
              <p:cNvSpPr>
                <a:spLocks noChangeArrowheads="1"/>
              </p:cNvSpPr>
              <p:nvPr/>
            </p:nvSpPr>
            <p:spPr bwMode="auto">
              <a:xfrm>
                <a:off x="480" y="960"/>
                <a:ext cx="2352" cy="2640"/>
              </a:xfrm>
              <a:prstGeom prst="ellipse">
                <a:avLst/>
              </a:prstGeom>
              <a:noFill/>
              <a:ln w="28575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Oval 39"/>
              <p:cNvSpPr>
                <a:spLocks noChangeArrowheads="1"/>
              </p:cNvSpPr>
              <p:nvPr/>
            </p:nvSpPr>
            <p:spPr bwMode="auto">
              <a:xfrm>
                <a:off x="2928" y="912"/>
                <a:ext cx="2352" cy="2640"/>
              </a:xfrm>
              <a:prstGeom prst="ellipse">
                <a:avLst/>
              </a:prstGeom>
              <a:noFill/>
              <a:ln w="28575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1056" y="2688"/>
              <a:ext cx="1392" cy="960"/>
              <a:chOff x="1728" y="3024"/>
              <a:chExt cx="1392" cy="960"/>
            </a:xfrm>
          </p:grpSpPr>
          <p:sp>
            <p:nvSpPr>
              <p:cNvPr id="30" name="Oval 41"/>
              <p:cNvSpPr>
                <a:spLocks noChangeArrowheads="1"/>
              </p:cNvSpPr>
              <p:nvPr/>
            </p:nvSpPr>
            <p:spPr bwMode="auto">
              <a:xfrm>
                <a:off x="2380" y="3024"/>
                <a:ext cx="356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42"/>
              <p:cNvSpPr>
                <a:spLocks/>
              </p:cNvSpPr>
              <p:nvPr/>
            </p:nvSpPr>
            <p:spPr bwMode="auto">
              <a:xfrm>
                <a:off x="2451" y="3157"/>
                <a:ext cx="236" cy="718"/>
              </a:xfrm>
              <a:custGeom>
                <a:avLst/>
                <a:gdLst>
                  <a:gd name="T0" fmla="*/ 62 w 381"/>
                  <a:gd name="T1" fmla="*/ 10 h 1185"/>
                  <a:gd name="T2" fmla="*/ 138 w 381"/>
                  <a:gd name="T3" fmla="*/ 15 h 1185"/>
                  <a:gd name="T4" fmla="*/ 129 w 381"/>
                  <a:gd name="T5" fmla="*/ 62 h 1185"/>
                  <a:gd name="T6" fmla="*/ 57 w 381"/>
                  <a:gd name="T7" fmla="*/ 141 h 1185"/>
                  <a:gd name="T8" fmla="*/ 95 w 381"/>
                  <a:gd name="T9" fmla="*/ 159 h 1185"/>
                  <a:gd name="T10" fmla="*/ 115 w 381"/>
                  <a:gd name="T11" fmla="*/ 173 h 1185"/>
                  <a:gd name="T12" fmla="*/ 129 w 381"/>
                  <a:gd name="T13" fmla="*/ 182 h 1185"/>
                  <a:gd name="T14" fmla="*/ 95 w 381"/>
                  <a:gd name="T15" fmla="*/ 201 h 1185"/>
                  <a:gd name="T16" fmla="*/ 14 w 381"/>
                  <a:gd name="T17" fmla="*/ 248 h 1185"/>
                  <a:gd name="T18" fmla="*/ 115 w 381"/>
                  <a:gd name="T19" fmla="*/ 267 h 1185"/>
                  <a:gd name="T20" fmla="*/ 209 w 381"/>
                  <a:gd name="T21" fmla="*/ 290 h 1185"/>
                  <a:gd name="T22" fmla="*/ 172 w 381"/>
                  <a:gd name="T23" fmla="*/ 327 h 1185"/>
                  <a:gd name="T24" fmla="*/ 138 w 381"/>
                  <a:gd name="T25" fmla="*/ 350 h 1185"/>
                  <a:gd name="T26" fmla="*/ 129 w 381"/>
                  <a:gd name="T27" fmla="*/ 364 h 1185"/>
                  <a:gd name="T28" fmla="*/ 224 w 381"/>
                  <a:gd name="T29" fmla="*/ 392 h 1185"/>
                  <a:gd name="T30" fmla="*/ 234 w 381"/>
                  <a:gd name="T31" fmla="*/ 401 h 1185"/>
                  <a:gd name="T32" fmla="*/ 176 w 381"/>
                  <a:gd name="T33" fmla="*/ 434 h 1185"/>
                  <a:gd name="T34" fmla="*/ 115 w 381"/>
                  <a:gd name="T35" fmla="*/ 480 h 1185"/>
                  <a:gd name="T36" fmla="*/ 81 w 381"/>
                  <a:gd name="T37" fmla="*/ 499 h 1185"/>
                  <a:gd name="T38" fmla="*/ 71 w 381"/>
                  <a:gd name="T39" fmla="*/ 513 h 1185"/>
                  <a:gd name="T40" fmla="*/ 124 w 381"/>
                  <a:gd name="T41" fmla="*/ 536 h 1185"/>
                  <a:gd name="T42" fmla="*/ 143 w 381"/>
                  <a:gd name="T43" fmla="*/ 545 h 1185"/>
                  <a:gd name="T44" fmla="*/ 119 w 381"/>
                  <a:gd name="T45" fmla="*/ 573 h 1185"/>
                  <a:gd name="T46" fmla="*/ 0 w 381"/>
                  <a:gd name="T47" fmla="*/ 648 h 1185"/>
                  <a:gd name="T48" fmla="*/ 24 w 381"/>
                  <a:gd name="T49" fmla="*/ 653 h 1185"/>
                  <a:gd name="T50" fmla="*/ 219 w 381"/>
                  <a:gd name="T51" fmla="*/ 657 h 1185"/>
                  <a:gd name="T52" fmla="*/ 209 w 381"/>
                  <a:gd name="T53" fmla="*/ 676 h 1185"/>
                  <a:gd name="T54" fmla="*/ 152 w 381"/>
                  <a:gd name="T55" fmla="*/ 703 h 1185"/>
                  <a:gd name="T56" fmla="*/ 138 w 381"/>
                  <a:gd name="T57" fmla="*/ 718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Oval 43"/>
              <p:cNvSpPr>
                <a:spLocks noChangeArrowheads="1"/>
              </p:cNvSpPr>
              <p:nvPr/>
            </p:nvSpPr>
            <p:spPr bwMode="auto">
              <a:xfrm rot="10800000">
                <a:off x="1728" y="3024"/>
                <a:ext cx="356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44"/>
              <p:cNvSpPr>
                <a:spLocks noChangeShapeType="1"/>
              </p:cNvSpPr>
              <p:nvPr/>
            </p:nvSpPr>
            <p:spPr bwMode="auto">
              <a:xfrm rot="10800000">
                <a:off x="1847" y="3722"/>
                <a:ext cx="711" cy="2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45"/>
              <p:cNvSpPr>
                <a:spLocks noChangeShapeType="1"/>
              </p:cNvSpPr>
              <p:nvPr/>
            </p:nvSpPr>
            <p:spPr bwMode="auto">
              <a:xfrm rot="10800000" flipV="1">
                <a:off x="1906" y="3460"/>
                <a:ext cx="652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46"/>
              <p:cNvSpPr>
                <a:spLocks noChangeShapeType="1"/>
              </p:cNvSpPr>
              <p:nvPr/>
            </p:nvSpPr>
            <p:spPr bwMode="auto">
              <a:xfrm rot="10800000" flipV="1">
                <a:off x="1876" y="3286"/>
                <a:ext cx="652" cy="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47"/>
              <p:cNvSpPr>
                <a:spLocks/>
              </p:cNvSpPr>
              <p:nvPr/>
            </p:nvSpPr>
            <p:spPr bwMode="auto">
              <a:xfrm rot="10800000">
                <a:off x="1788" y="3149"/>
                <a:ext cx="236" cy="718"/>
              </a:xfrm>
              <a:custGeom>
                <a:avLst/>
                <a:gdLst>
                  <a:gd name="T0" fmla="*/ 62 w 381"/>
                  <a:gd name="T1" fmla="*/ 10 h 1185"/>
                  <a:gd name="T2" fmla="*/ 138 w 381"/>
                  <a:gd name="T3" fmla="*/ 15 h 1185"/>
                  <a:gd name="T4" fmla="*/ 129 w 381"/>
                  <a:gd name="T5" fmla="*/ 62 h 1185"/>
                  <a:gd name="T6" fmla="*/ 57 w 381"/>
                  <a:gd name="T7" fmla="*/ 141 h 1185"/>
                  <a:gd name="T8" fmla="*/ 95 w 381"/>
                  <a:gd name="T9" fmla="*/ 159 h 1185"/>
                  <a:gd name="T10" fmla="*/ 115 w 381"/>
                  <a:gd name="T11" fmla="*/ 173 h 1185"/>
                  <a:gd name="T12" fmla="*/ 129 w 381"/>
                  <a:gd name="T13" fmla="*/ 182 h 1185"/>
                  <a:gd name="T14" fmla="*/ 95 w 381"/>
                  <a:gd name="T15" fmla="*/ 201 h 1185"/>
                  <a:gd name="T16" fmla="*/ 14 w 381"/>
                  <a:gd name="T17" fmla="*/ 248 h 1185"/>
                  <a:gd name="T18" fmla="*/ 115 w 381"/>
                  <a:gd name="T19" fmla="*/ 267 h 1185"/>
                  <a:gd name="T20" fmla="*/ 209 w 381"/>
                  <a:gd name="T21" fmla="*/ 290 h 1185"/>
                  <a:gd name="T22" fmla="*/ 172 w 381"/>
                  <a:gd name="T23" fmla="*/ 327 h 1185"/>
                  <a:gd name="T24" fmla="*/ 138 w 381"/>
                  <a:gd name="T25" fmla="*/ 350 h 1185"/>
                  <a:gd name="T26" fmla="*/ 129 w 381"/>
                  <a:gd name="T27" fmla="*/ 364 h 1185"/>
                  <a:gd name="T28" fmla="*/ 224 w 381"/>
                  <a:gd name="T29" fmla="*/ 392 h 1185"/>
                  <a:gd name="T30" fmla="*/ 234 w 381"/>
                  <a:gd name="T31" fmla="*/ 401 h 1185"/>
                  <a:gd name="T32" fmla="*/ 176 w 381"/>
                  <a:gd name="T33" fmla="*/ 434 h 1185"/>
                  <a:gd name="T34" fmla="*/ 115 w 381"/>
                  <a:gd name="T35" fmla="*/ 480 h 1185"/>
                  <a:gd name="T36" fmla="*/ 81 w 381"/>
                  <a:gd name="T37" fmla="*/ 499 h 1185"/>
                  <a:gd name="T38" fmla="*/ 71 w 381"/>
                  <a:gd name="T39" fmla="*/ 513 h 1185"/>
                  <a:gd name="T40" fmla="*/ 124 w 381"/>
                  <a:gd name="T41" fmla="*/ 536 h 1185"/>
                  <a:gd name="T42" fmla="*/ 143 w 381"/>
                  <a:gd name="T43" fmla="*/ 545 h 1185"/>
                  <a:gd name="T44" fmla="*/ 119 w 381"/>
                  <a:gd name="T45" fmla="*/ 573 h 1185"/>
                  <a:gd name="T46" fmla="*/ 0 w 381"/>
                  <a:gd name="T47" fmla="*/ 648 h 1185"/>
                  <a:gd name="T48" fmla="*/ 24 w 381"/>
                  <a:gd name="T49" fmla="*/ 653 h 1185"/>
                  <a:gd name="T50" fmla="*/ 219 w 381"/>
                  <a:gd name="T51" fmla="*/ 657 h 1185"/>
                  <a:gd name="T52" fmla="*/ 209 w 381"/>
                  <a:gd name="T53" fmla="*/ 676 h 1185"/>
                  <a:gd name="T54" fmla="*/ 152 w 381"/>
                  <a:gd name="T55" fmla="*/ 703 h 1185"/>
                  <a:gd name="T56" fmla="*/ 138 w 381"/>
                  <a:gd name="T57" fmla="*/ 718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48"/>
              <p:cNvSpPr>
                <a:spLocks noChangeShapeType="1"/>
              </p:cNvSpPr>
              <p:nvPr/>
            </p:nvSpPr>
            <p:spPr bwMode="auto">
              <a:xfrm rot="10800000" flipH="1" flipV="1">
                <a:off x="1847" y="3199"/>
                <a:ext cx="681" cy="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Oval 49"/>
              <p:cNvSpPr>
                <a:spLocks noChangeArrowheads="1"/>
              </p:cNvSpPr>
              <p:nvPr/>
            </p:nvSpPr>
            <p:spPr bwMode="auto">
              <a:xfrm>
                <a:off x="3024" y="345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50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51"/>
              <p:cNvSpPr>
                <a:spLocks noChangeShapeType="1"/>
              </p:cNvSpPr>
              <p:nvPr/>
            </p:nvSpPr>
            <p:spPr bwMode="auto">
              <a:xfrm>
                <a:off x="2592" y="3408"/>
                <a:ext cx="43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52"/>
              <p:cNvSpPr>
                <a:spLocks noChangeShapeType="1"/>
              </p:cNvSpPr>
              <p:nvPr/>
            </p:nvSpPr>
            <p:spPr bwMode="auto">
              <a:xfrm flipV="1">
                <a:off x="2592" y="3504"/>
                <a:ext cx="43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53"/>
              <p:cNvSpPr>
                <a:spLocks noChangeShapeType="1"/>
              </p:cNvSpPr>
              <p:nvPr/>
            </p:nvSpPr>
            <p:spPr bwMode="auto">
              <a:xfrm flipV="1">
                <a:off x="2592" y="3504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Text Box 54"/>
            <p:cNvSpPr txBox="1">
              <a:spLocks noChangeArrowheads="1"/>
            </p:cNvSpPr>
            <p:nvPr/>
          </p:nvSpPr>
          <p:spPr bwMode="auto">
            <a:xfrm>
              <a:off x="1872" y="529"/>
              <a:ext cx="383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7" name="Text Box 55"/>
            <p:cNvSpPr txBox="1">
              <a:spLocks noChangeArrowheads="1"/>
            </p:cNvSpPr>
            <p:nvPr/>
          </p:nvSpPr>
          <p:spPr bwMode="auto">
            <a:xfrm>
              <a:off x="2448" y="576"/>
              <a:ext cx="385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" name="Text Box 56"/>
            <p:cNvSpPr txBox="1">
              <a:spLocks noChangeArrowheads="1"/>
            </p:cNvSpPr>
            <p:nvPr/>
          </p:nvSpPr>
          <p:spPr bwMode="auto">
            <a:xfrm>
              <a:off x="3360" y="576"/>
              <a:ext cx="384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" name="Text Box 57"/>
            <p:cNvSpPr txBox="1">
              <a:spLocks noChangeArrowheads="1"/>
            </p:cNvSpPr>
            <p:nvPr/>
          </p:nvSpPr>
          <p:spPr bwMode="auto">
            <a:xfrm>
              <a:off x="3938" y="529"/>
              <a:ext cx="382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" name="Text Box 58"/>
            <p:cNvSpPr txBox="1">
              <a:spLocks noChangeArrowheads="1"/>
            </p:cNvSpPr>
            <p:nvPr/>
          </p:nvSpPr>
          <p:spPr bwMode="auto">
            <a:xfrm>
              <a:off x="1152" y="2494"/>
              <a:ext cx="384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1" name="Text Box 59"/>
            <p:cNvSpPr txBox="1">
              <a:spLocks noChangeArrowheads="1"/>
            </p:cNvSpPr>
            <p:nvPr/>
          </p:nvSpPr>
          <p:spPr bwMode="auto">
            <a:xfrm>
              <a:off x="1776" y="2494"/>
              <a:ext cx="383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 rot="10800000">
              <a:off x="3648" y="2640"/>
              <a:ext cx="1392" cy="960"/>
              <a:chOff x="1728" y="3024"/>
              <a:chExt cx="1392" cy="960"/>
            </a:xfrm>
          </p:grpSpPr>
          <p:sp>
            <p:nvSpPr>
              <p:cNvPr id="17" name="Oval 61"/>
              <p:cNvSpPr>
                <a:spLocks noChangeArrowheads="1"/>
              </p:cNvSpPr>
              <p:nvPr/>
            </p:nvSpPr>
            <p:spPr bwMode="auto">
              <a:xfrm>
                <a:off x="2380" y="3024"/>
                <a:ext cx="356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62"/>
              <p:cNvSpPr>
                <a:spLocks/>
              </p:cNvSpPr>
              <p:nvPr/>
            </p:nvSpPr>
            <p:spPr bwMode="auto">
              <a:xfrm>
                <a:off x="2451" y="3157"/>
                <a:ext cx="236" cy="718"/>
              </a:xfrm>
              <a:custGeom>
                <a:avLst/>
                <a:gdLst>
                  <a:gd name="T0" fmla="*/ 62 w 381"/>
                  <a:gd name="T1" fmla="*/ 10 h 1185"/>
                  <a:gd name="T2" fmla="*/ 138 w 381"/>
                  <a:gd name="T3" fmla="*/ 15 h 1185"/>
                  <a:gd name="T4" fmla="*/ 129 w 381"/>
                  <a:gd name="T5" fmla="*/ 62 h 1185"/>
                  <a:gd name="T6" fmla="*/ 57 w 381"/>
                  <a:gd name="T7" fmla="*/ 141 h 1185"/>
                  <a:gd name="T8" fmla="*/ 95 w 381"/>
                  <a:gd name="T9" fmla="*/ 159 h 1185"/>
                  <a:gd name="T10" fmla="*/ 115 w 381"/>
                  <a:gd name="T11" fmla="*/ 173 h 1185"/>
                  <a:gd name="T12" fmla="*/ 129 w 381"/>
                  <a:gd name="T13" fmla="*/ 182 h 1185"/>
                  <a:gd name="T14" fmla="*/ 95 w 381"/>
                  <a:gd name="T15" fmla="*/ 201 h 1185"/>
                  <a:gd name="T16" fmla="*/ 14 w 381"/>
                  <a:gd name="T17" fmla="*/ 248 h 1185"/>
                  <a:gd name="T18" fmla="*/ 115 w 381"/>
                  <a:gd name="T19" fmla="*/ 267 h 1185"/>
                  <a:gd name="T20" fmla="*/ 209 w 381"/>
                  <a:gd name="T21" fmla="*/ 290 h 1185"/>
                  <a:gd name="T22" fmla="*/ 172 w 381"/>
                  <a:gd name="T23" fmla="*/ 327 h 1185"/>
                  <a:gd name="T24" fmla="*/ 138 w 381"/>
                  <a:gd name="T25" fmla="*/ 350 h 1185"/>
                  <a:gd name="T26" fmla="*/ 129 w 381"/>
                  <a:gd name="T27" fmla="*/ 364 h 1185"/>
                  <a:gd name="T28" fmla="*/ 224 w 381"/>
                  <a:gd name="T29" fmla="*/ 392 h 1185"/>
                  <a:gd name="T30" fmla="*/ 234 w 381"/>
                  <a:gd name="T31" fmla="*/ 401 h 1185"/>
                  <a:gd name="T32" fmla="*/ 176 w 381"/>
                  <a:gd name="T33" fmla="*/ 434 h 1185"/>
                  <a:gd name="T34" fmla="*/ 115 w 381"/>
                  <a:gd name="T35" fmla="*/ 480 h 1185"/>
                  <a:gd name="T36" fmla="*/ 81 w 381"/>
                  <a:gd name="T37" fmla="*/ 499 h 1185"/>
                  <a:gd name="T38" fmla="*/ 71 w 381"/>
                  <a:gd name="T39" fmla="*/ 513 h 1185"/>
                  <a:gd name="T40" fmla="*/ 124 w 381"/>
                  <a:gd name="T41" fmla="*/ 536 h 1185"/>
                  <a:gd name="T42" fmla="*/ 143 w 381"/>
                  <a:gd name="T43" fmla="*/ 545 h 1185"/>
                  <a:gd name="T44" fmla="*/ 119 w 381"/>
                  <a:gd name="T45" fmla="*/ 573 h 1185"/>
                  <a:gd name="T46" fmla="*/ 0 w 381"/>
                  <a:gd name="T47" fmla="*/ 648 h 1185"/>
                  <a:gd name="T48" fmla="*/ 24 w 381"/>
                  <a:gd name="T49" fmla="*/ 653 h 1185"/>
                  <a:gd name="T50" fmla="*/ 219 w 381"/>
                  <a:gd name="T51" fmla="*/ 657 h 1185"/>
                  <a:gd name="T52" fmla="*/ 209 w 381"/>
                  <a:gd name="T53" fmla="*/ 676 h 1185"/>
                  <a:gd name="T54" fmla="*/ 152 w 381"/>
                  <a:gd name="T55" fmla="*/ 703 h 1185"/>
                  <a:gd name="T56" fmla="*/ 138 w 381"/>
                  <a:gd name="T57" fmla="*/ 718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Oval 63"/>
              <p:cNvSpPr>
                <a:spLocks noChangeArrowheads="1"/>
              </p:cNvSpPr>
              <p:nvPr/>
            </p:nvSpPr>
            <p:spPr bwMode="auto">
              <a:xfrm rot="10800000">
                <a:off x="1728" y="3024"/>
                <a:ext cx="356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64"/>
              <p:cNvSpPr>
                <a:spLocks noChangeShapeType="1"/>
              </p:cNvSpPr>
              <p:nvPr/>
            </p:nvSpPr>
            <p:spPr bwMode="auto">
              <a:xfrm rot="10800000">
                <a:off x="1847" y="3722"/>
                <a:ext cx="711" cy="2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65"/>
              <p:cNvSpPr>
                <a:spLocks noChangeShapeType="1"/>
              </p:cNvSpPr>
              <p:nvPr/>
            </p:nvSpPr>
            <p:spPr bwMode="auto">
              <a:xfrm rot="10800000" flipV="1">
                <a:off x="1906" y="3460"/>
                <a:ext cx="652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66"/>
              <p:cNvSpPr>
                <a:spLocks noChangeShapeType="1"/>
              </p:cNvSpPr>
              <p:nvPr/>
            </p:nvSpPr>
            <p:spPr bwMode="auto">
              <a:xfrm rot="10800000" flipV="1">
                <a:off x="1876" y="3286"/>
                <a:ext cx="652" cy="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67"/>
              <p:cNvSpPr>
                <a:spLocks/>
              </p:cNvSpPr>
              <p:nvPr/>
            </p:nvSpPr>
            <p:spPr bwMode="auto">
              <a:xfrm rot="10800000">
                <a:off x="1788" y="3149"/>
                <a:ext cx="236" cy="718"/>
              </a:xfrm>
              <a:custGeom>
                <a:avLst/>
                <a:gdLst>
                  <a:gd name="T0" fmla="*/ 62 w 381"/>
                  <a:gd name="T1" fmla="*/ 10 h 1185"/>
                  <a:gd name="T2" fmla="*/ 138 w 381"/>
                  <a:gd name="T3" fmla="*/ 15 h 1185"/>
                  <a:gd name="T4" fmla="*/ 129 w 381"/>
                  <a:gd name="T5" fmla="*/ 62 h 1185"/>
                  <a:gd name="T6" fmla="*/ 57 w 381"/>
                  <a:gd name="T7" fmla="*/ 141 h 1185"/>
                  <a:gd name="T8" fmla="*/ 95 w 381"/>
                  <a:gd name="T9" fmla="*/ 159 h 1185"/>
                  <a:gd name="T10" fmla="*/ 115 w 381"/>
                  <a:gd name="T11" fmla="*/ 173 h 1185"/>
                  <a:gd name="T12" fmla="*/ 129 w 381"/>
                  <a:gd name="T13" fmla="*/ 182 h 1185"/>
                  <a:gd name="T14" fmla="*/ 95 w 381"/>
                  <a:gd name="T15" fmla="*/ 201 h 1185"/>
                  <a:gd name="T16" fmla="*/ 14 w 381"/>
                  <a:gd name="T17" fmla="*/ 248 h 1185"/>
                  <a:gd name="T18" fmla="*/ 115 w 381"/>
                  <a:gd name="T19" fmla="*/ 267 h 1185"/>
                  <a:gd name="T20" fmla="*/ 209 w 381"/>
                  <a:gd name="T21" fmla="*/ 290 h 1185"/>
                  <a:gd name="T22" fmla="*/ 172 w 381"/>
                  <a:gd name="T23" fmla="*/ 327 h 1185"/>
                  <a:gd name="T24" fmla="*/ 138 w 381"/>
                  <a:gd name="T25" fmla="*/ 350 h 1185"/>
                  <a:gd name="T26" fmla="*/ 129 w 381"/>
                  <a:gd name="T27" fmla="*/ 364 h 1185"/>
                  <a:gd name="T28" fmla="*/ 224 w 381"/>
                  <a:gd name="T29" fmla="*/ 392 h 1185"/>
                  <a:gd name="T30" fmla="*/ 234 w 381"/>
                  <a:gd name="T31" fmla="*/ 401 h 1185"/>
                  <a:gd name="T32" fmla="*/ 176 w 381"/>
                  <a:gd name="T33" fmla="*/ 434 h 1185"/>
                  <a:gd name="T34" fmla="*/ 115 w 381"/>
                  <a:gd name="T35" fmla="*/ 480 h 1185"/>
                  <a:gd name="T36" fmla="*/ 81 w 381"/>
                  <a:gd name="T37" fmla="*/ 499 h 1185"/>
                  <a:gd name="T38" fmla="*/ 71 w 381"/>
                  <a:gd name="T39" fmla="*/ 513 h 1185"/>
                  <a:gd name="T40" fmla="*/ 124 w 381"/>
                  <a:gd name="T41" fmla="*/ 536 h 1185"/>
                  <a:gd name="T42" fmla="*/ 143 w 381"/>
                  <a:gd name="T43" fmla="*/ 545 h 1185"/>
                  <a:gd name="T44" fmla="*/ 119 w 381"/>
                  <a:gd name="T45" fmla="*/ 573 h 1185"/>
                  <a:gd name="T46" fmla="*/ 0 w 381"/>
                  <a:gd name="T47" fmla="*/ 648 h 1185"/>
                  <a:gd name="T48" fmla="*/ 24 w 381"/>
                  <a:gd name="T49" fmla="*/ 653 h 1185"/>
                  <a:gd name="T50" fmla="*/ 219 w 381"/>
                  <a:gd name="T51" fmla="*/ 657 h 1185"/>
                  <a:gd name="T52" fmla="*/ 209 w 381"/>
                  <a:gd name="T53" fmla="*/ 676 h 1185"/>
                  <a:gd name="T54" fmla="*/ 152 w 381"/>
                  <a:gd name="T55" fmla="*/ 703 h 1185"/>
                  <a:gd name="T56" fmla="*/ 138 w 381"/>
                  <a:gd name="T57" fmla="*/ 718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68"/>
              <p:cNvSpPr>
                <a:spLocks noChangeShapeType="1"/>
              </p:cNvSpPr>
              <p:nvPr/>
            </p:nvSpPr>
            <p:spPr bwMode="auto">
              <a:xfrm rot="10800000" flipH="1" flipV="1">
                <a:off x="1847" y="3199"/>
                <a:ext cx="681" cy="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Oval 69"/>
              <p:cNvSpPr>
                <a:spLocks noChangeArrowheads="1"/>
              </p:cNvSpPr>
              <p:nvPr/>
            </p:nvSpPr>
            <p:spPr bwMode="auto">
              <a:xfrm>
                <a:off x="3024" y="345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70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71"/>
              <p:cNvSpPr>
                <a:spLocks noChangeShapeType="1"/>
              </p:cNvSpPr>
              <p:nvPr/>
            </p:nvSpPr>
            <p:spPr bwMode="auto">
              <a:xfrm>
                <a:off x="2592" y="3408"/>
                <a:ext cx="43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72"/>
              <p:cNvSpPr>
                <a:spLocks noChangeShapeType="1"/>
              </p:cNvSpPr>
              <p:nvPr/>
            </p:nvSpPr>
            <p:spPr bwMode="auto">
              <a:xfrm flipV="1">
                <a:off x="2592" y="3504"/>
                <a:ext cx="43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73"/>
              <p:cNvSpPr>
                <a:spLocks noChangeShapeType="1"/>
              </p:cNvSpPr>
              <p:nvPr/>
            </p:nvSpPr>
            <p:spPr bwMode="auto">
              <a:xfrm flipV="1">
                <a:off x="2592" y="3504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Text Box 74"/>
            <p:cNvSpPr txBox="1">
              <a:spLocks noChangeArrowheads="1"/>
            </p:cNvSpPr>
            <p:nvPr/>
          </p:nvSpPr>
          <p:spPr bwMode="auto">
            <a:xfrm>
              <a:off x="4127" y="2447"/>
              <a:ext cx="386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4" name="Text Box 75"/>
            <p:cNvSpPr txBox="1">
              <a:spLocks noChangeArrowheads="1"/>
            </p:cNvSpPr>
            <p:nvPr/>
          </p:nvSpPr>
          <p:spPr bwMode="auto">
            <a:xfrm>
              <a:off x="4754" y="2447"/>
              <a:ext cx="382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15" name="AutoShape 76"/>
            <p:cNvSpPr>
              <a:spLocks noChangeArrowheads="1"/>
            </p:cNvSpPr>
            <p:nvPr/>
          </p:nvSpPr>
          <p:spPr bwMode="auto">
            <a:xfrm rot="-2073955">
              <a:off x="3552" y="2112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6" name="AutoShape 77"/>
            <p:cNvSpPr>
              <a:spLocks noChangeArrowheads="1"/>
            </p:cNvSpPr>
            <p:nvPr/>
          </p:nvSpPr>
          <p:spPr bwMode="auto">
            <a:xfrm rot="2152827">
              <a:off x="2160" y="2112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8" name="Oval 78"/>
          <p:cNvSpPr>
            <a:spLocks noChangeArrowheads="1"/>
          </p:cNvSpPr>
          <p:nvPr/>
        </p:nvSpPr>
        <p:spPr bwMode="auto">
          <a:xfrm>
            <a:off x="228600" y="44958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Line 79"/>
          <p:cNvSpPr>
            <a:spLocks noChangeShapeType="1"/>
          </p:cNvSpPr>
          <p:nvPr/>
        </p:nvSpPr>
        <p:spPr bwMode="auto">
          <a:xfrm>
            <a:off x="228600" y="49530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0"/>
          <p:cNvSpPr>
            <a:spLocks noChangeShapeType="1"/>
          </p:cNvSpPr>
          <p:nvPr/>
        </p:nvSpPr>
        <p:spPr bwMode="auto">
          <a:xfrm flipV="1">
            <a:off x="228600" y="4876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81"/>
          <p:cNvSpPr>
            <a:spLocks noChangeShapeType="1"/>
          </p:cNvSpPr>
          <p:nvPr/>
        </p:nvSpPr>
        <p:spPr bwMode="auto">
          <a:xfrm>
            <a:off x="381000" y="4800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82"/>
          <p:cNvSpPr>
            <a:spLocks noChangeShapeType="1"/>
          </p:cNvSpPr>
          <p:nvPr/>
        </p:nvSpPr>
        <p:spPr bwMode="auto">
          <a:xfrm>
            <a:off x="533400" y="4648200"/>
            <a:ext cx="304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83"/>
          <p:cNvSpPr>
            <a:spLocks noChangeShapeType="1"/>
          </p:cNvSpPr>
          <p:nvPr/>
        </p:nvSpPr>
        <p:spPr bwMode="auto">
          <a:xfrm flipV="1">
            <a:off x="533400" y="4572000"/>
            <a:ext cx="762000" cy="1250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84"/>
          <p:cNvSpPr>
            <a:spLocks noChangeShapeType="1"/>
          </p:cNvSpPr>
          <p:nvPr/>
        </p:nvSpPr>
        <p:spPr bwMode="auto">
          <a:xfrm>
            <a:off x="457200" y="4724400"/>
            <a:ext cx="1066800" cy="9144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Text Box 86"/>
          <p:cNvSpPr txBox="1">
            <a:spLocks noChangeArrowheads="1"/>
          </p:cNvSpPr>
          <p:nvPr/>
        </p:nvSpPr>
        <p:spPr bwMode="auto">
          <a:xfrm>
            <a:off x="1524000" y="5638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86" name="Oval 88"/>
          <p:cNvSpPr>
            <a:spLocks noChangeArrowheads="1"/>
          </p:cNvSpPr>
          <p:nvPr/>
        </p:nvSpPr>
        <p:spPr bwMode="auto">
          <a:xfrm>
            <a:off x="1981200" y="44958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89"/>
          <p:cNvSpPr>
            <a:spLocks noChangeShapeType="1"/>
          </p:cNvSpPr>
          <p:nvPr/>
        </p:nvSpPr>
        <p:spPr bwMode="auto">
          <a:xfrm flipV="1">
            <a:off x="2590800" y="44958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90"/>
          <p:cNvSpPr>
            <a:spLocks noChangeShapeType="1"/>
          </p:cNvSpPr>
          <p:nvPr/>
        </p:nvSpPr>
        <p:spPr bwMode="auto">
          <a:xfrm flipH="1" flipV="1">
            <a:off x="2590800" y="44958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91"/>
          <p:cNvSpPr>
            <a:spLocks noChangeShapeType="1"/>
          </p:cNvSpPr>
          <p:nvPr/>
        </p:nvSpPr>
        <p:spPr bwMode="auto">
          <a:xfrm>
            <a:off x="2286000" y="57912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92"/>
          <p:cNvSpPr>
            <a:spLocks noChangeShapeType="1"/>
          </p:cNvSpPr>
          <p:nvPr/>
        </p:nvSpPr>
        <p:spPr bwMode="auto">
          <a:xfrm>
            <a:off x="2317674" y="46482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93"/>
          <p:cNvSpPr>
            <a:spLocks noChangeShapeType="1"/>
          </p:cNvSpPr>
          <p:nvPr/>
        </p:nvSpPr>
        <p:spPr bwMode="auto">
          <a:xfrm flipH="1" flipV="1">
            <a:off x="2438400" y="45720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94"/>
          <p:cNvSpPr>
            <a:spLocks noChangeShapeType="1"/>
          </p:cNvSpPr>
          <p:nvPr/>
        </p:nvSpPr>
        <p:spPr bwMode="auto">
          <a:xfrm>
            <a:off x="2209800" y="4724400"/>
            <a:ext cx="1066800" cy="9144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Text Box 95"/>
          <p:cNvSpPr txBox="1">
            <a:spLocks noChangeArrowheads="1"/>
          </p:cNvSpPr>
          <p:nvPr/>
        </p:nvSpPr>
        <p:spPr bwMode="auto">
          <a:xfrm>
            <a:off x="3276600" y="5638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94" name="Oval 96"/>
          <p:cNvSpPr>
            <a:spLocks noChangeArrowheads="1"/>
          </p:cNvSpPr>
          <p:nvPr/>
        </p:nvSpPr>
        <p:spPr bwMode="auto">
          <a:xfrm>
            <a:off x="7467600" y="45720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97"/>
          <p:cNvSpPr>
            <a:spLocks noChangeShapeType="1"/>
          </p:cNvSpPr>
          <p:nvPr/>
        </p:nvSpPr>
        <p:spPr bwMode="auto">
          <a:xfrm flipV="1">
            <a:off x="7772400" y="47244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98"/>
          <p:cNvSpPr>
            <a:spLocks noChangeShapeType="1"/>
          </p:cNvSpPr>
          <p:nvPr/>
        </p:nvSpPr>
        <p:spPr bwMode="auto">
          <a:xfrm>
            <a:off x="8077200" y="4572000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99"/>
          <p:cNvSpPr>
            <a:spLocks noChangeShapeType="1"/>
          </p:cNvSpPr>
          <p:nvPr/>
        </p:nvSpPr>
        <p:spPr bwMode="auto">
          <a:xfrm flipH="1" flipV="1">
            <a:off x="8382000" y="4572000"/>
            <a:ext cx="228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100"/>
          <p:cNvSpPr>
            <a:spLocks noChangeShapeType="1"/>
          </p:cNvSpPr>
          <p:nvPr/>
        </p:nvSpPr>
        <p:spPr bwMode="auto">
          <a:xfrm flipH="1" flipV="1">
            <a:off x="7696200" y="4724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101"/>
          <p:cNvSpPr>
            <a:spLocks noChangeShapeType="1"/>
          </p:cNvSpPr>
          <p:nvPr/>
        </p:nvSpPr>
        <p:spPr bwMode="auto">
          <a:xfrm flipV="1">
            <a:off x="7467600" y="50292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102"/>
          <p:cNvSpPr>
            <a:spLocks noChangeShapeType="1"/>
          </p:cNvSpPr>
          <p:nvPr/>
        </p:nvSpPr>
        <p:spPr bwMode="auto">
          <a:xfrm flipV="1">
            <a:off x="7467600" y="4648200"/>
            <a:ext cx="1066800" cy="4572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Text Box 103"/>
          <p:cNvSpPr txBox="1">
            <a:spLocks noChangeArrowheads="1"/>
          </p:cNvSpPr>
          <p:nvPr/>
        </p:nvSpPr>
        <p:spPr bwMode="auto">
          <a:xfrm>
            <a:off x="8534400" y="4419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102" name="Oval 104"/>
          <p:cNvSpPr>
            <a:spLocks noChangeArrowheads="1"/>
          </p:cNvSpPr>
          <p:nvPr/>
        </p:nvSpPr>
        <p:spPr bwMode="auto">
          <a:xfrm>
            <a:off x="5715000" y="45720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105"/>
          <p:cNvSpPr>
            <a:spLocks noChangeShapeType="1"/>
          </p:cNvSpPr>
          <p:nvPr/>
        </p:nvSpPr>
        <p:spPr bwMode="auto">
          <a:xfrm>
            <a:off x="5791200" y="50292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106"/>
          <p:cNvSpPr>
            <a:spLocks noChangeShapeType="1"/>
          </p:cNvSpPr>
          <p:nvPr/>
        </p:nvSpPr>
        <p:spPr bwMode="auto">
          <a:xfrm flipH="1" flipV="1">
            <a:off x="5715000" y="51816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07"/>
          <p:cNvSpPr>
            <a:spLocks noChangeShapeType="1"/>
          </p:cNvSpPr>
          <p:nvPr/>
        </p:nvSpPr>
        <p:spPr bwMode="auto">
          <a:xfrm>
            <a:off x="5715000" y="53340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57150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109"/>
          <p:cNvSpPr>
            <a:spLocks noChangeShapeType="1"/>
          </p:cNvSpPr>
          <p:nvPr/>
        </p:nvSpPr>
        <p:spPr bwMode="auto">
          <a:xfrm flipH="1">
            <a:off x="5791200" y="48768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10"/>
          <p:cNvSpPr>
            <a:spLocks noChangeShapeType="1"/>
          </p:cNvSpPr>
          <p:nvPr/>
        </p:nvSpPr>
        <p:spPr bwMode="auto">
          <a:xfrm>
            <a:off x="5943600" y="4800600"/>
            <a:ext cx="1066800" cy="9144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Text Box 111"/>
          <p:cNvSpPr txBox="1">
            <a:spLocks noChangeArrowheads="1"/>
          </p:cNvSpPr>
          <p:nvPr/>
        </p:nvSpPr>
        <p:spPr bwMode="auto">
          <a:xfrm>
            <a:off x="5715000" y="4495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1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Parts</a:t>
            </a:r>
            <a:r>
              <a:rPr lang="en-US" sz="4000" dirty="0" smtClean="0"/>
              <a:t> </a:t>
            </a:r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are </a:t>
            </a:r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circle </a:t>
            </a:r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=&gt; </a:t>
            </a:r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graph </a:t>
            </a:r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is circle</a:t>
            </a:r>
          </a:p>
        </p:txBody>
      </p:sp>
      <p:sp>
        <p:nvSpPr>
          <p:cNvPr id="112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113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 Box 95"/>
          <p:cNvSpPr txBox="1">
            <a:spLocks noChangeArrowheads="1"/>
          </p:cNvSpPr>
          <p:nvPr/>
        </p:nvSpPr>
        <p:spPr bwMode="auto">
          <a:xfrm>
            <a:off x="3806486" y="3373063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v</a:t>
            </a:r>
          </a:p>
        </p:txBody>
      </p:sp>
      <p:sp>
        <p:nvSpPr>
          <p:cNvPr id="115" name="Text Box 95"/>
          <p:cNvSpPr txBox="1">
            <a:spLocks noChangeArrowheads="1"/>
          </p:cNvSpPr>
          <p:nvPr/>
        </p:nvSpPr>
        <p:spPr bwMode="auto">
          <a:xfrm>
            <a:off x="4800600" y="3387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133600" y="1524000"/>
            <a:ext cx="4724400" cy="2209800"/>
            <a:chOff x="1056" y="384"/>
            <a:chExt cx="4080" cy="3264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392" y="384"/>
              <a:ext cx="3264" cy="1757"/>
              <a:chOff x="480" y="912"/>
              <a:chExt cx="4800" cy="2982"/>
            </a:xfrm>
          </p:grpSpPr>
          <p:sp>
            <p:nvSpPr>
              <p:cNvPr id="43" name="Oval 5"/>
              <p:cNvSpPr>
                <a:spLocks noChangeArrowheads="1"/>
              </p:cNvSpPr>
              <p:nvPr/>
            </p:nvSpPr>
            <p:spPr bwMode="auto">
              <a:xfrm>
                <a:off x="2016" y="1488"/>
                <a:ext cx="576" cy="15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6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576" cy="15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7"/>
              <p:cNvSpPr>
                <a:spLocks noChangeArrowheads="1"/>
              </p:cNvSpPr>
              <p:nvPr/>
            </p:nvSpPr>
            <p:spPr bwMode="auto">
              <a:xfrm>
                <a:off x="4128" y="1488"/>
                <a:ext cx="576" cy="15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8"/>
              <p:cNvSpPr>
                <a:spLocks noChangeShapeType="1"/>
              </p:cNvSpPr>
              <p:nvPr/>
            </p:nvSpPr>
            <p:spPr bwMode="auto">
              <a:xfrm>
                <a:off x="2304" y="1536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9"/>
              <p:cNvSpPr>
                <a:spLocks noChangeShapeType="1"/>
              </p:cNvSpPr>
              <p:nvPr/>
            </p:nvSpPr>
            <p:spPr bwMode="auto">
              <a:xfrm>
                <a:off x="2352" y="1536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0"/>
              <p:cNvSpPr>
                <a:spLocks noChangeShapeType="1"/>
              </p:cNvSpPr>
              <p:nvPr/>
            </p:nvSpPr>
            <p:spPr bwMode="auto">
              <a:xfrm>
                <a:off x="2352" y="1536"/>
                <a:ext cx="1008" cy="91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1"/>
              <p:cNvSpPr>
                <a:spLocks noChangeShapeType="1"/>
              </p:cNvSpPr>
              <p:nvPr/>
            </p:nvSpPr>
            <p:spPr bwMode="auto">
              <a:xfrm>
                <a:off x="2352" y="1536"/>
                <a:ext cx="1008" cy="13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2"/>
              <p:cNvSpPr>
                <a:spLocks noChangeShapeType="1"/>
              </p:cNvSpPr>
              <p:nvPr/>
            </p:nvSpPr>
            <p:spPr bwMode="auto">
              <a:xfrm flipV="1">
                <a:off x="2304" y="1584"/>
                <a:ext cx="1008" cy="28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3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05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14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5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16"/>
              <p:cNvSpPr>
                <a:spLocks noChangeShapeType="1"/>
              </p:cNvSpPr>
              <p:nvPr/>
            </p:nvSpPr>
            <p:spPr bwMode="auto">
              <a:xfrm flipV="1">
                <a:off x="2304" y="1584"/>
                <a:ext cx="1008" cy="81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7"/>
              <p:cNvSpPr>
                <a:spLocks noChangeShapeType="1"/>
              </p:cNvSpPr>
              <p:nvPr/>
            </p:nvSpPr>
            <p:spPr bwMode="auto">
              <a:xfrm flipV="1">
                <a:off x="2304" y="2016"/>
                <a:ext cx="1056" cy="3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18"/>
              <p:cNvSpPr>
                <a:spLocks noChangeShapeType="1"/>
              </p:cNvSpPr>
              <p:nvPr/>
            </p:nvSpPr>
            <p:spPr bwMode="auto">
              <a:xfrm>
                <a:off x="2304" y="2400"/>
                <a:ext cx="1056" cy="4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9"/>
              <p:cNvSpPr>
                <a:spLocks noChangeShapeType="1"/>
              </p:cNvSpPr>
              <p:nvPr/>
            </p:nvSpPr>
            <p:spPr bwMode="auto">
              <a:xfrm>
                <a:off x="2304" y="2400"/>
                <a:ext cx="1056" cy="48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20"/>
              <p:cNvSpPr>
                <a:spLocks noChangeShapeType="1"/>
              </p:cNvSpPr>
              <p:nvPr/>
            </p:nvSpPr>
            <p:spPr bwMode="auto">
              <a:xfrm flipV="1">
                <a:off x="2304" y="1584"/>
                <a:ext cx="1008" cy="120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21"/>
              <p:cNvSpPr>
                <a:spLocks noChangeShapeType="1"/>
              </p:cNvSpPr>
              <p:nvPr/>
            </p:nvSpPr>
            <p:spPr bwMode="auto">
              <a:xfrm flipV="1">
                <a:off x="2304" y="2016"/>
                <a:ext cx="1056" cy="76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22"/>
              <p:cNvSpPr>
                <a:spLocks noChangeShapeType="1"/>
              </p:cNvSpPr>
              <p:nvPr/>
            </p:nvSpPr>
            <p:spPr bwMode="auto">
              <a:xfrm flipV="1">
                <a:off x="2352" y="2448"/>
                <a:ext cx="1008" cy="33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23"/>
              <p:cNvSpPr>
                <a:spLocks noChangeShapeType="1"/>
              </p:cNvSpPr>
              <p:nvPr/>
            </p:nvSpPr>
            <p:spPr bwMode="auto">
              <a:xfrm>
                <a:off x="2352" y="2784"/>
                <a:ext cx="960" cy="9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24"/>
              <p:cNvSpPr>
                <a:spLocks noChangeShapeType="1"/>
              </p:cNvSpPr>
              <p:nvPr/>
            </p:nvSpPr>
            <p:spPr bwMode="auto">
              <a:xfrm>
                <a:off x="3360" y="1584"/>
                <a:ext cx="115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25"/>
              <p:cNvSpPr>
                <a:spLocks noChangeShapeType="1"/>
              </p:cNvSpPr>
              <p:nvPr/>
            </p:nvSpPr>
            <p:spPr bwMode="auto">
              <a:xfrm flipV="1">
                <a:off x="3360" y="1824"/>
                <a:ext cx="1056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26"/>
              <p:cNvSpPr>
                <a:spLocks noChangeShapeType="1"/>
              </p:cNvSpPr>
              <p:nvPr/>
            </p:nvSpPr>
            <p:spPr bwMode="auto">
              <a:xfrm flipV="1">
                <a:off x="3408" y="2496"/>
                <a:ext cx="105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27"/>
              <p:cNvSpPr>
                <a:spLocks/>
              </p:cNvSpPr>
              <p:nvPr/>
            </p:nvSpPr>
            <p:spPr bwMode="auto">
              <a:xfrm>
                <a:off x="2131" y="1707"/>
                <a:ext cx="381" cy="1185"/>
              </a:xfrm>
              <a:custGeom>
                <a:avLst/>
                <a:gdLst>
                  <a:gd name="T0" fmla="*/ 100 w 381"/>
                  <a:gd name="T1" fmla="*/ 17 h 1185"/>
                  <a:gd name="T2" fmla="*/ 223 w 381"/>
                  <a:gd name="T3" fmla="*/ 25 h 1185"/>
                  <a:gd name="T4" fmla="*/ 208 w 381"/>
                  <a:gd name="T5" fmla="*/ 102 h 1185"/>
                  <a:gd name="T6" fmla="*/ 92 w 381"/>
                  <a:gd name="T7" fmla="*/ 232 h 1185"/>
                  <a:gd name="T8" fmla="*/ 154 w 381"/>
                  <a:gd name="T9" fmla="*/ 263 h 1185"/>
                  <a:gd name="T10" fmla="*/ 185 w 381"/>
                  <a:gd name="T11" fmla="*/ 286 h 1185"/>
                  <a:gd name="T12" fmla="*/ 208 w 381"/>
                  <a:gd name="T13" fmla="*/ 301 h 1185"/>
                  <a:gd name="T14" fmla="*/ 154 w 381"/>
                  <a:gd name="T15" fmla="*/ 332 h 1185"/>
                  <a:gd name="T16" fmla="*/ 23 w 381"/>
                  <a:gd name="T17" fmla="*/ 409 h 1185"/>
                  <a:gd name="T18" fmla="*/ 185 w 381"/>
                  <a:gd name="T19" fmla="*/ 440 h 1185"/>
                  <a:gd name="T20" fmla="*/ 338 w 381"/>
                  <a:gd name="T21" fmla="*/ 478 h 1185"/>
                  <a:gd name="T22" fmla="*/ 277 w 381"/>
                  <a:gd name="T23" fmla="*/ 539 h 1185"/>
                  <a:gd name="T24" fmla="*/ 223 w 381"/>
                  <a:gd name="T25" fmla="*/ 578 h 1185"/>
                  <a:gd name="T26" fmla="*/ 208 w 381"/>
                  <a:gd name="T27" fmla="*/ 601 h 1185"/>
                  <a:gd name="T28" fmla="*/ 361 w 381"/>
                  <a:gd name="T29" fmla="*/ 647 h 1185"/>
                  <a:gd name="T30" fmla="*/ 377 w 381"/>
                  <a:gd name="T31" fmla="*/ 662 h 1185"/>
                  <a:gd name="T32" fmla="*/ 284 w 381"/>
                  <a:gd name="T33" fmla="*/ 716 h 1185"/>
                  <a:gd name="T34" fmla="*/ 185 w 381"/>
                  <a:gd name="T35" fmla="*/ 793 h 1185"/>
                  <a:gd name="T36" fmla="*/ 131 w 381"/>
                  <a:gd name="T37" fmla="*/ 824 h 1185"/>
                  <a:gd name="T38" fmla="*/ 115 w 381"/>
                  <a:gd name="T39" fmla="*/ 847 h 1185"/>
                  <a:gd name="T40" fmla="*/ 200 w 381"/>
                  <a:gd name="T41" fmla="*/ 885 h 1185"/>
                  <a:gd name="T42" fmla="*/ 231 w 381"/>
                  <a:gd name="T43" fmla="*/ 900 h 1185"/>
                  <a:gd name="T44" fmla="*/ 192 w 381"/>
                  <a:gd name="T45" fmla="*/ 946 h 1185"/>
                  <a:gd name="T46" fmla="*/ 0 w 381"/>
                  <a:gd name="T47" fmla="*/ 1069 h 1185"/>
                  <a:gd name="T48" fmla="*/ 39 w 381"/>
                  <a:gd name="T49" fmla="*/ 1077 h 1185"/>
                  <a:gd name="T50" fmla="*/ 353 w 381"/>
                  <a:gd name="T51" fmla="*/ 1085 h 1185"/>
                  <a:gd name="T52" fmla="*/ 338 w 381"/>
                  <a:gd name="T53" fmla="*/ 1115 h 1185"/>
                  <a:gd name="T54" fmla="*/ 246 w 381"/>
                  <a:gd name="T55" fmla="*/ 1161 h 1185"/>
                  <a:gd name="T56" fmla="*/ 223 w 381"/>
                  <a:gd name="T57" fmla="*/ 1185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28"/>
              <p:cNvSpPr>
                <a:spLocks/>
              </p:cNvSpPr>
              <p:nvPr/>
            </p:nvSpPr>
            <p:spPr bwMode="auto">
              <a:xfrm>
                <a:off x="3168" y="1680"/>
                <a:ext cx="381" cy="1185"/>
              </a:xfrm>
              <a:custGeom>
                <a:avLst/>
                <a:gdLst>
                  <a:gd name="T0" fmla="*/ 100 w 381"/>
                  <a:gd name="T1" fmla="*/ 17 h 1185"/>
                  <a:gd name="T2" fmla="*/ 223 w 381"/>
                  <a:gd name="T3" fmla="*/ 25 h 1185"/>
                  <a:gd name="T4" fmla="*/ 208 w 381"/>
                  <a:gd name="T5" fmla="*/ 102 h 1185"/>
                  <a:gd name="T6" fmla="*/ 92 w 381"/>
                  <a:gd name="T7" fmla="*/ 232 h 1185"/>
                  <a:gd name="T8" fmla="*/ 154 w 381"/>
                  <a:gd name="T9" fmla="*/ 263 h 1185"/>
                  <a:gd name="T10" fmla="*/ 185 w 381"/>
                  <a:gd name="T11" fmla="*/ 286 h 1185"/>
                  <a:gd name="T12" fmla="*/ 208 w 381"/>
                  <a:gd name="T13" fmla="*/ 301 h 1185"/>
                  <a:gd name="T14" fmla="*/ 154 w 381"/>
                  <a:gd name="T15" fmla="*/ 332 h 1185"/>
                  <a:gd name="T16" fmla="*/ 23 w 381"/>
                  <a:gd name="T17" fmla="*/ 409 h 1185"/>
                  <a:gd name="T18" fmla="*/ 185 w 381"/>
                  <a:gd name="T19" fmla="*/ 440 h 1185"/>
                  <a:gd name="T20" fmla="*/ 338 w 381"/>
                  <a:gd name="T21" fmla="*/ 478 h 1185"/>
                  <a:gd name="T22" fmla="*/ 277 w 381"/>
                  <a:gd name="T23" fmla="*/ 539 h 1185"/>
                  <a:gd name="T24" fmla="*/ 223 w 381"/>
                  <a:gd name="T25" fmla="*/ 578 h 1185"/>
                  <a:gd name="T26" fmla="*/ 208 w 381"/>
                  <a:gd name="T27" fmla="*/ 601 h 1185"/>
                  <a:gd name="T28" fmla="*/ 361 w 381"/>
                  <a:gd name="T29" fmla="*/ 647 h 1185"/>
                  <a:gd name="T30" fmla="*/ 377 w 381"/>
                  <a:gd name="T31" fmla="*/ 662 h 1185"/>
                  <a:gd name="T32" fmla="*/ 284 w 381"/>
                  <a:gd name="T33" fmla="*/ 716 h 1185"/>
                  <a:gd name="T34" fmla="*/ 185 w 381"/>
                  <a:gd name="T35" fmla="*/ 793 h 1185"/>
                  <a:gd name="T36" fmla="*/ 131 w 381"/>
                  <a:gd name="T37" fmla="*/ 824 h 1185"/>
                  <a:gd name="T38" fmla="*/ 115 w 381"/>
                  <a:gd name="T39" fmla="*/ 847 h 1185"/>
                  <a:gd name="T40" fmla="*/ 200 w 381"/>
                  <a:gd name="T41" fmla="*/ 885 h 1185"/>
                  <a:gd name="T42" fmla="*/ 231 w 381"/>
                  <a:gd name="T43" fmla="*/ 900 h 1185"/>
                  <a:gd name="T44" fmla="*/ 192 w 381"/>
                  <a:gd name="T45" fmla="*/ 946 h 1185"/>
                  <a:gd name="T46" fmla="*/ 0 w 381"/>
                  <a:gd name="T47" fmla="*/ 1069 h 1185"/>
                  <a:gd name="T48" fmla="*/ 39 w 381"/>
                  <a:gd name="T49" fmla="*/ 1077 h 1185"/>
                  <a:gd name="T50" fmla="*/ 353 w 381"/>
                  <a:gd name="T51" fmla="*/ 1085 h 1185"/>
                  <a:gd name="T52" fmla="*/ 338 w 381"/>
                  <a:gd name="T53" fmla="*/ 1115 h 1185"/>
                  <a:gd name="T54" fmla="*/ 246 w 381"/>
                  <a:gd name="T55" fmla="*/ 1161 h 1185"/>
                  <a:gd name="T56" fmla="*/ 223 w 381"/>
                  <a:gd name="T57" fmla="*/ 1185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auto">
              <a:xfrm>
                <a:off x="4224" y="1680"/>
                <a:ext cx="381" cy="1185"/>
              </a:xfrm>
              <a:custGeom>
                <a:avLst/>
                <a:gdLst>
                  <a:gd name="T0" fmla="*/ 100 w 381"/>
                  <a:gd name="T1" fmla="*/ 17 h 1185"/>
                  <a:gd name="T2" fmla="*/ 223 w 381"/>
                  <a:gd name="T3" fmla="*/ 25 h 1185"/>
                  <a:gd name="T4" fmla="*/ 208 w 381"/>
                  <a:gd name="T5" fmla="*/ 102 h 1185"/>
                  <a:gd name="T6" fmla="*/ 92 w 381"/>
                  <a:gd name="T7" fmla="*/ 232 h 1185"/>
                  <a:gd name="T8" fmla="*/ 154 w 381"/>
                  <a:gd name="T9" fmla="*/ 263 h 1185"/>
                  <a:gd name="T10" fmla="*/ 185 w 381"/>
                  <a:gd name="T11" fmla="*/ 286 h 1185"/>
                  <a:gd name="T12" fmla="*/ 208 w 381"/>
                  <a:gd name="T13" fmla="*/ 301 h 1185"/>
                  <a:gd name="T14" fmla="*/ 154 w 381"/>
                  <a:gd name="T15" fmla="*/ 332 h 1185"/>
                  <a:gd name="T16" fmla="*/ 23 w 381"/>
                  <a:gd name="T17" fmla="*/ 409 h 1185"/>
                  <a:gd name="T18" fmla="*/ 185 w 381"/>
                  <a:gd name="T19" fmla="*/ 440 h 1185"/>
                  <a:gd name="T20" fmla="*/ 338 w 381"/>
                  <a:gd name="T21" fmla="*/ 478 h 1185"/>
                  <a:gd name="T22" fmla="*/ 277 w 381"/>
                  <a:gd name="T23" fmla="*/ 539 h 1185"/>
                  <a:gd name="T24" fmla="*/ 223 w 381"/>
                  <a:gd name="T25" fmla="*/ 578 h 1185"/>
                  <a:gd name="T26" fmla="*/ 208 w 381"/>
                  <a:gd name="T27" fmla="*/ 601 h 1185"/>
                  <a:gd name="T28" fmla="*/ 361 w 381"/>
                  <a:gd name="T29" fmla="*/ 647 h 1185"/>
                  <a:gd name="T30" fmla="*/ 377 w 381"/>
                  <a:gd name="T31" fmla="*/ 662 h 1185"/>
                  <a:gd name="T32" fmla="*/ 284 w 381"/>
                  <a:gd name="T33" fmla="*/ 716 h 1185"/>
                  <a:gd name="T34" fmla="*/ 185 w 381"/>
                  <a:gd name="T35" fmla="*/ 793 h 1185"/>
                  <a:gd name="T36" fmla="*/ 131 w 381"/>
                  <a:gd name="T37" fmla="*/ 824 h 1185"/>
                  <a:gd name="T38" fmla="*/ 115 w 381"/>
                  <a:gd name="T39" fmla="*/ 847 h 1185"/>
                  <a:gd name="T40" fmla="*/ 200 w 381"/>
                  <a:gd name="T41" fmla="*/ 885 h 1185"/>
                  <a:gd name="T42" fmla="*/ 231 w 381"/>
                  <a:gd name="T43" fmla="*/ 900 h 1185"/>
                  <a:gd name="T44" fmla="*/ 192 w 381"/>
                  <a:gd name="T45" fmla="*/ 946 h 1185"/>
                  <a:gd name="T46" fmla="*/ 0 w 381"/>
                  <a:gd name="T47" fmla="*/ 1069 h 1185"/>
                  <a:gd name="T48" fmla="*/ 39 w 381"/>
                  <a:gd name="T49" fmla="*/ 1077 h 1185"/>
                  <a:gd name="T50" fmla="*/ 353 w 381"/>
                  <a:gd name="T51" fmla="*/ 1085 h 1185"/>
                  <a:gd name="T52" fmla="*/ 338 w 381"/>
                  <a:gd name="T53" fmla="*/ 1115 h 1185"/>
                  <a:gd name="T54" fmla="*/ 246 w 381"/>
                  <a:gd name="T55" fmla="*/ 1161 h 1185"/>
                  <a:gd name="T56" fmla="*/ 223 w 381"/>
                  <a:gd name="T57" fmla="*/ 1185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Text Box 30"/>
              <p:cNvSpPr txBox="1">
                <a:spLocks noChangeArrowheads="1"/>
              </p:cNvSpPr>
              <p:nvPr/>
            </p:nvSpPr>
            <p:spPr bwMode="auto">
              <a:xfrm>
                <a:off x="2544" y="2976"/>
                <a:ext cx="815" cy="9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>
                  <a:solidFill>
                    <a:srgbClr val="CC0099"/>
                  </a:solidFill>
                </a:endParaRPr>
              </a:p>
            </p:txBody>
          </p:sp>
          <p:sp>
            <p:nvSpPr>
              <p:cNvPr id="69" name="Line 31"/>
              <p:cNvSpPr>
                <a:spLocks noChangeShapeType="1"/>
              </p:cNvSpPr>
              <p:nvPr/>
            </p:nvSpPr>
            <p:spPr bwMode="auto">
              <a:xfrm flipH="1" flipV="1">
                <a:off x="3408" y="1968"/>
                <a:ext cx="1104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Oval 32"/>
              <p:cNvSpPr>
                <a:spLocks noChangeArrowheads="1"/>
              </p:cNvSpPr>
              <p:nvPr/>
            </p:nvSpPr>
            <p:spPr bwMode="auto">
              <a:xfrm rot="10800000">
                <a:off x="959" y="1488"/>
                <a:ext cx="576" cy="15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33"/>
              <p:cNvSpPr>
                <a:spLocks noChangeShapeType="1"/>
              </p:cNvSpPr>
              <p:nvPr/>
            </p:nvSpPr>
            <p:spPr bwMode="auto">
              <a:xfrm rot="10800000">
                <a:off x="1151" y="2640"/>
                <a:ext cx="115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34"/>
              <p:cNvSpPr>
                <a:spLocks noChangeShapeType="1"/>
              </p:cNvSpPr>
              <p:nvPr/>
            </p:nvSpPr>
            <p:spPr bwMode="auto">
              <a:xfrm rot="10800000" flipV="1">
                <a:off x="1247" y="2208"/>
                <a:ext cx="1056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35"/>
              <p:cNvSpPr>
                <a:spLocks noChangeShapeType="1"/>
              </p:cNvSpPr>
              <p:nvPr/>
            </p:nvSpPr>
            <p:spPr bwMode="auto">
              <a:xfrm rot="10800000" flipV="1">
                <a:off x="1199" y="1920"/>
                <a:ext cx="105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36"/>
              <p:cNvSpPr>
                <a:spLocks/>
              </p:cNvSpPr>
              <p:nvPr/>
            </p:nvSpPr>
            <p:spPr bwMode="auto">
              <a:xfrm rot="10800000">
                <a:off x="1057" y="1694"/>
                <a:ext cx="381" cy="1185"/>
              </a:xfrm>
              <a:custGeom>
                <a:avLst/>
                <a:gdLst>
                  <a:gd name="T0" fmla="*/ 100 w 381"/>
                  <a:gd name="T1" fmla="*/ 17 h 1185"/>
                  <a:gd name="T2" fmla="*/ 223 w 381"/>
                  <a:gd name="T3" fmla="*/ 25 h 1185"/>
                  <a:gd name="T4" fmla="*/ 208 w 381"/>
                  <a:gd name="T5" fmla="*/ 102 h 1185"/>
                  <a:gd name="T6" fmla="*/ 92 w 381"/>
                  <a:gd name="T7" fmla="*/ 232 h 1185"/>
                  <a:gd name="T8" fmla="*/ 154 w 381"/>
                  <a:gd name="T9" fmla="*/ 263 h 1185"/>
                  <a:gd name="T10" fmla="*/ 185 w 381"/>
                  <a:gd name="T11" fmla="*/ 286 h 1185"/>
                  <a:gd name="T12" fmla="*/ 208 w 381"/>
                  <a:gd name="T13" fmla="*/ 301 h 1185"/>
                  <a:gd name="T14" fmla="*/ 154 w 381"/>
                  <a:gd name="T15" fmla="*/ 332 h 1185"/>
                  <a:gd name="T16" fmla="*/ 23 w 381"/>
                  <a:gd name="T17" fmla="*/ 409 h 1185"/>
                  <a:gd name="T18" fmla="*/ 185 w 381"/>
                  <a:gd name="T19" fmla="*/ 440 h 1185"/>
                  <a:gd name="T20" fmla="*/ 338 w 381"/>
                  <a:gd name="T21" fmla="*/ 478 h 1185"/>
                  <a:gd name="T22" fmla="*/ 277 w 381"/>
                  <a:gd name="T23" fmla="*/ 539 h 1185"/>
                  <a:gd name="T24" fmla="*/ 223 w 381"/>
                  <a:gd name="T25" fmla="*/ 578 h 1185"/>
                  <a:gd name="T26" fmla="*/ 208 w 381"/>
                  <a:gd name="T27" fmla="*/ 601 h 1185"/>
                  <a:gd name="T28" fmla="*/ 361 w 381"/>
                  <a:gd name="T29" fmla="*/ 647 h 1185"/>
                  <a:gd name="T30" fmla="*/ 377 w 381"/>
                  <a:gd name="T31" fmla="*/ 662 h 1185"/>
                  <a:gd name="T32" fmla="*/ 284 w 381"/>
                  <a:gd name="T33" fmla="*/ 716 h 1185"/>
                  <a:gd name="T34" fmla="*/ 185 w 381"/>
                  <a:gd name="T35" fmla="*/ 793 h 1185"/>
                  <a:gd name="T36" fmla="*/ 131 w 381"/>
                  <a:gd name="T37" fmla="*/ 824 h 1185"/>
                  <a:gd name="T38" fmla="*/ 115 w 381"/>
                  <a:gd name="T39" fmla="*/ 847 h 1185"/>
                  <a:gd name="T40" fmla="*/ 200 w 381"/>
                  <a:gd name="T41" fmla="*/ 885 h 1185"/>
                  <a:gd name="T42" fmla="*/ 231 w 381"/>
                  <a:gd name="T43" fmla="*/ 900 h 1185"/>
                  <a:gd name="T44" fmla="*/ 192 w 381"/>
                  <a:gd name="T45" fmla="*/ 946 h 1185"/>
                  <a:gd name="T46" fmla="*/ 0 w 381"/>
                  <a:gd name="T47" fmla="*/ 1069 h 1185"/>
                  <a:gd name="T48" fmla="*/ 39 w 381"/>
                  <a:gd name="T49" fmla="*/ 1077 h 1185"/>
                  <a:gd name="T50" fmla="*/ 353 w 381"/>
                  <a:gd name="T51" fmla="*/ 1085 h 1185"/>
                  <a:gd name="T52" fmla="*/ 338 w 381"/>
                  <a:gd name="T53" fmla="*/ 1115 h 1185"/>
                  <a:gd name="T54" fmla="*/ 246 w 381"/>
                  <a:gd name="T55" fmla="*/ 1161 h 1185"/>
                  <a:gd name="T56" fmla="*/ 223 w 381"/>
                  <a:gd name="T57" fmla="*/ 1185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37"/>
              <p:cNvSpPr>
                <a:spLocks noChangeShapeType="1"/>
              </p:cNvSpPr>
              <p:nvPr/>
            </p:nvSpPr>
            <p:spPr bwMode="auto">
              <a:xfrm rot="10800000" flipH="1" flipV="1">
                <a:off x="1151" y="1776"/>
                <a:ext cx="1104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Oval 38"/>
              <p:cNvSpPr>
                <a:spLocks noChangeArrowheads="1"/>
              </p:cNvSpPr>
              <p:nvPr/>
            </p:nvSpPr>
            <p:spPr bwMode="auto">
              <a:xfrm>
                <a:off x="480" y="960"/>
                <a:ext cx="2352" cy="2640"/>
              </a:xfrm>
              <a:prstGeom prst="ellipse">
                <a:avLst/>
              </a:prstGeom>
              <a:noFill/>
              <a:ln w="28575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Oval 39"/>
              <p:cNvSpPr>
                <a:spLocks noChangeArrowheads="1"/>
              </p:cNvSpPr>
              <p:nvPr/>
            </p:nvSpPr>
            <p:spPr bwMode="auto">
              <a:xfrm>
                <a:off x="2928" y="912"/>
                <a:ext cx="2352" cy="2640"/>
              </a:xfrm>
              <a:prstGeom prst="ellipse">
                <a:avLst/>
              </a:prstGeom>
              <a:noFill/>
              <a:ln w="28575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1056" y="2688"/>
              <a:ext cx="1392" cy="960"/>
              <a:chOff x="1728" y="3024"/>
              <a:chExt cx="1392" cy="960"/>
            </a:xfrm>
          </p:grpSpPr>
          <p:sp>
            <p:nvSpPr>
              <p:cNvPr id="30" name="Oval 41"/>
              <p:cNvSpPr>
                <a:spLocks noChangeArrowheads="1"/>
              </p:cNvSpPr>
              <p:nvPr/>
            </p:nvSpPr>
            <p:spPr bwMode="auto">
              <a:xfrm>
                <a:off x="2380" y="3024"/>
                <a:ext cx="356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42"/>
              <p:cNvSpPr>
                <a:spLocks/>
              </p:cNvSpPr>
              <p:nvPr/>
            </p:nvSpPr>
            <p:spPr bwMode="auto">
              <a:xfrm>
                <a:off x="2451" y="3157"/>
                <a:ext cx="236" cy="718"/>
              </a:xfrm>
              <a:custGeom>
                <a:avLst/>
                <a:gdLst>
                  <a:gd name="T0" fmla="*/ 62 w 381"/>
                  <a:gd name="T1" fmla="*/ 10 h 1185"/>
                  <a:gd name="T2" fmla="*/ 138 w 381"/>
                  <a:gd name="T3" fmla="*/ 15 h 1185"/>
                  <a:gd name="T4" fmla="*/ 129 w 381"/>
                  <a:gd name="T5" fmla="*/ 62 h 1185"/>
                  <a:gd name="T6" fmla="*/ 57 w 381"/>
                  <a:gd name="T7" fmla="*/ 141 h 1185"/>
                  <a:gd name="T8" fmla="*/ 95 w 381"/>
                  <a:gd name="T9" fmla="*/ 159 h 1185"/>
                  <a:gd name="T10" fmla="*/ 115 w 381"/>
                  <a:gd name="T11" fmla="*/ 173 h 1185"/>
                  <a:gd name="T12" fmla="*/ 129 w 381"/>
                  <a:gd name="T13" fmla="*/ 182 h 1185"/>
                  <a:gd name="T14" fmla="*/ 95 w 381"/>
                  <a:gd name="T15" fmla="*/ 201 h 1185"/>
                  <a:gd name="T16" fmla="*/ 14 w 381"/>
                  <a:gd name="T17" fmla="*/ 248 h 1185"/>
                  <a:gd name="T18" fmla="*/ 115 w 381"/>
                  <a:gd name="T19" fmla="*/ 267 h 1185"/>
                  <a:gd name="T20" fmla="*/ 209 w 381"/>
                  <a:gd name="T21" fmla="*/ 290 h 1185"/>
                  <a:gd name="T22" fmla="*/ 172 w 381"/>
                  <a:gd name="T23" fmla="*/ 327 h 1185"/>
                  <a:gd name="T24" fmla="*/ 138 w 381"/>
                  <a:gd name="T25" fmla="*/ 350 h 1185"/>
                  <a:gd name="T26" fmla="*/ 129 w 381"/>
                  <a:gd name="T27" fmla="*/ 364 h 1185"/>
                  <a:gd name="T28" fmla="*/ 224 w 381"/>
                  <a:gd name="T29" fmla="*/ 392 h 1185"/>
                  <a:gd name="T30" fmla="*/ 234 w 381"/>
                  <a:gd name="T31" fmla="*/ 401 h 1185"/>
                  <a:gd name="T32" fmla="*/ 176 w 381"/>
                  <a:gd name="T33" fmla="*/ 434 h 1185"/>
                  <a:gd name="T34" fmla="*/ 115 w 381"/>
                  <a:gd name="T35" fmla="*/ 480 h 1185"/>
                  <a:gd name="T36" fmla="*/ 81 w 381"/>
                  <a:gd name="T37" fmla="*/ 499 h 1185"/>
                  <a:gd name="T38" fmla="*/ 71 w 381"/>
                  <a:gd name="T39" fmla="*/ 513 h 1185"/>
                  <a:gd name="T40" fmla="*/ 124 w 381"/>
                  <a:gd name="T41" fmla="*/ 536 h 1185"/>
                  <a:gd name="T42" fmla="*/ 143 w 381"/>
                  <a:gd name="T43" fmla="*/ 545 h 1185"/>
                  <a:gd name="T44" fmla="*/ 119 w 381"/>
                  <a:gd name="T45" fmla="*/ 573 h 1185"/>
                  <a:gd name="T46" fmla="*/ 0 w 381"/>
                  <a:gd name="T47" fmla="*/ 648 h 1185"/>
                  <a:gd name="T48" fmla="*/ 24 w 381"/>
                  <a:gd name="T49" fmla="*/ 653 h 1185"/>
                  <a:gd name="T50" fmla="*/ 219 w 381"/>
                  <a:gd name="T51" fmla="*/ 657 h 1185"/>
                  <a:gd name="T52" fmla="*/ 209 w 381"/>
                  <a:gd name="T53" fmla="*/ 676 h 1185"/>
                  <a:gd name="T54" fmla="*/ 152 w 381"/>
                  <a:gd name="T55" fmla="*/ 703 h 1185"/>
                  <a:gd name="T56" fmla="*/ 138 w 381"/>
                  <a:gd name="T57" fmla="*/ 718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Oval 43"/>
              <p:cNvSpPr>
                <a:spLocks noChangeArrowheads="1"/>
              </p:cNvSpPr>
              <p:nvPr/>
            </p:nvSpPr>
            <p:spPr bwMode="auto">
              <a:xfrm rot="10800000">
                <a:off x="1728" y="3024"/>
                <a:ext cx="356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44"/>
              <p:cNvSpPr>
                <a:spLocks noChangeShapeType="1"/>
              </p:cNvSpPr>
              <p:nvPr/>
            </p:nvSpPr>
            <p:spPr bwMode="auto">
              <a:xfrm rot="10800000">
                <a:off x="1847" y="3722"/>
                <a:ext cx="711" cy="2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45"/>
              <p:cNvSpPr>
                <a:spLocks noChangeShapeType="1"/>
              </p:cNvSpPr>
              <p:nvPr/>
            </p:nvSpPr>
            <p:spPr bwMode="auto">
              <a:xfrm rot="10800000" flipV="1">
                <a:off x="1906" y="3460"/>
                <a:ext cx="652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46"/>
              <p:cNvSpPr>
                <a:spLocks noChangeShapeType="1"/>
              </p:cNvSpPr>
              <p:nvPr/>
            </p:nvSpPr>
            <p:spPr bwMode="auto">
              <a:xfrm rot="10800000" flipV="1">
                <a:off x="1876" y="3286"/>
                <a:ext cx="652" cy="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47"/>
              <p:cNvSpPr>
                <a:spLocks/>
              </p:cNvSpPr>
              <p:nvPr/>
            </p:nvSpPr>
            <p:spPr bwMode="auto">
              <a:xfrm rot="10800000">
                <a:off x="1788" y="3149"/>
                <a:ext cx="236" cy="718"/>
              </a:xfrm>
              <a:custGeom>
                <a:avLst/>
                <a:gdLst>
                  <a:gd name="T0" fmla="*/ 62 w 381"/>
                  <a:gd name="T1" fmla="*/ 10 h 1185"/>
                  <a:gd name="T2" fmla="*/ 138 w 381"/>
                  <a:gd name="T3" fmla="*/ 15 h 1185"/>
                  <a:gd name="T4" fmla="*/ 129 w 381"/>
                  <a:gd name="T5" fmla="*/ 62 h 1185"/>
                  <a:gd name="T6" fmla="*/ 57 w 381"/>
                  <a:gd name="T7" fmla="*/ 141 h 1185"/>
                  <a:gd name="T8" fmla="*/ 95 w 381"/>
                  <a:gd name="T9" fmla="*/ 159 h 1185"/>
                  <a:gd name="T10" fmla="*/ 115 w 381"/>
                  <a:gd name="T11" fmla="*/ 173 h 1185"/>
                  <a:gd name="T12" fmla="*/ 129 w 381"/>
                  <a:gd name="T13" fmla="*/ 182 h 1185"/>
                  <a:gd name="T14" fmla="*/ 95 w 381"/>
                  <a:gd name="T15" fmla="*/ 201 h 1185"/>
                  <a:gd name="T16" fmla="*/ 14 w 381"/>
                  <a:gd name="T17" fmla="*/ 248 h 1185"/>
                  <a:gd name="T18" fmla="*/ 115 w 381"/>
                  <a:gd name="T19" fmla="*/ 267 h 1185"/>
                  <a:gd name="T20" fmla="*/ 209 w 381"/>
                  <a:gd name="T21" fmla="*/ 290 h 1185"/>
                  <a:gd name="T22" fmla="*/ 172 w 381"/>
                  <a:gd name="T23" fmla="*/ 327 h 1185"/>
                  <a:gd name="T24" fmla="*/ 138 w 381"/>
                  <a:gd name="T25" fmla="*/ 350 h 1185"/>
                  <a:gd name="T26" fmla="*/ 129 w 381"/>
                  <a:gd name="T27" fmla="*/ 364 h 1185"/>
                  <a:gd name="T28" fmla="*/ 224 w 381"/>
                  <a:gd name="T29" fmla="*/ 392 h 1185"/>
                  <a:gd name="T30" fmla="*/ 234 w 381"/>
                  <a:gd name="T31" fmla="*/ 401 h 1185"/>
                  <a:gd name="T32" fmla="*/ 176 w 381"/>
                  <a:gd name="T33" fmla="*/ 434 h 1185"/>
                  <a:gd name="T34" fmla="*/ 115 w 381"/>
                  <a:gd name="T35" fmla="*/ 480 h 1185"/>
                  <a:gd name="T36" fmla="*/ 81 w 381"/>
                  <a:gd name="T37" fmla="*/ 499 h 1185"/>
                  <a:gd name="T38" fmla="*/ 71 w 381"/>
                  <a:gd name="T39" fmla="*/ 513 h 1185"/>
                  <a:gd name="T40" fmla="*/ 124 w 381"/>
                  <a:gd name="T41" fmla="*/ 536 h 1185"/>
                  <a:gd name="T42" fmla="*/ 143 w 381"/>
                  <a:gd name="T43" fmla="*/ 545 h 1185"/>
                  <a:gd name="T44" fmla="*/ 119 w 381"/>
                  <a:gd name="T45" fmla="*/ 573 h 1185"/>
                  <a:gd name="T46" fmla="*/ 0 w 381"/>
                  <a:gd name="T47" fmla="*/ 648 h 1185"/>
                  <a:gd name="T48" fmla="*/ 24 w 381"/>
                  <a:gd name="T49" fmla="*/ 653 h 1185"/>
                  <a:gd name="T50" fmla="*/ 219 w 381"/>
                  <a:gd name="T51" fmla="*/ 657 h 1185"/>
                  <a:gd name="T52" fmla="*/ 209 w 381"/>
                  <a:gd name="T53" fmla="*/ 676 h 1185"/>
                  <a:gd name="T54" fmla="*/ 152 w 381"/>
                  <a:gd name="T55" fmla="*/ 703 h 1185"/>
                  <a:gd name="T56" fmla="*/ 138 w 381"/>
                  <a:gd name="T57" fmla="*/ 718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48"/>
              <p:cNvSpPr>
                <a:spLocks noChangeShapeType="1"/>
              </p:cNvSpPr>
              <p:nvPr/>
            </p:nvSpPr>
            <p:spPr bwMode="auto">
              <a:xfrm rot="10800000" flipH="1" flipV="1">
                <a:off x="1847" y="3199"/>
                <a:ext cx="681" cy="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Oval 49"/>
              <p:cNvSpPr>
                <a:spLocks noChangeArrowheads="1"/>
              </p:cNvSpPr>
              <p:nvPr/>
            </p:nvSpPr>
            <p:spPr bwMode="auto">
              <a:xfrm>
                <a:off x="3024" y="345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50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51"/>
              <p:cNvSpPr>
                <a:spLocks noChangeShapeType="1"/>
              </p:cNvSpPr>
              <p:nvPr/>
            </p:nvSpPr>
            <p:spPr bwMode="auto">
              <a:xfrm>
                <a:off x="2592" y="3408"/>
                <a:ext cx="43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52"/>
              <p:cNvSpPr>
                <a:spLocks noChangeShapeType="1"/>
              </p:cNvSpPr>
              <p:nvPr/>
            </p:nvSpPr>
            <p:spPr bwMode="auto">
              <a:xfrm flipV="1">
                <a:off x="2592" y="3504"/>
                <a:ext cx="43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53"/>
              <p:cNvSpPr>
                <a:spLocks noChangeShapeType="1"/>
              </p:cNvSpPr>
              <p:nvPr/>
            </p:nvSpPr>
            <p:spPr bwMode="auto">
              <a:xfrm flipV="1">
                <a:off x="2592" y="3504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Text Box 54"/>
            <p:cNvSpPr txBox="1">
              <a:spLocks noChangeArrowheads="1"/>
            </p:cNvSpPr>
            <p:nvPr/>
          </p:nvSpPr>
          <p:spPr bwMode="auto">
            <a:xfrm>
              <a:off x="1872" y="529"/>
              <a:ext cx="383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7" name="Text Box 55"/>
            <p:cNvSpPr txBox="1">
              <a:spLocks noChangeArrowheads="1"/>
            </p:cNvSpPr>
            <p:nvPr/>
          </p:nvSpPr>
          <p:spPr bwMode="auto">
            <a:xfrm>
              <a:off x="2448" y="576"/>
              <a:ext cx="385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" name="Text Box 56"/>
            <p:cNvSpPr txBox="1">
              <a:spLocks noChangeArrowheads="1"/>
            </p:cNvSpPr>
            <p:nvPr/>
          </p:nvSpPr>
          <p:spPr bwMode="auto">
            <a:xfrm>
              <a:off x="3360" y="576"/>
              <a:ext cx="384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" name="Text Box 57"/>
            <p:cNvSpPr txBox="1">
              <a:spLocks noChangeArrowheads="1"/>
            </p:cNvSpPr>
            <p:nvPr/>
          </p:nvSpPr>
          <p:spPr bwMode="auto">
            <a:xfrm>
              <a:off x="3938" y="529"/>
              <a:ext cx="382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" name="Text Box 58"/>
            <p:cNvSpPr txBox="1">
              <a:spLocks noChangeArrowheads="1"/>
            </p:cNvSpPr>
            <p:nvPr/>
          </p:nvSpPr>
          <p:spPr bwMode="auto">
            <a:xfrm>
              <a:off x="1152" y="2494"/>
              <a:ext cx="384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1" name="Text Box 59"/>
            <p:cNvSpPr txBox="1">
              <a:spLocks noChangeArrowheads="1"/>
            </p:cNvSpPr>
            <p:nvPr/>
          </p:nvSpPr>
          <p:spPr bwMode="auto">
            <a:xfrm>
              <a:off x="1776" y="2494"/>
              <a:ext cx="383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 rot="10800000">
              <a:off x="3648" y="2640"/>
              <a:ext cx="1392" cy="960"/>
              <a:chOff x="1728" y="3024"/>
              <a:chExt cx="1392" cy="960"/>
            </a:xfrm>
          </p:grpSpPr>
          <p:sp>
            <p:nvSpPr>
              <p:cNvPr id="17" name="Oval 61"/>
              <p:cNvSpPr>
                <a:spLocks noChangeArrowheads="1"/>
              </p:cNvSpPr>
              <p:nvPr/>
            </p:nvSpPr>
            <p:spPr bwMode="auto">
              <a:xfrm>
                <a:off x="2380" y="3024"/>
                <a:ext cx="356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62"/>
              <p:cNvSpPr>
                <a:spLocks/>
              </p:cNvSpPr>
              <p:nvPr/>
            </p:nvSpPr>
            <p:spPr bwMode="auto">
              <a:xfrm>
                <a:off x="2451" y="3157"/>
                <a:ext cx="236" cy="718"/>
              </a:xfrm>
              <a:custGeom>
                <a:avLst/>
                <a:gdLst>
                  <a:gd name="T0" fmla="*/ 62 w 381"/>
                  <a:gd name="T1" fmla="*/ 10 h 1185"/>
                  <a:gd name="T2" fmla="*/ 138 w 381"/>
                  <a:gd name="T3" fmla="*/ 15 h 1185"/>
                  <a:gd name="T4" fmla="*/ 129 w 381"/>
                  <a:gd name="T5" fmla="*/ 62 h 1185"/>
                  <a:gd name="T6" fmla="*/ 57 w 381"/>
                  <a:gd name="T7" fmla="*/ 141 h 1185"/>
                  <a:gd name="T8" fmla="*/ 95 w 381"/>
                  <a:gd name="T9" fmla="*/ 159 h 1185"/>
                  <a:gd name="T10" fmla="*/ 115 w 381"/>
                  <a:gd name="T11" fmla="*/ 173 h 1185"/>
                  <a:gd name="T12" fmla="*/ 129 w 381"/>
                  <a:gd name="T13" fmla="*/ 182 h 1185"/>
                  <a:gd name="T14" fmla="*/ 95 w 381"/>
                  <a:gd name="T15" fmla="*/ 201 h 1185"/>
                  <a:gd name="T16" fmla="*/ 14 w 381"/>
                  <a:gd name="T17" fmla="*/ 248 h 1185"/>
                  <a:gd name="T18" fmla="*/ 115 w 381"/>
                  <a:gd name="T19" fmla="*/ 267 h 1185"/>
                  <a:gd name="T20" fmla="*/ 209 w 381"/>
                  <a:gd name="T21" fmla="*/ 290 h 1185"/>
                  <a:gd name="T22" fmla="*/ 172 w 381"/>
                  <a:gd name="T23" fmla="*/ 327 h 1185"/>
                  <a:gd name="T24" fmla="*/ 138 w 381"/>
                  <a:gd name="T25" fmla="*/ 350 h 1185"/>
                  <a:gd name="T26" fmla="*/ 129 w 381"/>
                  <a:gd name="T27" fmla="*/ 364 h 1185"/>
                  <a:gd name="T28" fmla="*/ 224 w 381"/>
                  <a:gd name="T29" fmla="*/ 392 h 1185"/>
                  <a:gd name="T30" fmla="*/ 234 w 381"/>
                  <a:gd name="T31" fmla="*/ 401 h 1185"/>
                  <a:gd name="T32" fmla="*/ 176 w 381"/>
                  <a:gd name="T33" fmla="*/ 434 h 1185"/>
                  <a:gd name="T34" fmla="*/ 115 w 381"/>
                  <a:gd name="T35" fmla="*/ 480 h 1185"/>
                  <a:gd name="T36" fmla="*/ 81 w 381"/>
                  <a:gd name="T37" fmla="*/ 499 h 1185"/>
                  <a:gd name="T38" fmla="*/ 71 w 381"/>
                  <a:gd name="T39" fmla="*/ 513 h 1185"/>
                  <a:gd name="T40" fmla="*/ 124 w 381"/>
                  <a:gd name="T41" fmla="*/ 536 h 1185"/>
                  <a:gd name="T42" fmla="*/ 143 w 381"/>
                  <a:gd name="T43" fmla="*/ 545 h 1185"/>
                  <a:gd name="T44" fmla="*/ 119 w 381"/>
                  <a:gd name="T45" fmla="*/ 573 h 1185"/>
                  <a:gd name="T46" fmla="*/ 0 w 381"/>
                  <a:gd name="T47" fmla="*/ 648 h 1185"/>
                  <a:gd name="T48" fmla="*/ 24 w 381"/>
                  <a:gd name="T49" fmla="*/ 653 h 1185"/>
                  <a:gd name="T50" fmla="*/ 219 w 381"/>
                  <a:gd name="T51" fmla="*/ 657 h 1185"/>
                  <a:gd name="T52" fmla="*/ 209 w 381"/>
                  <a:gd name="T53" fmla="*/ 676 h 1185"/>
                  <a:gd name="T54" fmla="*/ 152 w 381"/>
                  <a:gd name="T55" fmla="*/ 703 h 1185"/>
                  <a:gd name="T56" fmla="*/ 138 w 381"/>
                  <a:gd name="T57" fmla="*/ 718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Oval 63"/>
              <p:cNvSpPr>
                <a:spLocks noChangeArrowheads="1"/>
              </p:cNvSpPr>
              <p:nvPr/>
            </p:nvSpPr>
            <p:spPr bwMode="auto">
              <a:xfrm rot="10800000">
                <a:off x="1728" y="3024"/>
                <a:ext cx="356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64"/>
              <p:cNvSpPr>
                <a:spLocks noChangeShapeType="1"/>
              </p:cNvSpPr>
              <p:nvPr/>
            </p:nvSpPr>
            <p:spPr bwMode="auto">
              <a:xfrm rot="10800000">
                <a:off x="1847" y="3722"/>
                <a:ext cx="711" cy="2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65"/>
              <p:cNvSpPr>
                <a:spLocks noChangeShapeType="1"/>
              </p:cNvSpPr>
              <p:nvPr/>
            </p:nvSpPr>
            <p:spPr bwMode="auto">
              <a:xfrm rot="10800000" flipV="1">
                <a:off x="1906" y="3460"/>
                <a:ext cx="652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66"/>
              <p:cNvSpPr>
                <a:spLocks noChangeShapeType="1"/>
              </p:cNvSpPr>
              <p:nvPr/>
            </p:nvSpPr>
            <p:spPr bwMode="auto">
              <a:xfrm rot="10800000" flipV="1">
                <a:off x="1876" y="3286"/>
                <a:ext cx="652" cy="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67"/>
              <p:cNvSpPr>
                <a:spLocks/>
              </p:cNvSpPr>
              <p:nvPr/>
            </p:nvSpPr>
            <p:spPr bwMode="auto">
              <a:xfrm rot="10800000">
                <a:off x="1788" y="3149"/>
                <a:ext cx="236" cy="718"/>
              </a:xfrm>
              <a:custGeom>
                <a:avLst/>
                <a:gdLst>
                  <a:gd name="T0" fmla="*/ 62 w 381"/>
                  <a:gd name="T1" fmla="*/ 10 h 1185"/>
                  <a:gd name="T2" fmla="*/ 138 w 381"/>
                  <a:gd name="T3" fmla="*/ 15 h 1185"/>
                  <a:gd name="T4" fmla="*/ 129 w 381"/>
                  <a:gd name="T5" fmla="*/ 62 h 1185"/>
                  <a:gd name="T6" fmla="*/ 57 w 381"/>
                  <a:gd name="T7" fmla="*/ 141 h 1185"/>
                  <a:gd name="T8" fmla="*/ 95 w 381"/>
                  <a:gd name="T9" fmla="*/ 159 h 1185"/>
                  <a:gd name="T10" fmla="*/ 115 w 381"/>
                  <a:gd name="T11" fmla="*/ 173 h 1185"/>
                  <a:gd name="T12" fmla="*/ 129 w 381"/>
                  <a:gd name="T13" fmla="*/ 182 h 1185"/>
                  <a:gd name="T14" fmla="*/ 95 w 381"/>
                  <a:gd name="T15" fmla="*/ 201 h 1185"/>
                  <a:gd name="T16" fmla="*/ 14 w 381"/>
                  <a:gd name="T17" fmla="*/ 248 h 1185"/>
                  <a:gd name="T18" fmla="*/ 115 w 381"/>
                  <a:gd name="T19" fmla="*/ 267 h 1185"/>
                  <a:gd name="T20" fmla="*/ 209 w 381"/>
                  <a:gd name="T21" fmla="*/ 290 h 1185"/>
                  <a:gd name="T22" fmla="*/ 172 w 381"/>
                  <a:gd name="T23" fmla="*/ 327 h 1185"/>
                  <a:gd name="T24" fmla="*/ 138 w 381"/>
                  <a:gd name="T25" fmla="*/ 350 h 1185"/>
                  <a:gd name="T26" fmla="*/ 129 w 381"/>
                  <a:gd name="T27" fmla="*/ 364 h 1185"/>
                  <a:gd name="T28" fmla="*/ 224 w 381"/>
                  <a:gd name="T29" fmla="*/ 392 h 1185"/>
                  <a:gd name="T30" fmla="*/ 234 w 381"/>
                  <a:gd name="T31" fmla="*/ 401 h 1185"/>
                  <a:gd name="T32" fmla="*/ 176 w 381"/>
                  <a:gd name="T33" fmla="*/ 434 h 1185"/>
                  <a:gd name="T34" fmla="*/ 115 w 381"/>
                  <a:gd name="T35" fmla="*/ 480 h 1185"/>
                  <a:gd name="T36" fmla="*/ 81 w 381"/>
                  <a:gd name="T37" fmla="*/ 499 h 1185"/>
                  <a:gd name="T38" fmla="*/ 71 w 381"/>
                  <a:gd name="T39" fmla="*/ 513 h 1185"/>
                  <a:gd name="T40" fmla="*/ 124 w 381"/>
                  <a:gd name="T41" fmla="*/ 536 h 1185"/>
                  <a:gd name="T42" fmla="*/ 143 w 381"/>
                  <a:gd name="T43" fmla="*/ 545 h 1185"/>
                  <a:gd name="T44" fmla="*/ 119 w 381"/>
                  <a:gd name="T45" fmla="*/ 573 h 1185"/>
                  <a:gd name="T46" fmla="*/ 0 w 381"/>
                  <a:gd name="T47" fmla="*/ 648 h 1185"/>
                  <a:gd name="T48" fmla="*/ 24 w 381"/>
                  <a:gd name="T49" fmla="*/ 653 h 1185"/>
                  <a:gd name="T50" fmla="*/ 219 w 381"/>
                  <a:gd name="T51" fmla="*/ 657 h 1185"/>
                  <a:gd name="T52" fmla="*/ 209 w 381"/>
                  <a:gd name="T53" fmla="*/ 676 h 1185"/>
                  <a:gd name="T54" fmla="*/ 152 w 381"/>
                  <a:gd name="T55" fmla="*/ 703 h 1185"/>
                  <a:gd name="T56" fmla="*/ 138 w 381"/>
                  <a:gd name="T57" fmla="*/ 718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68"/>
              <p:cNvSpPr>
                <a:spLocks noChangeShapeType="1"/>
              </p:cNvSpPr>
              <p:nvPr/>
            </p:nvSpPr>
            <p:spPr bwMode="auto">
              <a:xfrm rot="10800000" flipH="1" flipV="1">
                <a:off x="1847" y="3199"/>
                <a:ext cx="681" cy="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Oval 69"/>
              <p:cNvSpPr>
                <a:spLocks noChangeArrowheads="1"/>
              </p:cNvSpPr>
              <p:nvPr/>
            </p:nvSpPr>
            <p:spPr bwMode="auto">
              <a:xfrm>
                <a:off x="3024" y="345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70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71"/>
              <p:cNvSpPr>
                <a:spLocks noChangeShapeType="1"/>
              </p:cNvSpPr>
              <p:nvPr/>
            </p:nvSpPr>
            <p:spPr bwMode="auto">
              <a:xfrm>
                <a:off x="2592" y="3408"/>
                <a:ext cx="43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72"/>
              <p:cNvSpPr>
                <a:spLocks noChangeShapeType="1"/>
              </p:cNvSpPr>
              <p:nvPr/>
            </p:nvSpPr>
            <p:spPr bwMode="auto">
              <a:xfrm flipV="1">
                <a:off x="2592" y="3504"/>
                <a:ext cx="43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73"/>
              <p:cNvSpPr>
                <a:spLocks noChangeShapeType="1"/>
              </p:cNvSpPr>
              <p:nvPr/>
            </p:nvSpPr>
            <p:spPr bwMode="auto">
              <a:xfrm flipV="1">
                <a:off x="2592" y="3504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Text Box 74"/>
            <p:cNvSpPr txBox="1">
              <a:spLocks noChangeArrowheads="1"/>
            </p:cNvSpPr>
            <p:nvPr/>
          </p:nvSpPr>
          <p:spPr bwMode="auto">
            <a:xfrm>
              <a:off x="4127" y="2447"/>
              <a:ext cx="386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4" name="Text Box 75"/>
            <p:cNvSpPr txBox="1">
              <a:spLocks noChangeArrowheads="1"/>
            </p:cNvSpPr>
            <p:nvPr/>
          </p:nvSpPr>
          <p:spPr bwMode="auto">
            <a:xfrm>
              <a:off x="4754" y="2447"/>
              <a:ext cx="382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15" name="AutoShape 76"/>
            <p:cNvSpPr>
              <a:spLocks noChangeArrowheads="1"/>
            </p:cNvSpPr>
            <p:nvPr/>
          </p:nvSpPr>
          <p:spPr bwMode="auto">
            <a:xfrm rot="-2073955">
              <a:off x="3552" y="2112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6" name="AutoShape 77"/>
            <p:cNvSpPr>
              <a:spLocks noChangeArrowheads="1"/>
            </p:cNvSpPr>
            <p:nvPr/>
          </p:nvSpPr>
          <p:spPr bwMode="auto">
            <a:xfrm rot="2152827">
              <a:off x="2160" y="2112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8" name="Oval 78"/>
          <p:cNvSpPr>
            <a:spLocks noChangeArrowheads="1"/>
          </p:cNvSpPr>
          <p:nvPr/>
        </p:nvSpPr>
        <p:spPr bwMode="auto">
          <a:xfrm>
            <a:off x="228600" y="44958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Line 79"/>
          <p:cNvSpPr>
            <a:spLocks noChangeShapeType="1"/>
          </p:cNvSpPr>
          <p:nvPr/>
        </p:nvSpPr>
        <p:spPr bwMode="auto">
          <a:xfrm>
            <a:off x="228600" y="49530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0"/>
          <p:cNvSpPr>
            <a:spLocks noChangeShapeType="1"/>
          </p:cNvSpPr>
          <p:nvPr/>
        </p:nvSpPr>
        <p:spPr bwMode="auto">
          <a:xfrm flipV="1">
            <a:off x="228600" y="4876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81"/>
          <p:cNvSpPr>
            <a:spLocks noChangeShapeType="1"/>
          </p:cNvSpPr>
          <p:nvPr/>
        </p:nvSpPr>
        <p:spPr bwMode="auto">
          <a:xfrm>
            <a:off x="381000" y="4800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82"/>
          <p:cNvSpPr>
            <a:spLocks noChangeShapeType="1"/>
          </p:cNvSpPr>
          <p:nvPr/>
        </p:nvSpPr>
        <p:spPr bwMode="auto">
          <a:xfrm>
            <a:off x="533400" y="4648200"/>
            <a:ext cx="304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83"/>
          <p:cNvSpPr>
            <a:spLocks noChangeShapeType="1"/>
          </p:cNvSpPr>
          <p:nvPr/>
        </p:nvSpPr>
        <p:spPr bwMode="auto">
          <a:xfrm flipV="1">
            <a:off x="533400" y="4572000"/>
            <a:ext cx="762000" cy="1250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84"/>
          <p:cNvSpPr>
            <a:spLocks noChangeShapeType="1"/>
          </p:cNvSpPr>
          <p:nvPr/>
        </p:nvSpPr>
        <p:spPr bwMode="auto">
          <a:xfrm>
            <a:off x="457200" y="4724400"/>
            <a:ext cx="1066800" cy="9144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Text Box 86"/>
          <p:cNvSpPr txBox="1">
            <a:spLocks noChangeArrowheads="1"/>
          </p:cNvSpPr>
          <p:nvPr/>
        </p:nvSpPr>
        <p:spPr bwMode="auto">
          <a:xfrm>
            <a:off x="1524000" y="5638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86" name="Oval 88"/>
          <p:cNvSpPr>
            <a:spLocks noChangeArrowheads="1"/>
          </p:cNvSpPr>
          <p:nvPr/>
        </p:nvSpPr>
        <p:spPr bwMode="auto">
          <a:xfrm>
            <a:off x="1981200" y="44958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89"/>
          <p:cNvSpPr>
            <a:spLocks noChangeShapeType="1"/>
          </p:cNvSpPr>
          <p:nvPr/>
        </p:nvSpPr>
        <p:spPr bwMode="auto">
          <a:xfrm flipV="1">
            <a:off x="2590800" y="44958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90"/>
          <p:cNvSpPr>
            <a:spLocks noChangeShapeType="1"/>
          </p:cNvSpPr>
          <p:nvPr/>
        </p:nvSpPr>
        <p:spPr bwMode="auto">
          <a:xfrm flipH="1" flipV="1">
            <a:off x="2590800" y="44958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91"/>
          <p:cNvSpPr>
            <a:spLocks noChangeShapeType="1"/>
          </p:cNvSpPr>
          <p:nvPr/>
        </p:nvSpPr>
        <p:spPr bwMode="auto">
          <a:xfrm>
            <a:off x="2286000" y="57912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92"/>
          <p:cNvSpPr>
            <a:spLocks noChangeShapeType="1"/>
          </p:cNvSpPr>
          <p:nvPr/>
        </p:nvSpPr>
        <p:spPr bwMode="auto">
          <a:xfrm>
            <a:off x="2286000" y="46482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93"/>
          <p:cNvSpPr>
            <a:spLocks noChangeShapeType="1"/>
          </p:cNvSpPr>
          <p:nvPr/>
        </p:nvSpPr>
        <p:spPr bwMode="auto">
          <a:xfrm flipH="1" flipV="1">
            <a:off x="2438400" y="45720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94"/>
          <p:cNvSpPr>
            <a:spLocks noChangeShapeType="1"/>
          </p:cNvSpPr>
          <p:nvPr/>
        </p:nvSpPr>
        <p:spPr bwMode="auto">
          <a:xfrm>
            <a:off x="2209800" y="4724400"/>
            <a:ext cx="1066800" cy="9144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Text Box 95"/>
          <p:cNvSpPr txBox="1">
            <a:spLocks noChangeArrowheads="1"/>
          </p:cNvSpPr>
          <p:nvPr/>
        </p:nvSpPr>
        <p:spPr bwMode="auto">
          <a:xfrm>
            <a:off x="3276600" y="5638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94" name="Oval 96"/>
          <p:cNvSpPr>
            <a:spLocks noChangeArrowheads="1"/>
          </p:cNvSpPr>
          <p:nvPr/>
        </p:nvSpPr>
        <p:spPr bwMode="auto">
          <a:xfrm>
            <a:off x="7467600" y="45720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97"/>
          <p:cNvSpPr>
            <a:spLocks noChangeShapeType="1"/>
          </p:cNvSpPr>
          <p:nvPr/>
        </p:nvSpPr>
        <p:spPr bwMode="auto">
          <a:xfrm flipV="1">
            <a:off x="7772400" y="47244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98"/>
          <p:cNvSpPr>
            <a:spLocks noChangeShapeType="1"/>
          </p:cNvSpPr>
          <p:nvPr/>
        </p:nvSpPr>
        <p:spPr bwMode="auto">
          <a:xfrm>
            <a:off x="8077200" y="4572000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99"/>
          <p:cNvSpPr>
            <a:spLocks noChangeShapeType="1"/>
          </p:cNvSpPr>
          <p:nvPr/>
        </p:nvSpPr>
        <p:spPr bwMode="auto">
          <a:xfrm flipH="1" flipV="1">
            <a:off x="8382000" y="4572000"/>
            <a:ext cx="228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100"/>
          <p:cNvSpPr>
            <a:spLocks noChangeShapeType="1"/>
          </p:cNvSpPr>
          <p:nvPr/>
        </p:nvSpPr>
        <p:spPr bwMode="auto">
          <a:xfrm flipH="1" flipV="1">
            <a:off x="7696200" y="4724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101"/>
          <p:cNvSpPr>
            <a:spLocks noChangeShapeType="1"/>
          </p:cNvSpPr>
          <p:nvPr/>
        </p:nvSpPr>
        <p:spPr bwMode="auto">
          <a:xfrm flipV="1">
            <a:off x="7467600" y="50292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102"/>
          <p:cNvSpPr>
            <a:spLocks noChangeShapeType="1"/>
          </p:cNvSpPr>
          <p:nvPr/>
        </p:nvSpPr>
        <p:spPr bwMode="auto">
          <a:xfrm flipV="1">
            <a:off x="7467600" y="4648200"/>
            <a:ext cx="1066800" cy="4572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Text Box 103"/>
          <p:cNvSpPr txBox="1">
            <a:spLocks noChangeArrowheads="1"/>
          </p:cNvSpPr>
          <p:nvPr/>
        </p:nvSpPr>
        <p:spPr bwMode="auto">
          <a:xfrm>
            <a:off x="8534400" y="4419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102" name="Oval 104"/>
          <p:cNvSpPr>
            <a:spLocks noChangeArrowheads="1"/>
          </p:cNvSpPr>
          <p:nvPr/>
        </p:nvSpPr>
        <p:spPr bwMode="auto">
          <a:xfrm>
            <a:off x="5715000" y="45720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105"/>
          <p:cNvSpPr>
            <a:spLocks noChangeShapeType="1"/>
          </p:cNvSpPr>
          <p:nvPr/>
        </p:nvSpPr>
        <p:spPr bwMode="auto">
          <a:xfrm>
            <a:off x="5791200" y="50292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106"/>
          <p:cNvSpPr>
            <a:spLocks noChangeShapeType="1"/>
          </p:cNvSpPr>
          <p:nvPr/>
        </p:nvSpPr>
        <p:spPr bwMode="auto">
          <a:xfrm flipH="1" flipV="1">
            <a:off x="5715000" y="51816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07"/>
          <p:cNvSpPr>
            <a:spLocks noChangeShapeType="1"/>
          </p:cNvSpPr>
          <p:nvPr/>
        </p:nvSpPr>
        <p:spPr bwMode="auto">
          <a:xfrm>
            <a:off x="5715000" y="53340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57150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109"/>
          <p:cNvSpPr>
            <a:spLocks noChangeShapeType="1"/>
          </p:cNvSpPr>
          <p:nvPr/>
        </p:nvSpPr>
        <p:spPr bwMode="auto">
          <a:xfrm flipH="1">
            <a:off x="5791200" y="48768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10"/>
          <p:cNvSpPr>
            <a:spLocks noChangeShapeType="1"/>
          </p:cNvSpPr>
          <p:nvPr/>
        </p:nvSpPr>
        <p:spPr bwMode="auto">
          <a:xfrm>
            <a:off x="5943600" y="4800600"/>
            <a:ext cx="1066800" cy="9144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Text Box 111"/>
          <p:cNvSpPr txBox="1">
            <a:spLocks noChangeArrowheads="1"/>
          </p:cNvSpPr>
          <p:nvPr/>
        </p:nvSpPr>
        <p:spPr bwMode="auto">
          <a:xfrm>
            <a:off x="5715000" y="4495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110" name="Oval 112"/>
          <p:cNvSpPr>
            <a:spLocks noChangeArrowheads="1"/>
          </p:cNvSpPr>
          <p:nvPr/>
        </p:nvSpPr>
        <p:spPr bwMode="auto">
          <a:xfrm>
            <a:off x="3962400" y="45720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113"/>
          <p:cNvSpPr>
            <a:spLocks noChangeShapeType="1"/>
          </p:cNvSpPr>
          <p:nvPr/>
        </p:nvSpPr>
        <p:spPr bwMode="auto">
          <a:xfrm>
            <a:off x="4038600" y="50292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14"/>
          <p:cNvSpPr>
            <a:spLocks noChangeShapeType="1"/>
          </p:cNvSpPr>
          <p:nvPr/>
        </p:nvSpPr>
        <p:spPr bwMode="auto">
          <a:xfrm flipH="1" flipV="1">
            <a:off x="3962400" y="51816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15"/>
          <p:cNvSpPr>
            <a:spLocks noChangeShapeType="1"/>
          </p:cNvSpPr>
          <p:nvPr/>
        </p:nvSpPr>
        <p:spPr bwMode="auto">
          <a:xfrm>
            <a:off x="3962400" y="53340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16"/>
          <p:cNvSpPr>
            <a:spLocks noChangeShapeType="1"/>
          </p:cNvSpPr>
          <p:nvPr/>
        </p:nvSpPr>
        <p:spPr bwMode="auto">
          <a:xfrm flipV="1">
            <a:off x="3962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17"/>
          <p:cNvSpPr>
            <a:spLocks noChangeShapeType="1"/>
          </p:cNvSpPr>
          <p:nvPr/>
        </p:nvSpPr>
        <p:spPr bwMode="auto">
          <a:xfrm flipH="1">
            <a:off x="4038600" y="48768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18"/>
          <p:cNvSpPr>
            <a:spLocks noChangeShapeType="1"/>
          </p:cNvSpPr>
          <p:nvPr/>
        </p:nvSpPr>
        <p:spPr bwMode="auto">
          <a:xfrm>
            <a:off x="4191000" y="4800600"/>
            <a:ext cx="1066800" cy="9144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Text Box 119"/>
          <p:cNvSpPr txBox="1">
            <a:spLocks noChangeArrowheads="1"/>
          </p:cNvSpPr>
          <p:nvPr/>
        </p:nvSpPr>
        <p:spPr bwMode="auto">
          <a:xfrm>
            <a:off x="3962400" y="4495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118" name="Line 120"/>
          <p:cNvSpPr>
            <a:spLocks noChangeShapeType="1"/>
          </p:cNvSpPr>
          <p:nvPr/>
        </p:nvSpPr>
        <p:spPr bwMode="auto">
          <a:xfrm>
            <a:off x="4191000" y="4800600"/>
            <a:ext cx="1066800" cy="9144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Oval 121"/>
          <p:cNvSpPr>
            <a:spLocks noChangeArrowheads="1"/>
          </p:cNvSpPr>
          <p:nvPr/>
        </p:nvSpPr>
        <p:spPr bwMode="auto">
          <a:xfrm>
            <a:off x="3962400" y="45720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22"/>
          <p:cNvSpPr>
            <a:spLocks noChangeShapeType="1"/>
          </p:cNvSpPr>
          <p:nvPr/>
        </p:nvSpPr>
        <p:spPr bwMode="auto">
          <a:xfrm flipV="1">
            <a:off x="4572000" y="45720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123"/>
          <p:cNvSpPr>
            <a:spLocks noChangeShapeType="1"/>
          </p:cNvSpPr>
          <p:nvPr/>
        </p:nvSpPr>
        <p:spPr bwMode="auto">
          <a:xfrm flipH="1" flipV="1">
            <a:off x="4572000" y="45720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Line 124"/>
          <p:cNvSpPr>
            <a:spLocks noChangeShapeType="1"/>
          </p:cNvSpPr>
          <p:nvPr/>
        </p:nvSpPr>
        <p:spPr bwMode="auto">
          <a:xfrm>
            <a:off x="4267200" y="5867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Line 125"/>
          <p:cNvSpPr>
            <a:spLocks noChangeShapeType="1"/>
          </p:cNvSpPr>
          <p:nvPr/>
        </p:nvSpPr>
        <p:spPr bwMode="auto">
          <a:xfrm>
            <a:off x="4267200" y="47244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Line 126"/>
          <p:cNvSpPr>
            <a:spLocks noChangeShapeType="1"/>
          </p:cNvSpPr>
          <p:nvPr/>
        </p:nvSpPr>
        <p:spPr bwMode="auto">
          <a:xfrm flipH="1" flipV="1">
            <a:off x="4419600" y="46482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Text Box 128"/>
          <p:cNvSpPr txBox="1">
            <a:spLocks noChangeArrowheads="1"/>
          </p:cNvSpPr>
          <p:nvPr/>
        </p:nvSpPr>
        <p:spPr bwMode="auto">
          <a:xfrm>
            <a:off x="5257800" y="5715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1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Parts</a:t>
            </a:r>
            <a:r>
              <a:rPr lang="en-US" sz="4000" dirty="0" smtClean="0"/>
              <a:t> </a:t>
            </a:r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are </a:t>
            </a:r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circle </a:t>
            </a:r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=&gt; </a:t>
            </a:r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graph </a:t>
            </a:r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is circle</a:t>
            </a:r>
          </a:p>
        </p:txBody>
      </p:sp>
      <p:sp>
        <p:nvSpPr>
          <p:cNvPr id="128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129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Text Box 95"/>
          <p:cNvSpPr txBox="1">
            <a:spLocks noChangeArrowheads="1"/>
          </p:cNvSpPr>
          <p:nvPr/>
        </p:nvSpPr>
        <p:spPr bwMode="auto">
          <a:xfrm>
            <a:off x="3806486" y="3373063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v</a:t>
            </a:r>
          </a:p>
        </p:txBody>
      </p:sp>
      <p:sp>
        <p:nvSpPr>
          <p:cNvPr id="131" name="Text Box 95"/>
          <p:cNvSpPr txBox="1">
            <a:spLocks noChangeArrowheads="1"/>
          </p:cNvSpPr>
          <p:nvPr/>
        </p:nvSpPr>
        <p:spPr bwMode="auto">
          <a:xfrm>
            <a:off x="4800600" y="3387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9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133600" y="1524000"/>
            <a:ext cx="4724400" cy="2209800"/>
            <a:chOff x="1056" y="384"/>
            <a:chExt cx="4080" cy="3264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392" y="384"/>
              <a:ext cx="3264" cy="1757"/>
              <a:chOff x="480" y="912"/>
              <a:chExt cx="4800" cy="2982"/>
            </a:xfrm>
          </p:grpSpPr>
          <p:sp>
            <p:nvSpPr>
              <p:cNvPr id="43" name="Oval 5"/>
              <p:cNvSpPr>
                <a:spLocks noChangeArrowheads="1"/>
              </p:cNvSpPr>
              <p:nvPr/>
            </p:nvSpPr>
            <p:spPr bwMode="auto">
              <a:xfrm>
                <a:off x="2016" y="1488"/>
                <a:ext cx="576" cy="15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6"/>
              <p:cNvSpPr>
                <a:spLocks noChangeArrowheads="1"/>
              </p:cNvSpPr>
              <p:nvPr/>
            </p:nvSpPr>
            <p:spPr bwMode="auto">
              <a:xfrm>
                <a:off x="3072" y="1488"/>
                <a:ext cx="576" cy="15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Oval 7"/>
              <p:cNvSpPr>
                <a:spLocks noChangeArrowheads="1"/>
              </p:cNvSpPr>
              <p:nvPr/>
            </p:nvSpPr>
            <p:spPr bwMode="auto">
              <a:xfrm>
                <a:off x="4128" y="1488"/>
                <a:ext cx="576" cy="15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8"/>
              <p:cNvSpPr>
                <a:spLocks noChangeShapeType="1"/>
              </p:cNvSpPr>
              <p:nvPr/>
            </p:nvSpPr>
            <p:spPr bwMode="auto">
              <a:xfrm>
                <a:off x="2304" y="1536"/>
                <a:ext cx="1008" cy="4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9"/>
              <p:cNvSpPr>
                <a:spLocks noChangeShapeType="1"/>
              </p:cNvSpPr>
              <p:nvPr/>
            </p:nvSpPr>
            <p:spPr bwMode="auto">
              <a:xfrm>
                <a:off x="2352" y="1536"/>
                <a:ext cx="1008" cy="48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0"/>
              <p:cNvSpPr>
                <a:spLocks noChangeShapeType="1"/>
              </p:cNvSpPr>
              <p:nvPr/>
            </p:nvSpPr>
            <p:spPr bwMode="auto">
              <a:xfrm>
                <a:off x="2352" y="1536"/>
                <a:ext cx="1008" cy="91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1"/>
              <p:cNvSpPr>
                <a:spLocks noChangeShapeType="1"/>
              </p:cNvSpPr>
              <p:nvPr/>
            </p:nvSpPr>
            <p:spPr bwMode="auto">
              <a:xfrm>
                <a:off x="2352" y="1536"/>
                <a:ext cx="1008" cy="13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2"/>
              <p:cNvSpPr>
                <a:spLocks noChangeShapeType="1"/>
              </p:cNvSpPr>
              <p:nvPr/>
            </p:nvSpPr>
            <p:spPr bwMode="auto">
              <a:xfrm flipV="1">
                <a:off x="2304" y="1584"/>
                <a:ext cx="1008" cy="28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3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1056" cy="14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14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1008" cy="57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5"/>
              <p:cNvSpPr>
                <a:spLocks noChangeShapeType="1"/>
              </p:cNvSpPr>
              <p:nvPr/>
            </p:nvSpPr>
            <p:spPr bwMode="auto">
              <a:xfrm>
                <a:off x="2352" y="1872"/>
                <a:ext cx="1008" cy="100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16"/>
              <p:cNvSpPr>
                <a:spLocks noChangeShapeType="1"/>
              </p:cNvSpPr>
              <p:nvPr/>
            </p:nvSpPr>
            <p:spPr bwMode="auto">
              <a:xfrm flipV="1">
                <a:off x="2304" y="1584"/>
                <a:ext cx="1008" cy="81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7"/>
              <p:cNvSpPr>
                <a:spLocks noChangeShapeType="1"/>
              </p:cNvSpPr>
              <p:nvPr/>
            </p:nvSpPr>
            <p:spPr bwMode="auto">
              <a:xfrm flipV="1">
                <a:off x="2304" y="2016"/>
                <a:ext cx="1056" cy="3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18"/>
              <p:cNvSpPr>
                <a:spLocks noChangeShapeType="1"/>
              </p:cNvSpPr>
              <p:nvPr/>
            </p:nvSpPr>
            <p:spPr bwMode="auto">
              <a:xfrm>
                <a:off x="2304" y="2400"/>
                <a:ext cx="1056" cy="4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9"/>
              <p:cNvSpPr>
                <a:spLocks noChangeShapeType="1"/>
              </p:cNvSpPr>
              <p:nvPr/>
            </p:nvSpPr>
            <p:spPr bwMode="auto">
              <a:xfrm>
                <a:off x="2304" y="2400"/>
                <a:ext cx="1056" cy="48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20"/>
              <p:cNvSpPr>
                <a:spLocks noChangeShapeType="1"/>
              </p:cNvSpPr>
              <p:nvPr/>
            </p:nvSpPr>
            <p:spPr bwMode="auto">
              <a:xfrm flipV="1">
                <a:off x="2304" y="1584"/>
                <a:ext cx="1008" cy="120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21"/>
              <p:cNvSpPr>
                <a:spLocks noChangeShapeType="1"/>
              </p:cNvSpPr>
              <p:nvPr/>
            </p:nvSpPr>
            <p:spPr bwMode="auto">
              <a:xfrm flipV="1">
                <a:off x="2304" y="2016"/>
                <a:ext cx="1056" cy="768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22"/>
              <p:cNvSpPr>
                <a:spLocks noChangeShapeType="1"/>
              </p:cNvSpPr>
              <p:nvPr/>
            </p:nvSpPr>
            <p:spPr bwMode="auto">
              <a:xfrm flipV="1">
                <a:off x="2352" y="2448"/>
                <a:ext cx="1008" cy="33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23"/>
              <p:cNvSpPr>
                <a:spLocks noChangeShapeType="1"/>
              </p:cNvSpPr>
              <p:nvPr/>
            </p:nvSpPr>
            <p:spPr bwMode="auto">
              <a:xfrm>
                <a:off x="2352" y="2784"/>
                <a:ext cx="960" cy="9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24"/>
              <p:cNvSpPr>
                <a:spLocks noChangeShapeType="1"/>
              </p:cNvSpPr>
              <p:nvPr/>
            </p:nvSpPr>
            <p:spPr bwMode="auto">
              <a:xfrm>
                <a:off x="3360" y="1584"/>
                <a:ext cx="115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25"/>
              <p:cNvSpPr>
                <a:spLocks noChangeShapeType="1"/>
              </p:cNvSpPr>
              <p:nvPr/>
            </p:nvSpPr>
            <p:spPr bwMode="auto">
              <a:xfrm flipV="1">
                <a:off x="3360" y="1824"/>
                <a:ext cx="1056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26"/>
              <p:cNvSpPr>
                <a:spLocks noChangeShapeType="1"/>
              </p:cNvSpPr>
              <p:nvPr/>
            </p:nvSpPr>
            <p:spPr bwMode="auto">
              <a:xfrm flipV="1">
                <a:off x="3408" y="2496"/>
                <a:ext cx="105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27"/>
              <p:cNvSpPr>
                <a:spLocks/>
              </p:cNvSpPr>
              <p:nvPr/>
            </p:nvSpPr>
            <p:spPr bwMode="auto">
              <a:xfrm>
                <a:off x="2131" y="1707"/>
                <a:ext cx="381" cy="1185"/>
              </a:xfrm>
              <a:custGeom>
                <a:avLst/>
                <a:gdLst>
                  <a:gd name="T0" fmla="*/ 100 w 381"/>
                  <a:gd name="T1" fmla="*/ 17 h 1185"/>
                  <a:gd name="T2" fmla="*/ 223 w 381"/>
                  <a:gd name="T3" fmla="*/ 25 h 1185"/>
                  <a:gd name="T4" fmla="*/ 208 w 381"/>
                  <a:gd name="T5" fmla="*/ 102 h 1185"/>
                  <a:gd name="T6" fmla="*/ 92 w 381"/>
                  <a:gd name="T7" fmla="*/ 232 h 1185"/>
                  <a:gd name="T8" fmla="*/ 154 w 381"/>
                  <a:gd name="T9" fmla="*/ 263 h 1185"/>
                  <a:gd name="T10" fmla="*/ 185 w 381"/>
                  <a:gd name="T11" fmla="*/ 286 h 1185"/>
                  <a:gd name="T12" fmla="*/ 208 w 381"/>
                  <a:gd name="T13" fmla="*/ 301 h 1185"/>
                  <a:gd name="T14" fmla="*/ 154 w 381"/>
                  <a:gd name="T15" fmla="*/ 332 h 1185"/>
                  <a:gd name="T16" fmla="*/ 23 w 381"/>
                  <a:gd name="T17" fmla="*/ 409 h 1185"/>
                  <a:gd name="T18" fmla="*/ 185 w 381"/>
                  <a:gd name="T19" fmla="*/ 440 h 1185"/>
                  <a:gd name="T20" fmla="*/ 338 w 381"/>
                  <a:gd name="T21" fmla="*/ 478 h 1185"/>
                  <a:gd name="T22" fmla="*/ 277 w 381"/>
                  <a:gd name="T23" fmla="*/ 539 h 1185"/>
                  <a:gd name="T24" fmla="*/ 223 w 381"/>
                  <a:gd name="T25" fmla="*/ 578 h 1185"/>
                  <a:gd name="T26" fmla="*/ 208 w 381"/>
                  <a:gd name="T27" fmla="*/ 601 h 1185"/>
                  <a:gd name="T28" fmla="*/ 361 w 381"/>
                  <a:gd name="T29" fmla="*/ 647 h 1185"/>
                  <a:gd name="T30" fmla="*/ 377 w 381"/>
                  <a:gd name="T31" fmla="*/ 662 h 1185"/>
                  <a:gd name="T32" fmla="*/ 284 w 381"/>
                  <a:gd name="T33" fmla="*/ 716 h 1185"/>
                  <a:gd name="T34" fmla="*/ 185 w 381"/>
                  <a:gd name="T35" fmla="*/ 793 h 1185"/>
                  <a:gd name="T36" fmla="*/ 131 w 381"/>
                  <a:gd name="T37" fmla="*/ 824 h 1185"/>
                  <a:gd name="T38" fmla="*/ 115 w 381"/>
                  <a:gd name="T39" fmla="*/ 847 h 1185"/>
                  <a:gd name="T40" fmla="*/ 200 w 381"/>
                  <a:gd name="T41" fmla="*/ 885 h 1185"/>
                  <a:gd name="T42" fmla="*/ 231 w 381"/>
                  <a:gd name="T43" fmla="*/ 900 h 1185"/>
                  <a:gd name="T44" fmla="*/ 192 w 381"/>
                  <a:gd name="T45" fmla="*/ 946 h 1185"/>
                  <a:gd name="T46" fmla="*/ 0 w 381"/>
                  <a:gd name="T47" fmla="*/ 1069 h 1185"/>
                  <a:gd name="T48" fmla="*/ 39 w 381"/>
                  <a:gd name="T49" fmla="*/ 1077 h 1185"/>
                  <a:gd name="T50" fmla="*/ 353 w 381"/>
                  <a:gd name="T51" fmla="*/ 1085 h 1185"/>
                  <a:gd name="T52" fmla="*/ 338 w 381"/>
                  <a:gd name="T53" fmla="*/ 1115 h 1185"/>
                  <a:gd name="T54" fmla="*/ 246 w 381"/>
                  <a:gd name="T55" fmla="*/ 1161 h 1185"/>
                  <a:gd name="T56" fmla="*/ 223 w 381"/>
                  <a:gd name="T57" fmla="*/ 1185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28"/>
              <p:cNvSpPr>
                <a:spLocks/>
              </p:cNvSpPr>
              <p:nvPr/>
            </p:nvSpPr>
            <p:spPr bwMode="auto">
              <a:xfrm>
                <a:off x="3168" y="1680"/>
                <a:ext cx="381" cy="1185"/>
              </a:xfrm>
              <a:custGeom>
                <a:avLst/>
                <a:gdLst>
                  <a:gd name="T0" fmla="*/ 100 w 381"/>
                  <a:gd name="T1" fmla="*/ 17 h 1185"/>
                  <a:gd name="T2" fmla="*/ 223 w 381"/>
                  <a:gd name="T3" fmla="*/ 25 h 1185"/>
                  <a:gd name="T4" fmla="*/ 208 w 381"/>
                  <a:gd name="T5" fmla="*/ 102 h 1185"/>
                  <a:gd name="T6" fmla="*/ 92 w 381"/>
                  <a:gd name="T7" fmla="*/ 232 h 1185"/>
                  <a:gd name="T8" fmla="*/ 154 w 381"/>
                  <a:gd name="T9" fmla="*/ 263 h 1185"/>
                  <a:gd name="T10" fmla="*/ 185 w 381"/>
                  <a:gd name="T11" fmla="*/ 286 h 1185"/>
                  <a:gd name="T12" fmla="*/ 208 w 381"/>
                  <a:gd name="T13" fmla="*/ 301 h 1185"/>
                  <a:gd name="T14" fmla="*/ 154 w 381"/>
                  <a:gd name="T15" fmla="*/ 332 h 1185"/>
                  <a:gd name="T16" fmla="*/ 23 w 381"/>
                  <a:gd name="T17" fmla="*/ 409 h 1185"/>
                  <a:gd name="T18" fmla="*/ 185 w 381"/>
                  <a:gd name="T19" fmla="*/ 440 h 1185"/>
                  <a:gd name="T20" fmla="*/ 338 w 381"/>
                  <a:gd name="T21" fmla="*/ 478 h 1185"/>
                  <a:gd name="T22" fmla="*/ 277 w 381"/>
                  <a:gd name="T23" fmla="*/ 539 h 1185"/>
                  <a:gd name="T24" fmla="*/ 223 w 381"/>
                  <a:gd name="T25" fmla="*/ 578 h 1185"/>
                  <a:gd name="T26" fmla="*/ 208 w 381"/>
                  <a:gd name="T27" fmla="*/ 601 h 1185"/>
                  <a:gd name="T28" fmla="*/ 361 w 381"/>
                  <a:gd name="T29" fmla="*/ 647 h 1185"/>
                  <a:gd name="T30" fmla="*/ 377 w 381"/>
                  <a:gd name="T31" fmla="*/ 662 h 1185"/>
                  <a:gd name="T32" fmla="*/ 284 w 381"/>
                  <a:gd name="T33" fmla="*/ 716 h 1185"/>
                  <a:gd name="T34" fmla="*/ 185 w 381"/>
                  <a:gd name="T35" fmla="*/ 793 h 1185"/>
                  <a:gd name="T36" fmla="*/ 131 w 381"/>
                  <a:gd name="T37" fmla="*/ 824 h 1185"/>
                  <a:gd name="T38" fmla="*/ 115 w 381"/>
                  <a:gd name="T39" fmla="*/ 847 h 1185"/>
                  <a:gd name="T40" fmla="*/ 200 w 381"/>
                  <a:gd name="T41" fmla="*/ 885 h 1185"/>
                  <a:gd name="T42" fmla="*/ 231 w 381"/>
                  <a:gd name="T43" fmla="*/ 900 h 1185"/>
                  <a:gd name="T44" fmla="*/ 192 w 381"/>
                  <a:gd name="T45" fmla="*/ 946 h 1185"/>
                  <a:gd name="T46" fmla="*/ 0 w 381"/>
                  <a:gd name="T47" fmla="*/ 1069 h 1185"/>
                  <a:gd name="T48" fmla="*/ 39 w 381"/>
                  <a:gd name="T49" fmla="*/ 1077 h 1185"/>
                  <a:gd name="T50" fmla="*/ 353 w 381"/>
                  <a:gd name="T51" fmla="*/ 1085 h 1185"/>
                  <a:gd name="T52" fmla="*/ 338 w 381"/>
                  <a:gd name="T53" fmla="*/ 1115 h 1185"/>
                  <a:gd name="T54" fmla="*/ 246 w 381"/>
                  <a:gd name="T55" fmla="*/ 1161 h 1185"/>
                  <a:gd name="T56" fmla="*/ 223 w 381"/>
                  <a:gd name="T57" fmla="*/ 1185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auto">
              <a:xfrm>
                <a:off x="4224" y="1680"/>
                <a:ext cx="381" cy="1185"/>
              </a:xfrm>
              <a:custGeom>
                <a:avLst/>
                <a:gdLst>
                  <a:gd name="T0" fmla="*/ 100 w 381"/>
                  <a:gd name="T1" fmla="*/ 17 h 1185"/>
                  <a:gd name="T2" fmla="*/ 223 w 381"/>
                  <a:gd name="T3" fmla="*/ 25 h 1185"/>
                  <a:gd name="T4" fmla="*/ 208 w 381"/>
                  <a:gd name="T5" fmla="*/ 102 h 1185"/>
                  <a:gd name="T6" fmla="*/ 92 w 381"/>
                  <a:gd name="T7" fmla="*/ 232 h 1185"/>
                  <a:gd name="T8" fmla="*/ 154 w 381"/>
                  <a:gd name="T9" fmla="*/ 263 h 1185"/>
                  <a:gd name="T10" fmla="*/ 185 w 381"/>
                  <a:gd name="T11" fmla="*/ 286 h 1185"/>
                  <a:gd name="T12" fmla="*/ 208 w 381"/>
                  <a:gd name="T13" fmla="*/ 301 h 1185"/>
                  <a:gd name="T14" fmla="*/ 154 w 381"/>
                  <a:gd name="T15" fmla="*/ 332 h 1185"/>
                  <a:gd name="T16" fmla="*/ 23 w 381"/>
                  <a:gd name="T17" fmla="*/ 409 h 1185"/>
                  <a:gd name="T18" fmla="*/ 185 w 381"/>
                  <a:gd name="T19" fmla="*/ 440 h 1185"/>
                  <a:gd name="T20" fmla="*/ 338 w 381"/>
                  <a:gd name="T21" fmla="*/ 478 h 1185"/>
                  <a:gd name="T22" fmla="*/ 277 w 381"/>
                  <a:gd name="T23" fmla="*/ 539 h 1185"/>
                  <a:gd name="T24" fmla="*/ 223 w 381"/>
                  <a:gd name="T25" fmla="*/ 578 h 1185"/>
                  <a:gd name="T26" fmla="*/ 208 w 381"/>
                  <a:gd name="T27" fmla="*/ 601 h 1185"/>
                  <a:gd name="T28" fmla="*/ 361 w 381"/>
                  <a:gd name="T29" fmla="*/ 647 h 1185"/>
                  <a:gd name="T30" fmla="*/ 377 w 381"/>
                  <a:gd name="T31" fmla="*/ 662 h 1185"/>
                  <a:gd name="T32" fmla="*/ 284 w 381"/>
                  <a:gd name="T33" fmla="*/ 716 h 1185"/>
                  <a:gd name="T34" fmla="*/ 185 w 381"/>
                  <a:gd name="T35" fmla="*/ 793 h 1185"/>
                  <a:gd name="T36" fmla="*/ 131 w 381"/>
                  <a:gd name="T37" fmla="*/ 824 h 1185"/>
                  <a:gd name="T38" fmla="*/ 115 w 381"/>
                  <a:gd name="T39" fmla="*/ 847 h 1185"/>
                  <a:gd name="T40" fmla="*/ 200 w 381"/>
                  <a:gd name="T41" fmla="*/ 885 h 1185"/>
                  <a:gd name="T42" fmla="*/ 231 w 381"/>
                  <a:gd name="T43" fmla="*/ 900 h 1185"/>
                  <a:gd name="T44" fmla="*/ 192 w 381"/>
                  <a:gd name="T45" fmla="*/ 946 h 1185"/>
                  <a:gd name="T46" fmla="*/ 0 w 381"/>
                  <a:gd name="T47" fmla="*/ 1069 h 1185"/>
                  <a:gd name="T48" fmla="*/ 39 w 381"/>
                  <a:gd name="T49" fmla="*/ 1077 h 1185"/>
                  <a:gd name="T50" fmla="*/ 353 w 381"/>
                  <a:gd name="T51" fmla="*/ 1085 h 1185"/>
                  <a:gd name="T52" fmla="*/ 338 w 381"/>
                  <a:gd name="T53" fmla="*/ 1115 h 1185"/>
                  <a:gd name="T54" fmla="*/ 246 w 381"/>
                  <a:gd name="T55" fmla="*/ 1161 h 1185"/>
                  <a:gd name="T56" fmla="*/ 223 w 381"/>
                  <a:gd name="T57" fmla="*/ 1185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Text Box 30"/>
              <p:cNvSpPr txBox="1">
                <a:spLocks noChangeArrowheads="1"/>
              </p:cNvSpPr>
              <p:nvPr/>
            </p:nvSpPr>
            <p:spPr bwMode="auto">
              <a:xfrm>
                <a:off x="2544" y="2976"/>
                <a:ext cx="815" cy="9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>
                  <a:solidFill>
                    <a:srgbClr val="CC0099"/>
                  </a:solidFill>
                </a:endParaRPr>
              </a:p>
            </p:txBody>
          </p:sp>
          <p:sp>
            <p:nvSpPr>
              <p:cNvPr id="69" name="Line 31"/>
              <p:cNvSpPr>
                <a:spLocks noChangeShapeType="1"/>
              </p:cNvSpPr>
              <p:nvPr/>
            </p:nvSpPr>
            <p:spPr bwMode="auto">
              <a:xfrm flipH="1" flipV="1">
                <a:off x="3408" y="1968"/>
                <a:ext cx="1104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Oval 32"/>
              <p:cNvSpPr>
                <a:spLocks noChangeArrowheads="1"/>
              </p:cNvSpPr>
              <p:nvPr/>
            </p:nvSpPr>
            <p:spPr bwMode="auto">
              <a:xfrm rot="10800000">
                <a:off x="959" y="1488"/>
                <a:ext cx="576" cy="15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33"/>
              <p:cNvSpPr>
                <a:spLocks noChangeShapeType="1"/>
              </p:cNvSpPr>
              <p:nvPr/>
            </p:nvSpPr>
            <p:spPr bwMode="auto">
              <a:xfrm rot="10800000">
                <a:off x="1151" y="2640"/>
                <a:ext cx="115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34"/>
              <p:cNvSpPr>
                <a:spLocks noChangeShapeType="1"/>
              </p:cNvSpPr>
              <p:nvPr/>
            </p:nvSpPr>
            <p:spPr bwMode="auto">
              <a:xfrm rot="10800000" flipV="1">
                <a:off x="1247" y="2208"/>
                <a:ext cx="1056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35"/>
              <p:cNvSpPr>
                <a:spLocks noChangeShapeType="1"/>
              </p:cNvSpPr>
              <p:nvPr/>
            </p:nvSpPr>
            <p:spPr bwMode="auto">
              <a:xfrm rot="10800000" flipV="1">
                <a:off x="1199" y="1920"/>
                <a:ext cx="105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36"/>
              <p:cNvSpPr>
                <a:spLocks/>
              </p:cNvSpPr>
              <p:nvPr/>
            </p:nvSpPr>
            <p:spPr bwMode="auto">
              <a:xfrm rot="10800000">
                <a:off x="1057" y="1694"/>
                <a:ext cx="381" cy="1185"/>
              </a:xfrm>
              <a:custGeom>
                <a:avLst/>
                <a:gdLst>
                  <a:gd name="T0" fmla="*/ 100 w 381"/>
                  <a:gd name="T1" fmla="*/ 17 h 1185"/>
                  <a:gd name="T2" fmla="*/ 223 w 381"/>
                  <a:gd name="T3" fmla="*/ 25 h 1185"/>
                  <a:gd name="T4" fmla="*/ 208 w 381"/>
                  <a:gd name="T5" fmla="*/ 102 h 1185"/>
                  <a:gd name="T6" fmla="*/ 92 w 381"/>
                  <a:gd name="T7" fmla="*/ 232 h 1185"/>
                  <a:gd name="T8" fmla="*/ 154 w 381"/>
                  <a:gd name="T9" fmla="*/ 263 h 1185"/>
                  <a:gd name="T10" fmla="*/ 185 w 381"/>
                  <a:gd name="T11" fmla="*/ 286 h 1185"/>
                  <a:gd name="T12" fmla="*/ 208 w 381"/>
                  <a:gd name="T13" fmla="*/ 301 h 1185"/>
                  <a:gd name="T14" fmla="*/ 154 w 381"/>
                  <a:gd name="T15" fmla="*/ 332 h 1185"/>
                  <a:gd name="T16" fmla="*/ 23 w 381"/>
                  <a:gd name="T17" fmla="*/ 409 h 1185"/>
                  <a:gd name="T18" fmla="*/ 185 w 381"/>
                  <a:gd name="T19" fmla="*/ 440 h 1185"/>
                  <a:gd name="T20" fmla="*/ 338 w 381"/>
                  <a:gd name="T21" fmla="*/ 478 h 1185"/>
                  <a:gd name="T22" fmla="*/ 277 w 381"/>
                  <a:gd name="T23" fmla="*/ 539 h 1185"/>
                  <a:gd name="T24" fmla="*/ 223 w 381"/>
                  <a:gd name="T25" fmla="*/ 578 h 1185"/>
                  <a:gd name="T26" fmla="*/ 208 w 381"/>
                  <a:gd name="T27" fmla="*/ 601 h 1185"/>
                  <a:gd name="T28" fmla="*/ 361 w 381"/>
                  <a:gd name="T29" fmla="*/ 647 h 1185"/>
                  <a:gd name="T30" fmla="*/ 377 w 381"/>
                  <a:gd name="T31" fmla="*/ 662 h 1185"/>
                  <a:gd name="T32" fmla="*/ 284 w 381"/>
                  <a:gd name="T33" fmla="*/ 716 h 1185"/>
                  <a:gd name="T34" fmla="*/ 185 w 381"/>
                  <a:gd name="T35" fmla="*/ 793 h 1185"/>
                  <a:gd name="T36" fmla="*/ 131 w 381"/>
                  <a:gd name="T37" fmla="*/ 824 h 1185"/>
                  <a:gd name="T38" fmla="*/ 115 w 381"/>
                  <a:gd name="T39" fmla="*/ 847 h 1185"/>
                  <a:gd name="T40" fmla="*/ 200 w 381"/>
                  <a:gd name="T41" fmla="*/ 885 h 1185"/>
                  <a:gd name="T42" fmla="*/ 231 w 381"/>
                  <a:gd name="T43" fmla="*/ 900 h 1185"/>
                  <a:gd name="T44" fmla="*/ 192 w 381"/>
                  <a:gd name="T45" fmla="*/ 946 h 1185"/>
                  <a:gd name="T46" fmla="*/ 0 w 381"/>
                  <a:gd name="T47" fmla="*/ 1069 h 1185"/>
                  <a:gd name="T48" fmla="*/ 39 w 381"/>
                  <a:gd name="T49" fmla="*/ 1077 h 1185"/>
                  <a:gd name="T50" fmla="*/ 353 w 381"/>
                  <a:gd name="T51" fmla="*/ 1085 h 1185"/>
                  <a:gd name="T52" fmla="*/ 338 w 381"/>
                  <a:gd name="T53" fmla="*/ 1115 h 1185"/>
                  <a:gd name="T54" fmla="*/ 246 w 381"/>
                  <a:gd name="T55" fmla="*/ 1161 h 1185"/>
                  <a:gd name="T56" fmla="*/ 223 w 381"/>
                  <a:gd name="T57" fmla="*/ 1185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37"/>
              <p:cNvSpPr>
                <a:spLocks noChangeShapeType="1"/>
              </p:cNvSpPr>
              <p:nvPr/>
            </p:nvSpPr>
            <p:spPr bwMode="auto">
              <a:xfrm rot="10800000" flipH="1" flipV="1">
                <a:off x="1151" y="1776"/>
                <a:ext cx="1104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Oval 38"/>
              <p:cNvSpPr>
                <a:spLocks noChangeArrowheads="1"/>
              </p:cNvSpPr>
              <p:nvPr/>
            </p:nvSpPr>
            <p:spPr bwMode="auto">
              <a:xfrm>
                <a:off x="480" y="960"/>
                <a:ext cx="2352" cy="2640"/>
              </a:xfrm>
              <a:prstGeom prst="ellipse">
                <a:avLst/>
              </a:prstGeom>
              <a:noFill/>
              <a:ln w="28575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Oval 39"/>
              <p:cNvSpPr>
                <a:spLocks noChangeArrowheads="1"/>
              </p:cNvSpPr>
              <p:nvPr/>
            </p:nvSpPr>
            <p:spPr bwMode="auto">
              <a:xfrm>
                <a:off x="2928" y="912"/>
                <a:ext cx="2352" cy="2640"/>
              </a:xfrm>
              <a:prstGeom prst="ellipse">
                <a:avLst/>
              </a:prstGeom>
              <a:noFill/>
              <a:ln w="28575">
                <a:solidFill>
                  <a:srgbClr val="CC00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1056" y="2688"/>
              <a:ext cx="1392" cy="960"/>
              <a:chOff x="1728" y="3024"/>
              <a:chExt cx="1392" cy="960"/>
            </a:xfrm>
          </p:grpSpPr>
          <p:sp>
            <p:nvSpPr>
              <p:cNvPr id="30" name="Oval 41"/>
              <p:cNvSpPr>
                <a:spLocks noChangeArrowheads="1"/>
              </p:cNvSpPr>
              <p:nvPr/>
            </p:nvSpPr>
            <p:spPr bwMode="auto">
              <a:xfrm>
                <a:off x="2380" y="3024"/>
                <a:ext cx="356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42"/>
              <p:cNvSpPr>
                <a:spLocks/>
              </p:cNvSpPr>
              <p:nvPr/>
            </p:nvSpPr>
            <p:spPr bwMode="auto">
              <a:xfrm>
                <a:off x="2451" y="3157"/>
                <a:ext cx="236" cy="718"/>
              </a:xfrm>
              <a:custGeom>
                <a:avLst/>
                <a:gdLst>
                  <a:gd name="T0" fmla="*/ 62 w 381"/>
                  <a:gd name="T1" fmla="*/ 10 h 1185"/>
                  <a:gd name="T2" fmla="*/ 138 w 381"/>
                  <a:gd name="T3" fmla="*/ 15 h 1185"/>
                  <a:gd name="T4" fmla="*/ 129 w 381"/>
                  <a:gd name="T5" fmla="*/ 62 h 1185"/>
                  <a:gd name="T6" fmla="*/ 57 w 381"/>
                  <a:gd name="T7" fmla="*/ 141 h 1185"/>
                  <a:gd name="T8" fmla="*/ 95 w 381"/>
                  <a:gd name="T9" fmla="*/ 159 h 1185"/>
                  <a:gd name="T10" fmla="*/ 115 w 381"/>
                  <a:gd name="T11" fmla="*/ 173 h 1185"/>
                  <a:gd name="T12" fmla="*/ 129 w 381"/>
                  <a:gd name="T13" fmla="*/ 182 h 1185"/>
                  <a:gd name="T14" fmla="*/ 95 w 381"/>
                  <a:gd name="T15" fmla="*/ 201 h 1185"/>
                  <a:gd name="T16" fmla="*/ 14 w 381"/>
                  <a:gd name="T17" fmla="*/ 248 h 1185"/>
                  <a:gd name="T18" fmla="*/ 115 w 381"/>
                  <a:gd name="T19" fmla="*/ 267 h 1185"/>
                  <a:gd name="T20" fmla="*/ 209 w 381"/>
                  <a:gd name="T21" fmla="*/ 290 h 1185"/>
                  <a:gd name="T22" fmla="*/ 172 w 381"/>
                  <a:gd name="T23" fmla="*/ 327 h 1185"/>
                  <a:gd name="T24" fmla="*/ 138 w 381"/>
                  <a:gd name="T25" fmla="*/ 350 h 1185"/>
                  <a:gd name="T26" fmla="*/ 129 w 381"/>
                  <a:gd name="T27" fmla="*/ 364 h 1185"/>
                  <a:gd name="T28" fmla="*/ 224 w 381"/>
                  <a:gd name="T29" fmla="*/ 392 h 1185"/>
                  <a:gd name="T30" fmla="*/ 234 w 381"/>
                  <a:gd name="T31" fmla="*/ 401 h 1185"/>
                  <a:gd name="T32" fmla="*/ 176 w 381"/>
                  <a:gd name="T33" fmla="*/ 434 h 1185"/>
                  <a:gd name="T34" fmla="*/ 115 w 381"/>
                  <a:gd name="T35" fmla="*/ 480 h 1185"/>
                  <a:gd name="T36" fmla="*/ 81 w 381"/>
                  <a:gd name="T37" fmla="*/ 499 h 1185"/>
                  <a:gd name="T38" fmla="*/ 71 w 381"/>
                  <a:gd name="T39" fmla="*/ 513 h 1185"/>
                  <a:gd name="T40" fmla="*/ 124 w 381"/>
                  <a:gd name="T41" fmla="*/ 536 h 1185"/>
                  <a:gd name="T42" fmla="*/ 143 w 381"/>
                  <a:gd name="T43" fmla="*/ 545 h 1185"/>
                  <a:gd name="T44" fmla="*/ 119 w 381"/>
                  <a:gd name="T45" fmla="*/ 573 h 1185"/>
                  <a:gd name="T46" fmla="*/ 0 w 381"/>
                  <a:gd name="T47" fmla="*/ 648 h 1185"/>
                  <a:gd name="T48" fmla="*/ 24 w 381"/>
                  <a:gd name="T49" fmla="*/ 653 h 1185"/>
                  <a:gd name="T50" fmla="*/ 219 w 381"/>
                  <a:gd name="T51" fmla="*/ 657 h 1185"/>
                  <a:gd name="T52" fmla="*/ 209 w 381"/>
                  <a:gd name="T53" fmla="*/ 676 h 1185"/>
                  <a:gd name="T54" fmla="*/ 152 w 381"/>
                  <a:gd name="T55" fmla="*/ 703 h 1185"/>
                  <a:gd name="T56" fmla="*/ 138 w 381"/>
                  <a:gd name="T57" fmla="*/ 718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Oval 43"/>
              <p:cNvSpPr>
                <a:spLocks noChangeArrowheads="1"/>
              </p:cNvSpPr>
              <p:nvPr/>
            </p:nvSpPr>
            <p:spPr bwMode="auto">
              <a:xfrm rot="10800000">
                <a:off x="1728" y="3024"/>
                <a:ext cx="356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44"/>
              <p:cNvSpPr>
                <a:spLocks noChangeShapeType="1"/>
              </p:cNvSpPr>
              <p:nvPr/>
            </p:nvSpPr>
            <p:spPr bwMode="auto">
              <a:xfrm rot="10800000">
                <a:off x="1847" y="3722"/>
                <a:ext cx="711" cy="2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45"/>
              <p:cNvSpPr>
                <a:spLocks noChangeShapeType="1"/>
              </p:cNvSpPr>
              <p:nvPr/>
            </p:nvSpPr>
            <p:spPr bwMode="auto">
              <a:xfrm rot="10800000" flipV="1">
                <a:off x="1906" y="3460"/>
                <a:ext cx="652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46"/>
              <p:cNvSpPr>
                <a:spLocks noChangeShapeType="1"/>
              </p:cNvSpPr>
              <p:nvPr/>
            </p:nvSpPr>
            <p:spPr bwMode="auto">
              <a:xfrm rot="10800000" flipV="1">
                <a:off x="1876" y="3286"/>
                <a:ext cx="652" cy="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47"/>
              <p:cNvSpPr>
                <a:spLocks/>
              </p:cNvSpPr>
              <p:nvPr/>
            </p:nvSpPr>
            <p:spPr bwMode="auto">
              <a:xfrm rot="10800000">
                <a:off x="1788" y="3149"/>
                <a:ext cx="236" cy="718"/>
              </a:xfrm>
              <a:custGeom>
                <a:avLst/>
                <a:gdLst>
                  <a:gd name="T0" fmla="*/ 62 w 381"/>
                  <a:gd name="T1" fmla="*/ 10 h 1185"/>
                  <a:gd name="T2" fmla="*/ 138 w 381"/>
                  <a:gd name="T3" fmla="*/ 15 h 1185"/>
                  <a:gd name="T4" fmla="*/ 129 w 381"/>
                  <a:gd name="T5" fmla="*/ 62 h 1185"/>
                  <a:gd name="T6" fmla="*/ 57 w 381"/>
                  <a:gd name="T7" fmla="*/ 141 h 1185"/>
                  <a:gd name="T8" fmla="*/ 95 w 381"/>
                  <a:gd name="T9" fmla="*/ 159 h 1185"/>
                  <a:gd name="T10" fmla="*/ 115 w 381"/>
                  <a:gd name="T11" fmla="*/ 173 h 1185"/>
                  <a:gd name="T12" fmla="*/ 129 w 381"/>
                  <a:gd name="T13" fmla="*/ 182 h 1185"/>
                  <a:gd name="T14" fmla="*/ 95 w 381"/>
                  <a:gd name="T15" fmla="*/ 201 h 1185"/>
                  <a:gd name="T16" fmla="*/ 14 w 381"/>
                  <a:gd name="T17" fmla="*/ 248 h 1185"/>
                  <a:gd name="T18" fmla="*/ 115 w 381"/>
                  <a:gd name="T19" fmla="*/ 267 h 1185"/>
                  <a:gd name="T20" fmla="*/ 209 w 381"/>
                  <a:gd name="T21" fmla="*/ 290 h 1185"/>
                  <a:gd name="T22" fmla="*/ 172 w 381"/>
                  <a:gd name="T23" fmla="*/ 327 h 1185"/>
                  <a:gd name="T24" fmla="*/ 138 w 381"/>
                  <a:gd name="T25" fmla="*/ 350 h 1185"/>
                  <a:gd name="T26" fmla="*/ 129 w 381"/>
                  <a:gd name="T27" fmla="*/ 364 h 1185"/>
                  <a:gd name="T28" fmla="*/ 224 w 381"/>
                  <a:gd name="T29" fmla="*/ 392 h 1185"/>
                  <a:gd name="T30" fmla="*/ 234 w 381"/>
                  <a:gd name="T31" fmla="*/ 401 h 1185"/>
                  <a:gd name="T32" fmla="*/ 176 w 381"/>
                  <a:gd name="T33" fmla="*/ 434 h 1185"/>
                  <a:gd name="T34" fmla="*/ 115 w 381"/>
                  <a:gd name="T35" fmla="*/ 480 h 1185"/>
                  <a:gd name="T36" fmla="*/ 81 w 381"/>
                  <a:gd name="T37" fmla="*/ 499 h 1185"/>
                  <a:gd name="T38" fmla="*/ 71 w 381"/>
                  <a:gd name="T39" fmla="*/ 513 h 1185"/>
                  <a:gd name="T40" fmla="*/ 124 w 381"/>
                  <a:gd name="T41" fmla="*/ 536 h 1185"/>
                  <a:gd name="T42" fmla="*/ 143 w 381"/>
                  <a:gd name="T43" fmla="*/ 545 h 1185"/>
                  <a:gd name="T44" fmla="*/ 119 w 381"/>
                  <a:gd name="T45" fmla="*/ 573 h 1185"/>
                  <a:gd name="T46" fmla="*/ 0 w 381"/>
                  <a:gd name="T47" fmla="*/ 648 h 1185"/>
                  <a:gd name="T48" fmla="*/ 24 w 381"/>
                  <a:gd name="T49" fmla="*/ 653 h 1185"/>
                  <a:gd name="T50" fmla="*/ 219 w 381"/>
                  <a:gd name="T51" fmla="*/ 657 h 1185"/>
                  <a:gd name="T52" fmla="*/ 209 w 381"/>
                  <a:gd name="T53" fmla="*/ 676 h 1185"/>
                  <a:gd name="T54" fmla="*/ 152 w 381"/>
                  <a:gd name="T55" fmla="*/ 703 h 1185"/>
                  <a:gd name="T56" fmla="*/ 138 w 381"/>
                  <a:gd name="T57" fmla="*/ 718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48"/>
              <p:cNvSpPr>
                <a:spLocks noChangeShapeType="1"/>
              </p:cNvSpPr>
              <p:nvPr/>
            </p:nvSpPr>
            <p:spPr bwMode="auto">
              <a:xfrm rot="10800000" flipH="1" flipV="1">
                <a:off x="1847" y="3199"/>
                <a:ext cx="681" cy="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Oval 49"/>
              <p:cNvSpPr>
                <a:spLocks noChangeArrowheads="1"/>
              </p:cNvSpPr>
              <p:nvPr/>
            </p:nvSpPr>
            <p:spPr bwMode="auto">
              <a:xfrm>
                <a:off x="3024" y="345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50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51"/>
              <p:cNvSpPr>
                <a:spLocks noChangeShapeType="1"/>
              </p:cNvSpPr>
              <p:nvPr/>
            </p:nvSpPr>
            <p:spPr bwMode="auto">
              <a:xfrm>
                <a:off x="2592" y="3408"/>
                <a:ext cx="43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52"/>
              <p:cNvSpPr>
                <a:spLocks noChangeShapeType="1"/>
              </p:cNvSpPr>
              <p:nvPr/>
            </p:nvSpPr>
            <p:spPr bwMode="auto">
              <a:xfrm flipV="1">
                <a:off x="2592" y="3504"/>
                <a:ext cx="43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53"/>
              <p:cNvSpPr>
                <a:spLocks noChangeShapeType="1"/>
              </p:cNvSpPr>
              <p:nvPr/>
            </p:nvSpPr>
            <p:spPr bwMode="auto">
              <a:xfrm flipV="1">
                <a:off x="2592" y="3504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Text Box 54"/>
            <p:cNvSpPr txBox="1">
              <a:spLocks noChangeArrowheads="1"/>
            </p:cNvSpPr>
            <p:nvPr/>
          </p:nvSpPr>
          <p:spPr bwMode="auto">
            <a:xfrm>
              <a:off x="1872" y="529"/>
              <a:ext cx="383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7" name="Text Box 55"/>
            <p:cNvSpPr txBox="1">
              <a:spLocks noChangeArrowheads="1"/>
            </p:cNvSpPr>
            <p:nvPr/>
          </p:nvSpPr>
          <p:spPr bwMode="auto">
            <a:xfrm>
              <a:off x="2448" y="576"/>
              <a:ext cx="385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" name="Text Box 56"/>
            <p:cNvSpPr txBox="1">
              <a:spLocks noChangeArrowheads="1"/>
            </p:cNvSpPr>
            <p:nvPr/>
          </p:nvSpPr>
          <p:spPr bwMode="auto">
            <a:xfrm>
              <a:off x="3360" y="576"/>
              <a:ext cx="384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" name="Text Box 57"/>
            <p:cNvSpPr txBox="1">
              <a:spLocks noChangeArrowheads="1"/>
            </p:cNvSpPr>
            <p:nvPr/>
          </p:nvSpPr>
          <p:spPr bwMode="auto">
            <a:xfrm>
              <a:off x="3938" y="529"/>
              <a:ext cx="382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" name="Text Box 58"/>
            <p:cNvSpPr txBox="1">
              <a:spLocks noChangeArrowheads="1"/>
            </p:cNvSpPr>
            <p:nvPr/>
          </p:nvSpPr>
          <p:spPr bwMode="auto">
            <a:xfrm>
              <a:off x="1152" y="2494"/>
              <a:ext cx="384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1" name="Text Box 59"/>
            <p:cNvSpPr txBox="1">
              <a:spLocks noChangeArrowheads="1"/>
            </p:cNvSpPr>
            <p:nvPr/>
          </p:nvSpPr>
          <p:spPr bwMode="auto">
            <a:xfrm>
              <a:off x="1776" y="2494"/>
              <a:ext cx="383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 rot="10800000">
              <a:off x="3648" y="2640"/>
              <a:ext cx="1392" cy="960"/>
              <a:chOff x="1728" y="3024"/>
              <a:chExt cx="1392" cy="960"/>
            </a:xfrm>
          </p:grpSpPr>
          <p:sp>
            <p:nvSpPr>
              <p:cNvPr id="17" name="Oval 61"/>
              <p:cNvSpPr>
                <a:spLocks noChangeArrowheads="1"/>
              </p:cNvSpPr>
              <p:nvPr/>
            </p:nvSpPr>
            <p:spPr bwMode="auto">
              <a:xfrm>
                <a:off x="2380" y="3024"/>
                <a:ext cx="356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62"/>
              <p:cNvSpPr>
                <a:spLocks/>
              </p:cNvSpPr>
              <p:nvPr/>
            </p:nvSpPr>
            <p:spPr bwMode="auto">
              <a:xfrm>
                <a:off x="2451" y="3157"/>
                <a:ext cx="236" cy="718"/>
              </a:xfrm>
              <a:custGeom>
                <a:avLst/>
                <a:gdLst>
                  <a:gd name="T0" fmla="*/ 62 w 381"/>
                  <a:gd name="T1" fmla="*/ 10 h 1185"/>
                  <a:gd name="T2" fmla="*/ 138 w 381"/>
                  <a:gd name="T3" fmla="*/ 15 h 1185"/>
                  <a:gd name="T4" fmla="*/ 129 w 381"/>
                  <a:gd name="T5" fmla="*/ 62 h 1185"/>
                  <a:gd name="T6" fmla="*/ 57 w 381"/>
                  <a:gd name="T7" fmla="*/ 141 h 1185"/>
                  <a:gd name="T8" fmla="*/ 95 w 381"/>
                  <a:gd name="T9" fmla="*/ 159 h 1185"/>
                  <a:gd name="T10" fmla="*/ 115 w 381"/>
                  <a:gd name="T11" fmla="*/ 173 h 1185"/>
                  <a:gd name="T12" fmla="*/ 129 w 381"/>
                  <a:gd name="T13" fmla="*/ 182 h 1185"/>
                  <a:gd name="T14" fmla="*/ 95 w 381"/>
                  <a:gd name="T15" fmla="*/ 201 h 1185"/>
                  <a:gd name="T16" fmla="*/ 14 w 381"/>
                  <a:gd name="T17" fmla="*/ 248 h 1185"/>
                  <a:gd name="T18" fmla="*/ 115 w 381"/>
                  <a:gd name="T19" fmla="*/ 267 h 1185"/>
                  <a:gd name="T20" fmla="*/ 209 w 381"/>
                  <a:gd name="T21" fmla="*/ 290 h 1185"/>
                  <a:gd name="T22" fmla="*/ 172 w 381"/>
                  <a:gd name="T23" fmla="*/ 327 h 1185"/>
                  <a:gd name="T24" fmla="*/ 138 w 381"/>
                  <a:gd name="T25" fmla="*/ 350 h 1185"/>
                  <a:gd name="T26" fmla="*/ 129 w 381"/>
                  <a:gd name="T27" fmla="*/ 364 h 1185"/>
                  <a:gd name="T28" fmla="*/ 224 w 381"/>
                  <a:gd name="T29" fmla="*/ 392 h 1185"/>
                  <a:gd name="T30" fmla="*/ 234 w 381"/>
                  <a:gd name="T31" fmla="*/ 401 h 1185"/>
                  <a:gd name="T32" fmla="*/ 176 w 381"/>
                  <a:gd name="T33" fmla="*/ 434 h 1185"/>
                  <a:gd name="T34" fmla="*/ 115 w 381"/>
                  <a:gd name="T35" fmla="*/ 480 h 1185"/>
                  <a:gd name="T36" fmla="*/ 81 w 381"/>
                  <a:gd name="T37" fmla="*/ 499 h 1185"/>
                  <a:gd name="T38" fmla="*/ 71 w 381"/>
                  <a:gd name="T39" fmla="*/ 513 h 1185"/>
                  <a:gd name="T40" fmla="*/ 124 w 381"/>
                  <a:gd name="T41" fmla="*/ 536 h 1185"/>
                  <a:gd name="T42" fmla="*/ 143 w 381"/>
                  <a:gd name="T43" fmla="*/ 545 h 1185"/>
                  <a:gd name="T44" fmla="*/ 119 w 381"/>
                  <a:gd name="T45" fmla="*/ 573 h 1185"/>
                  <a:gd name="T46" fmla="*/ 0 w 381"/>
                  <a:gd name="T47" fmla="*/ 648 h 1185"/>
                  <a:gd name="T48" fmla="*/ 24 w 381"/>
                  <a:gd name="T49" fmla="*/ 653 h 1185"/>
                  <a:gd name="T50" fmla="*/ 219 w 381"/>
                  <a:gd name="T51" fmla="*/ 657 h 1185"/>
                  <a:gd name="T52" fmla="*/ 209 w 381"/>
                  <a:gd name="T53" fmla="*/ 676 h 1185"/>
                  <a:gd name="T54" fmla="*/ 152 w 381"/>
                  <a:gd name="T55" fmla="*/ 703 h 1185"/>
                  <a:gd name="T56" fmla="*/ 138 w 381"/>
                  <a:gd name="T57" fmla="*/ 718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Oval 63"/>
              <p:cNvSpPr>
                <a:spLocks noChangeArrowheads="1"/>
              </p:cNvSpPr>
              <p:nvPr/>
            </p:nvSpPr>
            <p:spPr bwMode="auto">
              <a:xfrm rot="10800000">
                <a:off x="1728" y="3024"/>
                <a:ext cx="356" cy="96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64"/>
              <p:cNvSpPr>
                <a:spLocks noChangeShapeType="1"/>
              </p:cNvSpPr>
              <p:nvPr/>
            </p:nvSpPr>
            <p:spPr bwMode="auto">
              <a:xfrm rot="10800000">
                <a:off x="1847" y="3722"/>
                <a:ext cx="711" cy="2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65"/>
              <p:cNvSpPr>
                <a:spLocks noChangeShapeType="1"/>
              </p:cNvSpPr>
              <p:nvPr/>
            </p:nvSpPr>
            <p:spPr bwMode="auto">
              <a:xfrm rot="10800000" flipV="1">
                <a:off x="1906" y="3460"/>
                <a:ext cx="652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66"/>
              <p:cNvSpPr>
                <a:spLocks noChangeShapeType="1"/>
              </p:cNvSpPr>
              <p:nvPr/>
            </p:nvSpPr>
            <p:spPr bwMode="auto">
              <a:xfrm rot="10800000" flipV="1">
                <a:off x="1876" y="3286"/>
                <a:ext cx="652" cy="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67"/>
              <p:cNvSpPr>
                <a:spLocks/>
              </p:cNvSpPr>
              <p:nvPr/>
            </p:nvSpPr>
            <p:spPr bwMode="auto">
              <a:xfrm rot="10800000">
                <a:off x="1788" y="3149"/>
                <a:ext cx="236" cy="718"/>
              </a:xfrm>
              <a:custGeom>
                <a:avLst/>
                <a:gdLst>
                  <a:gd name="T0" fmla="*/ 62 w 381"/>
                  <a:gd name="T1" fmla="*/ 10 h 1185"/>
                  <a:gd name="T2" fmla="*/ 138 w 381"/>
                  <a:gd name="T3" fmla="*/ 15 h 1185"/>
                  <a:gd name="T4" fmla="*/ 129 w 381"/>
                  <a:gd name="T5" fmla="*/ 62 h 1185"/>
                  <a:gd name="T6" fmla="*/ 57 w 381"/>
                  <a:gd name="T7" fmla="*/ 141 h 1185"/>
                  <a:gd name="T8" fmla="*/ 95 w 381"/>
                  <a:gd name="T9" fmla="*/ 159 h 1185"/>
                  <a:gd name="T10" fmla="*/ 115 w 381"/>
                  <a:gd name="T11" fmla="*/ 173 h 1185"/>
                  <a:gd name="T12" fmla="*/ 129 w 381"/>
                  <a:gd name="T13" fmla="*/ 182 h 1185"/>
                  <a:gd name="T14" fmla="*/ 95 w 381"/>
                  <a:gd name="T15" fmla="*/ 201 h 1185"/>
                  <a:gd name="T16" fmla="*/ 14 w 381"/>
                  <a:gd name="T17" fmla="*/ 248 h 1185"/>
                  <a:gd name="T18" fmla="*/ 115 w 381"/>
                  <a:gd name="T19" fmla="*/ 267 h 1185"/>
                  <a:gd name="T20" fmla="*/ 209 w 381"/>
                  <a:gd name="T21" fmla="*/ 290 h 1185"/>
                  <a:gd name="T22" fmla="*/ 172 w 381"/>
                  <a:gd name="T23" fmla="*/ 327 h 1185"/>
                  <a:gd name="T24" fmla="*/ 138 w 381"/>
                  <a:gd name="T25" fmla="*/ 350 h 1185"/>
                  <a:gd name="T26" fmla="*/ 129 w 381"/>
                  <a:gd name="T27" fmla="*/ 364 h 1185"/>
                  <a:gd name="T28" fmla="*/ 224 w 381"/>
                  <a:gd name="T29" fmla="*/ 392 h 1185"/>
                  <a:gd name="T30" fmla="*/ 234 w 381"/>
                  <a:gd name="T31" fmla="*/ 401 h 1185"/>
                  <a:gd name="T32" fmla="*/ 176 w 381"/>
                  <a:gd name="T33" fmla="*/ 434 h 1185"/>
                  <a:gd name="T34" fmla="*/ 115 w 381"/>
                  <a:gd name="T35" fmla="*/ 480 h 1185"/>
                  <a:gd name="T36" fmla="*/ 81 w 381"/>
                  <a:gd name="T37" fmla="*/ 499 h 1185"/>
                  <a:gd name="T38" fmla="*/ 71 w 381"/>
                  <a:gd name="T39" fmla="*/ 513 h 1185"/>
                  <a:gd name="T40" fmla="*/ 124 w 381"/>
                  <a:gd name="T41" fmla="*/ 536 h 1185"/>
                  <a:gd name="T42" fmla="*/ 143 w 381"/>
                  <a:gd name="T43" fmla="*/ 545 h 1185"/>
                  <a:gd name="T44" fmla="*/ 119 w 381"/>
                  <a:gd name="T45" fmla="*/ 573 h 1185"/>
                  <a:gd name="T46" fmla="*/ 0 w 381"/>
                  <a:gd name="T47" fmla="*/ 648 h 1185"/>
                  <a:gd name="T48" fmla="*/ 24 w 381"/>
                  <a:gd name="T49" fmla="*/ 653 h 1185"/>
                  <a:gd name="T50" fmla="*/ 219 w 381"/>
                  <a:gd name="T51" fmla="*/ 657 h 1185"/>
                  <a:gd name="T52" fmla="*/ 209 w 381"/>
                  <a:gd name="T53" fmla="*/ 676 h 1185"/>
                  <a:gd name="T54" fmla="*/ 152 w 381"/>
                  <a:gd name="T55" fmla="*/ 703 h 1185"/>
                  <a:gd name="T56" fmla="*/ 138 w 381"/>
                  <a:gd name="T57" fmla="*/ 718 h 1185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381" h="1185">
                    <a:moveTo>
                      <a:pt x="100" y="17"/>
                    </a:moveTo>
                    <a:cubicBezTo>
                      <a:pt x="141" y="20"/>
                      <a:pt x="191" y="0"/>
                      <a:pt x="223" y="25"/>
                    </a:cubicBezTo>
                    <a:cubicBezTo>
                      <a:pt x="244" y="41"/>
                      <a:pt x="215" y="77"/>
                      <a:pt x="208" y="102"/>
                    </a:cubicBezTo>
                    <a:cubicBezTo>
                      <a:pt x="191" y="159"/>
                      <a:pt x="133" y="194"/>
                      <a:pt x="92" y="232"/>
                    </a:cubicBezTo>
                    <a:cubicBezTo>
                      <a:pt x="111" y="251"/>
                      <a:pt x="128" y="254"/>
                      <a:pt x="154" y="263"/>
                    </a:cubicBezTo>
                    <a:cubicBezTo>
                      <a:pt x="164" y="271"/>
                      <a:pt x="174" y="279"/>
                      <a:pt x="185" y="286"/>
                    </a:cubicBezTo>
                    <a:cubicBezTo>
                      <a:pt x="192" y="291"/>
                      <a:pt x="206" y="292"/>
                      <a:pt x="208" y="301"/>
                    </a:cubicBezTo>
                    <a:cubicBezTo>
                      <a:pt x="211" y="313"/>
                      <a:pt x="177" y="323"/>
                      <a:pt x="154" y="332"/>
                    </a:cubicBezTo>
                    <a:cubicBezTo>
                      <a:pt x="114" y="364"/>
                      <a:pt x="69" y="385"/>
                      <a:pt x="23" y="409"/>
                    </a:cubicBezTo>
                    <a:cubicBezTo>
                      <a:pt x="75" y="434"/>
                      <a:pt x="129" y="430"/>
                      <a:pt x="185" y="440"/>
                    </a:cubicBezTo>
                    <a:cubicBezTo>
                      <a:pt x="237" y="450"/>
                      <a:pt x="286" y="469"/>
                      <a:pt x="338" y="478"/>
                    </a:cubicBezTo>
                    <a:cubicBezTo>
                      <a:pt x="317" y="520"/>
                      <a:pt x="313" y="513"/>
                      <a:pt x="277" y="539"/>
                    </a:cubicBezTo>
                    <a:cubicBezTo>
                      <a:pt x="202" y="593"/>
                      <a:pt x="311" y="533"/>
                      <a:pt x="223" y="578"/>
                    </a:cubicBezTo>
                    <a:cubicBezTo>
                      <a:pt x="218" y="586"/>
                      <a:pt x="204" y="593"/>
                      <a:pt x="208" y="601"/>
                    </a:cubicBezTo>
                    <a:cubicBezTo>
                      <a:pt x="223" y="631"/>
                      <a:pt x="330" y="639"/>
                      <a:pt x="361" y="647"/>
                    </a:cubicBezTo>
                    <a:cubicBezTo>
                      <a:pt x="366" y="652"/>
                      <a:pt x="381" y="656"/>
                      <a:pt x="377" y="662"/>
                    </a:cubicBezTo>
                    <a:cubicBezTo>
                      <a:pt x="347" y="705"/>
                      <a:pt x="322" y="696"/>
                      <a:pt x="284" y="716"/>
                    </a:cubicBezTo>
                    <a:cubicBezTo>
                      <a:pt x="223" y="749"/>
                      <a:pt x="246" y="749"/>
                      <a:pt x="185" y="793"/>
                    </a:cubicBezTo>
                    <a:cubicBezTo>
                      <a:pt x="168" y="805"/>
                      <a:pt x="149" y="814"/>
                      <a:pt x="131" y="824"/>
                    </a:cubicBezTo>
                    <a:cubicBezTo>
                      <a:pt x="126" y="832"/>
                      <a:pt x="114" y="838"/>
                      <a:pt x="115" y="847"/>
                    </a:cubicBezTo>
                    <a:cubicBezTo>
                      <a:pt x="120" y="877"/>
                      <a:pt x="182" y="881"/>
                      <a:pt x="200" y="885"/>
                    </a:cubicBezTo>
                    <a:cubicBezTo>
                      <a:pt x="210" y="890"/>
                      <a:pt x="227" y="889"/>
                      <a:pt x="231" y="900"/>
                    </a:cubicBezTo>
                    <a:cubicBezTo>
                      <a:pt x="234" y="907"/>
                      <a:pt x="193" y="945"/>
                      <a:pt x="192" y="946"/>
                    </a:cubicBezTo>
                    <a:cubicBezTo>
                      <a:pt x="133" y="998"/>
                      <a:pt x="63" y="1010"/>
                      <a:pt x="0" y="1069"/>
                    </a:cubicBezTo>
                    <a:cubicBezTo>
                      <a:pt x="13" y="1072"/>
                      <a:pt x="26" y="1076"/>
                      <a:pt x="39" y="1077"/>
                    </a:cubicBezTo>
                    <a:cubicBezTo>
                      <a:pt x="144" y="1082"/>
                      <a:pt x="249" y="1072"/>
                      <a:pt x="353" y="1085"/>
                    </a:cubicBezTo>
                    <a:cubicBezTo>
                      <a:pt x="364" y="1086"/>
                      <a:pt x="346" y="1107"/>
                      <a:pt x="338" y="1115"/>
                    </a:cubicBezTo>
                    <a:cubicBezTo>
                      <a:pt x="310" y="1143"/>
                      <a:pt x="281" y="1150"/>
                      <a:pt x="246" y="1161"/>
                    </a:cubicBezTo>
                    <a:cubicBezTo>
                      <a:pt x="228" y="1180"/>
                      <a:pt x="236" y="1172"/>
                      <a:pt x="223" y="118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68"/>
              <p:cNvSpPr>
                <a:spLocks noChangeShapeType="1"/>
              </p:cNvSpPr>
              <p:nvPr/>
            </p:nvSpPr>
            <p:spPr bwMode="auto">
              <a:xfrm rot="10800000" flipH="1" flipV="1">
                <a:off x="1847" y="3199"/>
                <a:ext cx="681" cy="4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Oval 69"/>
              <p:cNvSpPr>
                <a:spLocks noChangeArrowheads="1"/>
              </p:cNvSpPr>
              <p:nvPr/>
            </p:nvSpPr>
            <p:spPr bwMode="auto">
              <a:xfrm>
                <a:off x="3024" y="345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70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71"/>
              <p:cNvSpPr>
                <a:spLocks noChangeShapeType="1"/>
              </p:cNvSpPr>
              <p:nvPr/>
            </p:nvSpPr>
            <p:spPr bwMode="auto">
              <a:xfrm>
                <a:off x="2592" y="3408"/>
                <a:ext cx="43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72"/>
              <p:cNvSpPr>
                <a:spLocks noChangeShapeType="1"/>
              </p:cNvSpPr>
              <p:nvPr/>
            </p:nvSpPr>
            <p:spPr bwMode="auto">
              <a:xfrm flipV="1">
                <a:off x="2592" y="3504"/>
                <a:ext cx="432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73"/>
              <p:cNvSpPr>
                <a:spLocks noChangeShapeType="1"/>
              </p:cNvSpPr>
              <p:nvPr/>
            </p:nvSpPr>
            <p:spPr bwMode="auto">
              <a:xfrm flipV="1">
                <a:off x="2592" y="3504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Text Box 74"/>
            <p:cNvSpPr txBox="1">
              <a:spLocks noChangeArrowheads="1"/>
            </p:cNvSpPr>
            <p:nvPr/>
          </p:nvSpPr>
          <p:spPr bwMode="auto">
            <a:xfrm>
              <a:off x="4127" y="2447"/>
              <a:ext cx="386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4" name="Text Box 75"/>
            <p:cNvSpPr txBox="1">
              <a:spLocks noChangeArrowheads="1"/>
            </p:cNvSpPr>
            <p:nvPr/>
          </p:nvSpPr>
          <p:spPr bwMode="auto">
            <a:xfrm>
              <a:off x="4754" y="2447"/>
              <a:ext cx="382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15" name="AutoShape 76"/>
            <p:cNvSpPr>
              <a:spLocks noChangeArrowheads="1"/>
            </p:cNvSpPr>
            <p:nvPr/>
          </p:nvSpPr>
          <p:spPr bwMode="auto">
            <a:xfrm rot="-2073955">
              <a:off x="3552" y="2112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6" name="AutoShape 77"/>
            <p:cNvSpPr>
              <a:spLocks noChangeArrowheads="1"/>
            </p:cNvSpPr>
            <p:nvPr/>
          </p:nvSpPr>
          <p:spPr bwMode="auto">
            <a:xfrm rot="2152827">
              <a:off x="2160" y="2112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8" name="Oval 78"/>
          <p:cNvSpPr>
            <a:spLocks noChangeArrowheads="1"/>
          </p:cNvSpPr>
          <p:nvPr/>
        </p:nvSpPr>
        <p:spPr bwMode="auto">
          <a:xfrm>
            <a:off x="228600" y="44958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Line 79"/>
          <p:cNvSpPr>
            <a:spLocks noChangeShapeType="1"/>
          </p:cNvSpPr>
          <p:nvPr/>
        </p:nvSpPr>
        <p:spPr bwMode="auto">
          <a:xfrm>
            <a:off x="228600" y="49530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0"/>
          <p:cNvSpPr>
            <a:spLocks noChangeShapeType="1"/>
          </p:cNvSpPr>
          <p:nvPr/>
        </p:nvSpPr>
        <p:spPr bwMode="auto">
          <a:xfrm flipV="1">
            <a:off x="228600" y="48768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81"/>
          <p:cNvSpPr>
            <a:spLocks noChangeShapeType="1"/>
          </p:cNvSpPr>
          <p:nvPr/>
        </p:nvSpPr>
        <p:spPr bwMode="auto">
          <a:xfrm>
            <a:off x="381000" y="4800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82"/>
          <p:cNvSpPr>
            <a:spLocks noChangeShapeType="1"/>
          </p:cNvSpPr>
          <p:nvPr/>
        </p:nvSpPr>
        <p:spPr bwMode="auto">
          <a:xfrm>
            <a:off x="533400" y="4648200"/>
            <a:ext cx="304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83"/>
          <p:cNvSpPr>
            <a:spLocks noChangeShapeType="1"/>
          </p:cNvSpPr>
          <p:nvPr/>
        </p:nvSpPr>
        <p:spPr bwMode="auto">
          <a:xfrm flipV="1">
            <a:off x="533400" y="4572000"/>
            <a:ext cx="762000" cy="1250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84"/>
          <p:cNvSpPr>
            <a:spLocks noChangeShapeType="1"/>
          </p:cNvSpPr>
          <p:nvPr/>
        </p:nvSpPr>
        <p:spPr bwMode="auto">
          <a:xfrm>
            <a:off x="457200" y="4724400"/>
            <a:ext cx="1066800" cy="9144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Text Box 86"/>
          <p:cNvSpPr txBox="1">
            <a:spLocks noChangeArrowheads="1"/>
          </p:cNvSpPr>
          <p:nvPr/>
        </p:nvSpPr>
        <p:spPr bwMode="auto">
          <a:xfrm>
            <a:off x="1524000" y="5638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86" name="Oval 88"/>
          <p:cNvSpPr>
            <a:spLocks noChangeArrowheads="1"/>
          </p:cNvSpPr>
          <p:nvPr/>
        </p:nvSpPr>
        <p:spPr bwMode="auto">
          <a:xfrm>
            <a:off x="1981200" y="44958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89"/>
          <p:cNvSpPr>
            <a:spLocks noChangeShapeType="1"/>
          </p:cNvSpPr>
          <p:nvPr/>
        </p:nvSpPr>
        <p:spPr bwMode="auto">
          <a:xfrm flipV="1">
            <a:off x="2590800" y="44958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90"/>
          <p:cNvSpPr>
            <a:spLocks noChangeShapeType="1"/>
          </p:cNvSpPr>
          <p:nvPr/>
        </p:nvSpPr>
        <p:spPr bwMode="auto">
          <a:xfrm flipH="1" flipV="1">
            <a:off x="2590800" y="44958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91"/>
          <p:cNvSpPr>
            <a:spLocks noChangeShapeType="1"/>
          </p:cNvSpPr>
          <p:nvPr/>
        </p:nvSpPr>
        <p:spPr bwMode="auto">
          <a:xfrm>
            <a:off x="2244762" y="57785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92"/>
          <p:cNvSpPr>
            <a:spLocks noChangeShapeType="1"/>
          </p:cNvSpPr>
          <p:nvPr/>
        </p:nvSpPr>
        <p:spPr bwMode="auto">
          <a:xfrm>
            <a:off x="2286000" y="46482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93"/>
          <p:cNvSpPr>
            <a:spLocks noChangeShapeType="1"/>
          </p:cNvSpPr>
          <p:nvPr/>
        </p:nvSpPr>
        <p:spPr bwMode="auto">
          <a:xfrm flipH="1" flipV="1">
            <a:off x="2438400" y="45720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94"/>
          <p:cNvSpPr>
            <a:spLocks noChangeShapeType="1"/>
          </p:cNvSpPr>
          <p:nvPr/>
        </p:nvSpPr>
        <p:spPr bwMode="auto">
          <a:xfrm>
            <a:off x="2209800" y="4724400"/>
            <a:ext cx="1066800" cy="9144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Text Box 95"/>
          <p:cNvSpPr txBox="1">
            <a:spLocks noChangeArrowheads="1"/>
          </p:cNvSpPr>
          <p:nvPr/>
        </p:nvSpPr>
        <p:spPr bwMode="auto">
          <a:xfrm>
            <a:off x="3276600" y="5638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94" name="Oval 96"/>
          <p:cNvSpPr>
            <a:spLocks noChangeArrowheads="1"/>
          </p:cNvSpPr>
          <p:nvPr/>
        </p:nvSpPr>
        <p:spPr bwMode="auto">
          <a:xfrm>
            <a:off x="7467600" y="45720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97"/>
          <p:cNvSpPr>
            <a:spLocks noChangeShapeType="1"/>
          </p:cNvSpPr>
          <p:nvPr/>
        </p:nvSpPr>
        <p:spPr bwMode="auto">
          <a:xfrm flipV="1">
            <a:off x="7772400" y="47244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98"/>
          <p:cNvSpPr>
            <a:spLocks noChangeShapeType="1"/>
          </p:cNvSpPr>
          <p:nvPr/>
        </p:nvSpPr>
        <p:spPr bwMode="auto">
          <a:xfrm>
            <a:off x="8077200" y="4572000"/>
            <a:ext cx="304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99"/>
          <p:cNvSpPr>
            <a:spLocks noChangeShapeType="1"/>
          </p:cNvSpPr>
          <p:nvPr/>
        </p:nvSpPr>
        <p:spPr bwMode="auto">
          <a:xfrm flipH="1" flipV="1">
            <a:off x="8382000" y="4572000"/>
            <a:ext cx="228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100"/>
          <p:cNvSpPr>
            <a:spLocks noChangeShapeType="1"/>
          </p:cNvSpPr>
          <p:nvPr/>
        </p:nvSpPr>
        <p:spPr bwMode="auto">
          <a:xfrm flipH="1" flipV="1">
            <a:off x="7696200" y="4724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101"/>
          <p:cNvSpPr>
            <a:spLocks noChangeShapeType="1"/>
          </p:cNvSpPr>
          <p:nvPr/>
        </p:nvSpPr>
        <p:spPr bwMode="auto">
          <a:xfrm flipV="1">
            <a:off x="7467600" y="50292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102"/>
          <p:cNvSpPr>
            <a:spLocks noChangeShapeType="1"/>
          </p:cNvSpPr>
          <p:nvPr/>
        </p:nvSpPr>
        <p:spPr bwMode="auto">
          <a:xfrm flipV="1">
            <a:off x="7467600" y="4648200"/>
            <a:ext cx="1066800" cy="4572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Text Box 103"/>
          <p:cNvSpPr txBox="1">
            <a:spLocks noChangeArrowheads="1"/>
          </p:cNvSpPr>
          <p:nvPr/>
        </p:nvSpPr>
        <p:spPr bwMode="auto">
          <a:xfrm>
            <a:off x="8534400" y="4419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102" name="Oval 104"/>
          <p:cNvSpPr>
            <a:spLocks noChangeArrowheads="1"/>
          </p:cNvSpPr>
          <p:nvPr/>
        </p:nvSpPr>
        <p:spPr bwMode="auto">
          <a:xfrm>
            <a:off x="5715000" y="45720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105"/>
          <p:cNvSpPr>
            <a:spLocks noChangeShapeType="1"/>
          </p:cNvSpPr>
          <p:nvPr/>
        </p:nvSpPr>
        <p:spPr bwMode="auto">
          <a:xfrm>
            <a:off x="5791200" y="50292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106"/>
          <p:cNvSpPr>
            <a:spLocks noChangeShapeType="1"/>
          </p:cNvSpPr>
          <p:nvPr/>
        </p:nvSpPr>
        <p:spPr bwMode="auto">
          <a:xfrm flipH="1" flipV="1">
            <a:off x="5715000" y="51816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07"/>
          <p:cNvSpPr>
            <a:spLocks noChangeShapeType="1"/>
          </p:cNvSpPr>
          <p:nvPr/>
        </p:nvSpPr>
        <p:spPr bwMode="auto">
          <a:xfrm>
            <a:off x="5715000" y="53340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57150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109"/>
          <p:cNvSpPr>
            <a:spLocks noChangeShapeType="1"/>
          </p:cNvSpPr>
          <p:nvPr/>
        </p:nvSpPr>
        <p:spPr bwMode="auto">
          <a:xfrm flipH="1">
            <a:off x="5791200" y="48768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10"/>
          <p:cNvSpPr>
            <a:spLocks noChangeShapeType="1"/>
          </p:cNvSpPr>
          <p:nvPr/>
        </p:nvSpPr>
        <p:spPr bwMode="auto">
          <a:xfrm>
            <a:off x="5943600" y="4800600"/>
            <a:ext cx="1066800" cy="914400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Text Box 111"/>
          <p:cNvSpPr txBox="1">
            <a:spLocks noChangeArrowheads="1"/>
          </p:cNvSpPr>
          <p:nvPr/>
        </p:nvSpPr>
        <p:spPr bwMode="auto">
          <a:xfrm>
            <a:off x="5715000" y="4495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110" name="Oval 112"/>
          <p:cNvSpPr>
            <a:spLocks noChangeArrowheads="1"/>
          </p:cNvSpPr>
          <p:nvPr/>
        </p:nvSpPr>
        <p:spPr bwMode="auto">
          <a:xfrm>
            <a:off x="3962400" y="45720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113"/>
          <p:cNvSpPr>
            <a:spLocks noChangeShapeType="1"/>
          </p:cNvSpPr>
          <p:nvPr/>
        </p:nvSpPr>
        <p:spPr bwMode="auto">
          <a:xfrm>
            <a:off x="4038600" y="50292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14"/>
          <p:cNvSpPr>
            <a:spLocks noChangeShapeType="1"/>
          </p:cNvSpPr>
          <p:nvPr/>
        </p:nvSpPr>
        <p:spPr bwMode="auto">
          <a:xfrm flipH="1" flipV="1">
            <a:off x="3962400" y="51816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15"/>
          <p:cNvSpPr>
            <a:spLocks noChangeShapeType="1"/>
          </p:cNvSpPr>
          <p:nvPr/>
        </p:nvSpPr>
        <p:spPr bwMode="auto">
          <a:xfrm>
            <a:off x="3962400" y="53340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16"/>
          <p:cNvSpPr>
            <a:spLocks noChangeShapeType="1"/>
          </p:cNvSpPr>
          <p:nvPr/>
        </p:nvSpPr>
        <p:spPr bwMode="auto">
          <a:xfrm flipV="1">
            <a:off x="3962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17"/>
          <p:cNvSpPr>
            <a:spLocks noChangeShapeType="1"/>
          </p:cNvSpPr>
          <p:nvPr/>
        </p:nvSpPr>
        <p:spPr bwMode="auto">
          <a:xfrm flipH="1">
            <a:off x="4038600" y="48768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Oval 121"/>
          <p:cNvSpPr>
            <a:spLocks noChangeArrowheads="1"/>
          </p:cNvSpPr>
          <p:nvPr/>
        </p:nvSpPr>
        <p:spPr bwMode="auto">
          <a:xfrm>
            <a:off x="3962400" y="4572000"/>
            <a:ext cx="14478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122"/>
          <p:cNvSpPr>
            <a:spLocks noChangeShapeType="1"/>
          </p:cNvSpPr>
          <p:nvPr/>
        </p:nvSpPr>
        <p:spPr bwMode="auto">
          <a:xfrm flipV="1">
            <a:off x="4572000" y="45720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23"/>
          <p:cNvSpPr>
            <a:spLocks noChangeShapeType="1"/>
          </p:cNvSpPr>
          <p:nvPr/>
        </p:nvSpPr>
        <p:spPr bwMode="auto">
          <a:xfrm flipH="1" flipV="1">
            <a:off x="4572000" y="4572000"/>
            <a:ext cx="152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24"/>
          <p:cNvSpPr>
            <a:spLocks noChangeShapeType="1"/>
          </p:cNvSpPr>
          <p:nvPr/>
        </p:nvSpPr>
        <p:spPr bwMode="auto">
          <a:xfrm>
            <a:off x="4267200" y="5867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25"/>
          <p:cNvSpPr>
            <a:spLocks noChangeShapeType="1"/>
          </p:cNvSpPr>
          <p:nvPr/>
        </p:nvSpPr>
        <p:spPr bwMode="auto">
          <a:xfrm>
            <a:off x="4267200" y="47244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126"/>
          <p:cNvSpPr>
            <a:spLocks noChangeShapeType="1"/>
          </p:cNvSpPr>
          <p:nvPr/>
        </p:nvSpPr>
        <p:spPr bwMode="auto">
          <a:xfrm flipH="1" flipV="1">
            <a:off x="4419600" y="46482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Parts</a:t>
            </a:r>
            <a:r>
              <a:rPr lang="en-US" sz="4000" dirty="0" smtClean="0"/>
              <a:t> </a:t>
            </a:r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are </a:t>
            </a:r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circle </a:t>
            </a:r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=&gt; </a:t>
            </a:r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graph </a:t>
            </a:r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is circle</a:t>
            </a:r>
          </a:p>
        </p:txBody>
      </p:sp>
      <p:sp>
        <p:nvSpPr>
          <p:cNvPr id="12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25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Text Box 95"/>
          <p:cNvSpPr txBox="1">
            <a:spLocks noChangeArrowheads="1"/>
          </p:cNvSpPr>
          <p:nvPr/>
        </p:nvSpPr>
        <p:spPr bwMode="auto">
          <a:xfrm>
            <a:off x="3806486" y="3373063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v</a:t>
            </a:r>
          </a:p>
        </p:txBody>
      </p:sp>
      <p:sp>
        <p:nvSpPr>
          <p:cNvPr id="127" name="Text Box 95"/>
          <p:cNvSpPr txBox="1">
            <a:spLocks noChangeArrowheads="1"/>
          </p:cNvSpPr>
          <p:nvPr/>
        </p:nvSpPr>
        <p:spPr bwMode="auto">
          <a:xfrm>
            <a:off x="4800600" y="3387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9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Outline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13716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Definition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Interval graph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Circle graph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Forbidden interval and circle graphs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work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Modular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Detection of circle graph – Split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Maximum click in graph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Graphs</a:t>
            </a:r>
            <a:endParaRPr lang="en-US" sz="15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Reduce the complexity of many problems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Memory management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VLSI design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 clique applications</a:t>
            </a:r>
            <a:endParaRPr lang="en-US" sz="15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References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Steven\Desktop\masterSeminarpresentations\Mypresentation\Intersection_grap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Image taken from:[4]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6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454" y="4572000"/>
            <a:ext cx="8229600" cy="1371600"/>
          </a:xfrm>
        </p:spPr>
        <p:txBody>
          <a:bodyPr>
            <a:normAutofit fontScale="92500"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Interval model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can be constructed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Clique corresponds to pair-wise intersection of intervals in intersection graph.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Finding maximum clique in original graph can be done by finding maximum intersecting intervals in intersection model 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Maximum clique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pic>
        <p:nvPicPr>
          <p:cNvPr id="9218" name="Picture 2" descr="C:\Users\Steven\Desktop\masterSeminarpresentations\Mypresentation\360px-Circular-arc_graph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90600"/>
            <a:ext cx="5867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on:[9]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18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Outline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13716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Definition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Interval graph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Circle graph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Forbidden interval and circle graphs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work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Modular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Detection of circle graph – Split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Maximum click in graph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Related Graphs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Reduce the complexity of many problems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Memory management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VLSI design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 clique applications</a:t>
            </a:r>
            <a:endParaRPr lang="en-US" sz="15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References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Steven\Desktop\masterSeminarpresentations\Mypresentation\Intersection_grap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Image taken from:[4]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35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800599"/>
          </a:xfrm>
        </p:spPr>
        <p:txBody>
          <a:bodyPr>
            <a:normAutofit/>
          </a:bodyPr>
          <a:lstStyle/>
          <a:p>
            <a:r>
              <a:rPr lang="en-US" sz="1800" b="1" dirty="0" err="1">
                <a:latin typeface="Arial" pitchFamily="34" charset="0"/>
                <a:cs typeface="Arial" pitchFamily="34" charset="0"/>
              </a:rPr>
              <a:t>Helly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 circle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graph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 A graph 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 is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1800" i="1" dirty="0" err="1" smtClean="0">
                <a:latin typeface="Arial" pitchFamily="34" charset="0"/>
                <a:cs typeface="Arial" pitchFamily="34" charset="0"/>
              </a:rPr>
              <a:t>Helly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circle graph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 if 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 is a circle graph and there exists a model of 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 by chords such that every three pairwise intersecting chords intersect at the same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point. No diamond should be present.</a:t>
            </a: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Unit circle graphs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:  a graph G is a unit circle graph if there is a model L for G such that all the chords are of the same length</a:t>
            </a:r>
          </a:p>
          <a:p>
            <a:r>
              <a:rPr lang="en-US" sz="1800" b="1" dirty="0">
                <a:latin typeface="Arial" pitchFamily="34" charset="0"/>
                <a:cs typeface="Arial" pitchFamily="34" charset="0"/>
              </a:rPr>
              <a:t>Proper circular-arc graphs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: A proper circular arc graph is a circular arc graph that has an intersection model in which no arc properly contains another. They are subclass of circle graphs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The representation in arcs can be trivially transformed in the model in chords.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Related graphs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pic>
        <p:nvPicPr>
          <p:cNvPr id="2052" name="Picture 4" descr="C:\Users\Steven\Desktop\masterSeminarpresentations\Mypresentation\360px-Circular-arc_graph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599" y="3570311"/>
            <a:ext cx="2651049" cy="267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scielo.br/img/revistas/pope/v23n1/a16fig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35" y="1561105"/>
            <a:ext cx="178117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on:[1][10]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0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Outline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13716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Definition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Interval graph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Circle graph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Forbidden interval and circle graphs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work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Modular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Detection of circle graph – Split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Maximum click in graph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Graphs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Application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Reduce the complexity of many problems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Memory management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VLSI design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Max clique applications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References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Steven\Desktop\masterSeminarpresentations\Mypresentation\Intersection_grap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Image taken from:[4]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5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Arial" pitchFamily="34" charset="0"/>
                <a:cs typeface="Arial" pitchFamily="34" charset="0"/>
              </a:rPr>
              <a:t>Some NP-Hard problems easily solved on Circle Graphs: Independent Set solvable using O(n</a:t>
            </a:r>
            <a:r>
              <a:rPr lang="en-US" sz="18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) dynamic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programming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Many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problem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that are NP-complete on general graph have polynomial solution when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restricted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to circle graph</a:t>
            </a:r>
          </a:p>
          <a:p>
            <a:pPr lvl="1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Treewidth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 of a circle graph can be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determined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in O(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18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time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thus an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optimal tree decomposition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constructed in polynomial time</a:t>
            </a:r>
          </a:p>
          <a:p>
            <a:pPr lvl="1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Chordal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graph can be found in O(n</a:t>
            </a:r>
            <a:r>
              <a:rPr lang="en-US" sz="18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 time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Maximum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clique of a circle graph can be found in O(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log</a:t>
            </a:r>
            <a:r>
              <a:rPr lang="en-US" sz="18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time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Circular-arc graph can help to utilize storage in small digital devices</a:t>
            </a:r>
            <a:r>
              <a:rPr lang="en-US" sz="1800" smtClean="0">
                <a:latin typeface="Arial" pitchFamily="34" charset="0"/>
                <a:cs typeface="Arial" pitchFamily="34" charset="0"/>
              </a:rPr>
              <a:t>.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Applications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4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82037" cy="4525963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network of protein interactions- proteins as nodes and protein interactions as undirected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edges.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Aim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our analysis was to identify </a:t>
            </a:r>
            <a:br>
              <a:rPr lang="en-US" sz="1800" dirty="0">
                <a:latin typeface="Arial" pitchFamily="34" charset="0"/>
                <a:cs typeface="Arial" pitchFamily="34" charset="0"/>
              </a:rPr>
            </a:b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highly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connected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sub graphs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(clusters) that have more interactions within themselves and fewer with the rest of the grap</a:t>
            </a:r>
            <a:r>
              <a:rPr lang="en-US" sz="1800" dirty="0"/>
              <a:t>h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Cliques indicate tightly interacting protein network modules</a:t>
            </a:r>
          </a:p>
          <a:p>
            <a:pPr lvl="0"/>
            <a:r>
              <a:rPr lang="en-US" sz="1800" dirty="0" smtClean="0">
                <a:latin typeface="Arial" pitchFamily="34" charset="0"/>
                <a:cs typeface="Arial" pitchFamily="34" charset="0"/>
              </a:rPr>
              <a:t>Used to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reveal cellular organization and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structure and understanding of cellular modularity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Applications </a:t>
            </a:r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dependent on maximum clique</a:t>
            </a:r>
          </a:p>
        </p:txBody>
      </p:sp>
      <p:pic>
        <p:nvPicPr>
          <p:cNvPr id="1026" name="Picture 2" descr="C:\Users\Steven\Desktop\masterSeminarpresentations\Mypresentation\pq2032324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76400"/>
            <a:ext cx="4628563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Image taken from:[11]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81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Outline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13716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Definition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Interval graph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Circle graph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Forbidden interval and circle graphs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work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Modular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Detection of circle graph – Split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Maximum click in graph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Graphs</a:t>
            </a:r>
            <a:endParaRPr lang="en-US" sz="15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Reduce the complexity of many problems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Memory management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VLSI design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 clique applications</a:t>
            </a:r>
            <a:endParaRPr lang="en-US" sz="15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References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Steven\Desktop\masterSeminarpresentations\Mypresentation\Intersection_grap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Image taken from:[4]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69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84312" cy="4525963"/>
          </a:xfrm>
        </p:spPr>
        <p:txBody>
          <a:bodyPr/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Wire routing in VLSI design.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In our case routing area is rectangle.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The perimeter of rectangle represents terminals.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Goals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of wire routing step is to ensure that different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nets stay electrically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disconnected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If there is crossing then the intersecting part must be laid 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out in different conducting layer.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Predict routing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complexity and layer design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Applications on VLSI design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pic>
        <p:nvPicPr>
          <p:cNvPr id="2050" name="Picture 2" descr="C:\Users\Steven\Desktop\masterSeminarpresentations\Mypresentation\fig04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16122"/>
            <a:ext cx="459842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Image taken from:[5]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09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Outline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13716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Definition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Interval graph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Circle graph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Forbidden interval and circle graphs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work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Modular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Detection of circle graph – Split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Maximum click in graph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Graphs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Reduce the complexity of many problems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Memory management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VLSI design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 clique applications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Conclusion</a:t>
            </a:r>
            <a:endParaRPr lang="en-US" sz="15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References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Steven\Desktop\masterSeminarpresentations\Mypresentation\Intersection_grap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Image taken from:[4]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75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 circle graph is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an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 intersection graph of a set of chords of a 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circle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Splitting the graphs in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subgraphs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solve reduce the complexity of a problem and makes the running time faster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Many hard problems can be solved within polynomial time by using circle graph intersection model</a:t>
            </a:r>
          </a:p>
          <a:p>
            <a:r>
              <a:rPr lang="en-US" sz="2000" dirty="0" smtClean="0"/>
              <a:t>Wire routing design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Find strong bonding in cell structure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Helps to efficiently manage memory storage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Conclusion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390934" y="4943321"/>
            <a:ext cx="5638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CN" sz="4400" dirty="0"/>
              <a:t>Thank you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46966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Outline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13716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Definition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Interval graph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Circle graph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Forbidden interval and circle graphs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work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Modular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Detection of circle graph – Split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Maximum click in graph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Graphs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Reduce the complexity of many problems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Memory management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VLSI design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 clique applications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latin typeface="Arial" pitchFamily="34" charset="0"/>
                <a:cs typeface="Arial" pitchFamily="34" charset="0"/>
              </a:rPr>
              <a:t>References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Steven\Desktop\masterSeminarpresentations\Mypresentation\Intersection_grap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Image taken from:[4]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6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>
                <a:latin typeface="+mj-lt"/>
                <a:cs typeface="Arial" pitchFamily="34" charset="0"/>
              </a:rPr>
              <a:t>[1] </a:t>
            </a:r>
            <a:r>
              <a:rPr lang="en-US" sz="1800" dirty="0" err="1" smtClean="0">
                <a:latin typeface="+mj-lt"/>
                <a:cs typeface="Arial" pitchFamily="34" charset="0"/>
              </a:rPr>
              <a:t>Spinrad</a:t>
            </a:r>
            <a:r>
              <a:rPr lang="en-US" sz="1800" dirty="0">
                <a:latin typeface="+mj-lt"/>
                <a:cs typeface="Arial" pitchFamily="34" charset="0"/>
              </a:rPr>
              <a:t>, Jeremy (1994), "Recognition of circle graphs", </a:t>
            </a:r>
            <a:r>
              <a:rPr lang="en-US" sz="1800" i="1" dirty="0">
                <a:latin typeface="+mj-lt"/>
                <a:cs typeface="Arial" pitchFamily="34" charset="0"/>
              </a:rPr>
              <a:t>Journal of Algorithms</a:t>
            </a:r>
            <a:r>
              <a:rPr lang="en-US" sz="1800" dirty="0">
                <a:latin typeface="+mj-lt"/>
                <a:cs typeface="Arial" pitchFamily="34" charset="0"/>
              </a:rPr>
              <a:t> </a:t>
            </a:r>
            <a:r>
              <a:rPr lang="en-US" sz="1800" b="1" dirty="0">
                <a:latin typeface="+mj-lt"/>
                <a:cs typeface="Arial" pitchFamily="34" charset="0"/>
              </a:rPr>
              <a:t>16</a:t>
            </a:r>
            <a:r>
              <a:rPr lang="en-US" sz="1800" dirty="0">
                <a:latin typeface="+mj-lt"/>
                <a:cs typeface="Arial" pitchFamily="34" charset="0"/>
              </a:rPr>
              <a:t> (2): </a:t>
            </a:r>
            <a:r>
              <a:rPr lang="en-US" sz="1800" dirty="0" smtClean="0">
                <a:latin typeface="+mj-lt"/>
                <a:cs typeface="Arial" pitchFamily="34" charset="0"/>
              </a:rPr>
              <a:t>264–282</a:t>
            </a:r>
          </a:p>
          <a:p>
            <a:r>
              <a:rPr lang="en-US" sz="1800" dirty="0" smtClean="0">
                <a:latin typeface="+mj-lt"/>
              </a:rPr>
              <a:t>[2] Graph </a:t>
            </a:r>
            <a:r>
              <a:rPr lang="en-US" sz="1800" dirty="0">
                <a:latin typeface="+mj-lt"/>
              </a:rPr>
              <a:t>Decompositions: Modular Decomposition, Split Decomposition, and </a:t>
            </a:r>
            <a:r>
              <a:rPr lang="en-US" sz="1800" dirty="0" smtClean="0">
                <a:latin typeface="+mj-lt"/>
              </a:rPr>
              <a:t>others Presentation </a:t>
            </a:r>
            <a:r>
              <a:rPr lang="en-US" sz="1800" dirty="0">
                <a:latin typeface="+mj-lt"/>
              </a:rPr>
              <a:t>primarily influenced by papers of McConnell, </a:t>
            </a:r>
            <a:r>
              <a:rPr lang="en-US" sz="1800" dirty="0" err="1">
                <a:latin typeface="+mj-lt"/>
              </a:rPr>
              <a:t>Spinrad</a:t>
            </a:r>
            <a:r>
              <a:rPr lang="en-US" sz="1800" dirty="0">
                <a:latin typeface="+mj-lt"/>
              </a:rPr>
              <a:t> and </a:t>
            </a:r>
            <a:r>
              <a:rPr lang="en-US" sz="1800" dirty="0" smtClean="0">
                <a:latin typeface="+mj-lt"/>
              </a:rPr>
              <a:t>Hsu</a:t>
            </a:r>
            <a:endParaRPr lang="en-US" sz="1800" dirty="0">
              <a:latin typeface="+mj-lt"/>
              <a:cs typeface="Arial" pitchFamily="34" charset="0"/>
            </a:endParaRPr>
          </a:p>
          <a:p>
            <a:r>
              <a:rPr lang="en-US" sz="1800" dirty="0" smtClean="0">
                <a:latin typeface="+mj-lt"/>
                <a:cs typeface="Arial" pitchFamily="34" charset="0"/>
              </a:rPr>
              <a:t>[3] Algorithmic graph theory – Martin Charles </a:t>
            </a:r>
            <a:r>
              <a:rPr lang="en-US" sz="1800" dirty="0" err="1" smtClean="0">
                <a:latin typeface="+mj-lt"/>
                <a:cs typeface="Arial" pitchFamily="34" charset="0"/>
              </a:rPr>
              <a:t>Golumbic</a:t>
            </a:r>
            <a:r>
              <a:rPr lang="en-US" sz="1800" dirty="0" smtClean="0">
                <a:latin typeface="+mj-lt"/>
                <a:cs typeface="Arial" pitchFamily="34" charset="0"/>
              </a:rPr>
              <a:t>(2</a:t>
            </a:r>
            <a:r>
              <a:rPr lang="en-US" sz="1800" baseline="30000" dirty="0" smtClean="0">
                <a:latin typeface="+mj-lt"/>
                <a:cs typeface="Arial" pitchFamily="34" charset="0"/>
              </a:rPr>
              <a:t>nd</a:t>
            </a:r>
            <a:r>
              <a:rPr lang="en-US" sz="1800" dirty="0" smtClean="0">
                <a:latin typeface="+mj-lt"/>
                <a:cs typeface="Arial" pitchFamily="34" charset="0"/>
              </a:rPr>
              <a:t> edition 2004)</a:t>
            </a:r>
          </a:p>
          <a:p>
            <a:r>
              <a:rPr lang="en-US" sz="1800" dirty="0">
                <a:latin typeface="+mj-lt"/>
                <a:cs typeface="Arial" pitchFamily="34" charset="0"/>
                <a:hlinkClick r:id="rId2"/>
              </a:rPr>
              <a:t>[</a:t>
            </a:r>
            <a:r>
              <a:rPr lang="en-US" sz="1800" dirty="0" smtClean="0">
                <a:latin typeface="+mj-lt"/>
                <a:cs typeface="Arial" pitchFamily="34" charset="0"/>
                <a:hlinkClick r:id="rId2"/>
              </a:rPr>
              <a:t>4] http</a:t>
            </a:r>
            <a:r>
              <a:rPr lang="en-US" sz="1800" dirty="0">
                <a:latin typeface="+mj-lt"/>
                <a:cs typeface="Arial" pitchFamily="34" charset="0"/>
                <a:hlinkClick r:id="rId2"/>
              </a:rPr>
              <a:t>://</a:t>
            </a:r>
            <a:r>
              <a:rPr lang="en-US" sz="1800" dirty="0" smtClean="0">
                <a:latin typeface="+mj-lt"/>
                <a:cs typeface="Arial" pitchFamily="34" charset="0"/>
                <a:hlinkClick r:id="rId2"/>
              </a:rPr>
              <a:t>en.wikipedia.org</a:t>
            </a:r>
            <a:endParaRPr lang="en-US" sz="1800" dirty="0" smtClean="0">
              <a:latin typeface="+mj-lt"/>
              <a:cs typeface="Arial" pitchFamily="34" charset="0"/>
            </a:endParaRPr>
          </a:p>
          <a:p>
            <a:r>
              <a:rPr lang="en-US" sz="1800" dirty="0" smtClean="0">
                <a:latin typeface="+mj-lt"/>
                <a:cs typeface="Arial" pitchFamily="34" charset="0"/>
                <a:hlinkClick r:id="rId2"/>
              </a:rPr>
              <a:t>[5] </a:t>
            </a:r>
            <a:r>
              <a:rPr lang="en-US" sz="1800" dirty="0" smtClean="0">
                <a:latin typeface="+mj-lt"/>
                <a:hlinkClick r:id="rId3"/>
              </a:rPr>
              <a:t>http</a:t>
            </a:r>
            <a:r>
              <a:rPr lang="en-US" sz="1800" dirty="0">
                <a:latin typeface="+mj-lt"/>
                <a:hlinkClick r:id="rId3"/>
              </a:rPr>
              <a:t>://www.rulabinsky.com/cavd/text/chap04-3.html</a:t>
            </a:r>
            <a:endParaRPr lang="en-US" sz="1800" dirty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[6] Recognizing </a:t>
            </a:r>
            <a:r>
              <a:rPr lang="en-US" sz="1800" dirty="0">
                <a:latin typeface="+mj-lt"/>
              </a:rPr>
              <a:t>Circle Graphs in Polynomial </a:t>
            </a:r>
            <a:r>
              <a:rPr lang="en-US" sz="1800" dirty="0" smtClean="0">
                <a:latin typeface="+mj-lt"/>
              </a:rPr>
              <a:t>Time CSABA </a:t>
            </a:r>
            <a:r>
              <a:rPr lang="en-US" sz="1800" dirty="0">
                <a:latin typeface="+mj-lt"/>
              </a:rPr>
              <a:t>P. GABOR AND KENNETH J. </a:t>
            </a:r>
            <a:r>
              <a:rPr lang="en-US" sz="1800" dirty="0" smtClean="0">
                <a:latin typeface="+mj-lt"/>
              </a:rPr>
              <a:t>SUPOWIT </a:t>
            </a:r>
            <a:r>
              <a:rPr lang="en-US" sz="1800" dirty="0">
                <a:latin typeface="+mj-lt"/>
              </a:rPr>
              <a:t>Princeton University. Princeton, New </a:t>
            </a:r>
            <a:r>
              <a:rPr lang="en-US" sz="1800" dirty="0" smtClean="0">
                <a:latin typeface="+mj-lt"/>
              </a:rPr>
              <a:t>Jersey AND WEN-LIAN HSU </a:t>
            </a:r>
            <a:r>
              <a:rPr lang="en-US" sz="1800" dirty="0">
                <a:latin typeface="+mj-lt"/>
              </a:rPr>
              <a:t>Northwestern University, Evanston, Illinois</a:t>
            </a:r>
            <a:endParaRPr lang="en-US" sz="1800" dirty="0" smtClean="0">
              <a:latin typeface="+mj-lt"/>
              <a:cs typeface="Arial" pitchFamily="34" charset="0"/>
            </a:endParaRPr>
          </a:p>
          <a:p>
            <a:r>
              <a:rPr lang="en-US" sz="1800" dirty="0" smtClean="0">
                <a:latin typeface="+mj-lt"/>
                <a:hlinkClick r:id="rId3"/>
              </a:rPr>
              <a:t>[7] http</a:t>
            </a:r>
            <a:r>
              <a:rPr lang="en-US" sz="1800" dirty="0">
                <a:latin typeface="+mj-lt"/>
                <a:hlinkClick r:id="rId3"/>
              </a:rPr>
              <a:t>://</a:t>
            </a:r>
            <a:r>
              <a:rPr lang="en-US" sz="1800" dirty="0" smtClean="0">
                <a:latin typeface="+mj-lt"/>
                <a:hlinkClick r:id="rId3"/>
              </a:rPr>
              <a:t>www.rulabinsky.com/cavd/text/chap04-3.html</a:t>
            </a:r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  <a:hlinkClick r:id="rId4"/>
              </a:rPr>
              <a:t>[8] http</a:t>
            </a:r>
            <a:r>
              <a:rPr lang="en-US" sz="1800" dirty="0">
                <a:latin typeface="+mj-lt"/>
                <a:hlinkClick r:id="rId4"/>
              </a:rPr>
              <a:t>://</a:t>
            </a:r>
            <a:r>
              <a:rPr lang="en-US" sz="1800" dirty="0" smtClean="0">
                <a:latin typeface="+mj-lt"/>
                <a:hlinkClick r:id="rId4"/>
              </a:rPr>
              <a:t>mathworld.wolfram.com/DiamondGraph.html</a:t>
            </a:r>
            <a:endParaRPr lang="en-US" sz="1800" dirty="0" smtClean="0">
              <a:latin typeface="+mj-lt"/>
            </a:endParaRPr>
          </a:p>
          <a:p>
            <a:r>
              <a:rPr lang="en-US" sz="1800" dirty="0">
                <a:latin typeface="+mj-lt"/>
                <a:hlinkClick r:id="rId5"/>
              </a:rPr>
              <a:t>[9] http://</a:t>
            </a:r>
            <a:r>
              <a:rPr lang="en-US" sz="1800" dirty="0" smtClean="0">
                <a:latin typeface="+mj-lt"/>
                <a:hlinkClick r:id="rId5"/>
              </a:rPr>
              <a:t>arxiv.org/PS_cache/arxiv/pdf/0707/0707.3619v16.pdf</a:t>
            </a:r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  <a:cs typeface="Arial" pitchFamily="34" charset="0"/>
              </a:rPr>
              <a:t>[10] Some new results on circle graphs, Guillermo Duran</a:t>
            </a:r>
          </a:p>
          <a:p>
            <a:r>
              <a:rPr lang="en-US" sz="1800" dirty="0" smtClean="0">
                <a:hlinkClick r:id="rId6"/>
              </a:rPr>
              <a:t>[11 ]http</a:t>
            </a:r>
            <a:r>
              <a:rPr lang="en-US" sz="1800" dirty="0">
                <a:hlinkClick r:id="rId6"/>
              </a:rPr>
              <a:t>://www.pnas.org/content/100/21/12123.full</a:t>
            </a:r>
            <a:endParaRPr lang="en-US" sz="1800" dirty="0" smtClean="0">
              <a:latin typeface="+mj-lt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References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5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Interval graph – intersection model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162800" cy="4724400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intersection graph of a multi-set of intervals on the real line. A vertex corresponds to an interval where as an edge between every pair of vertices corresponding to intervals that overlaps.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 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{I1, I2, ..., In} ⊂ P(R) be a set of </a:t>
            </a:r>
            <a:r>
              <a:rPr lang="en-U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intervals. The corresponding 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interval graph is G = (V, E), </a:t>
            </a:r>
            <a:r>
              <a:rPr lang="en-U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where V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= {I1, I2, ..., In}, </a:t>
            </a:r>
            <a:r>
              <a:rPr lang="en-U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{Iα</a:t>
            </a:r>
            <a:r>
              <a:rPr lang="en-US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 Iβ} ∈ E if and only if Iα ∩ Iβ ≠ ∅.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074" name="Picture 2" descr="C:\Users\Steven\Desktop\masterSeminarpresentations\Mypresentation\intervalGraph(wiki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657600"/>
            <a:ext cx="5268519" cy="257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on:[4]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Circle graph – intersection model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3886200" cy="4724400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 intersection graph of set of chords of circle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an undirected graph whose </a:t>
            </a:r>
            <a:r>
              <a:rPr lang="en-US" sz="1800" dirty="0"/>
              <a:t> 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vertices can be associated with chords of a circle such that two vertices are adjacent if and only if the corresponding chords cross each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other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n-US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chromatic number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of a circle graph is the minimum number of colors that can be used to color its chords so 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two chords intersects that has the same color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098" name="Picture 2" descr="C:\Users\Steven\Desktop\masterSeminarpresentations\Mypresentation\175px-Circle_graph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143000"/>
            <a:ext cx="2514600" cy="512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based on:[4]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4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Outline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13716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Definition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Interval graph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Circle graph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Forbidden interval and circle graphs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work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Modular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Detection of circle graph – Split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Maximum click in graph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Graphs</a:t>
            </a:r>
            <a:endParaRPr lang="en-US" sz="15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Reduce the complexity of many problems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Memory management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VLSI design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 clique applications</a:t>
            </a:r>
            <a:endParaRPr lang="en-US" sz="15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References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Steven\Desktop\masterSeminarpresentations\Mypresentation\Intersection_grap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Image taken from:[4]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6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Forbidden interval graphs (e.g.: asteroid triple graph)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Forbidden circle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graphs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Forbidden graphs</a:t>
            </a:r>
            <a:endParaRPr lang="en-US" sz="25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pic>
        <p:nvPicPr>
          <p:cNvPr id="5122" name="Picture 2" descr="C:\Users\Steven\Desktop\masterSeminarpresentations\Mypresentation\interval graphnotposs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2021001"/>
            <a:ext cx="38195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no-repres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0392" y="4568486"/>
            <a:ext cx="2423354" cy="2137453"/>
          </a:xfrm>
          <a:prstGeom prst="rect">
            <a:avLst/>
          </a:prstGeom>
        </p:spPr>
      </p:pic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05600" y="6303719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10242" name="Picture 2" descr="C:\Users\Steven\Desktop\masterSeminarpresentations\Mypresentation\Untitl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370" y="4876800"/>
            <a:ext cx="2259430" cy="143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81000" y="6477000"/>
            <a:ext cx="1683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Images taken from:[1][4]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Steven\Desktop\masterSeminarpresentations\Mypresentation\asteroidal graph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610" y="2021001"/>
            <a:ext cx="3321389" cy="220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33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63333007-7FB2-4587-874D-7CD61A79273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>
                <a:solidFill>
                  <a:srgbClr val="0070C0"/>
                </a:solidFill>
                <a:latin typeface="Arial" charset="0"/>
                <a:cs typeface="Arial" charset="0"/>
              </a:rPr>
              <a:t>Outline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13716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Definition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Interval graph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Circle graph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Forbidden interval and circle graphs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latin typeface="Arial" pitchFamily="34" charset="0"/>
                <a:cs typeface="Arial" pitchFamily="34" charset="0"/>
              </a:rPr>
              <a:t>Related work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Modular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Detection of circle graph – Split decomposition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Maximum click in graph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Related Graphs</a:t>
            </a:r>
            <a:endParaRPr lang="en-US" sz="15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Application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Reduce the complexity of many problems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Memory management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VLSI design</a:t>
            </a:r>
          </a:p>
          <a:p>
            <a:pPr lvl="1"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Max clique applications</a:t>
            </a:r>
            <a:endParaRPr lang="en-US" sz="15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References</a:t>
            </a:r>
          </a:p>
          <a:p>
            <a:pPr>
              <a:lnSpc>
                <a:spcPct val="150000"/>
              </a:lnSpc>
              <a:buFont typeface="Arial" pitchFamily="34" charset="0"/>
              <a:buBlip>
                <a:blip r:embed="rId2"/>
              </a:buBlip>
              <a:defRPr/>
            </a:pPr>
            <a:endParaRPr lang="en-US" sz="1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Steven\Desktop\masterSeminarpresentations\Mypresentation\Intersection_grap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438400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84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3837</TotalTime>
  <Words>1605</Words>
  <Application>Microsoft Office PowerPoint</Application>
  <PresentationFormat>On-screen Show (4:3)</PresentationFormat>
  <Paragraphs>496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  Interval, circle graphs and circle graph recognition using split decomposition</vt:lpstr>
      <vt:lpstr>Background and motivation</vt:lpstr>
      <vt:lpstr>Background and motivation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Between two modules</vt:lpstr>
      <vt:lpstr>Modular decomposition</vt:lpstr>
      <vt:lpstr>Modular decomposition</vt:lpstr>
      <vt:lpstr>The Quotient graph</vt:lpstr>
      <vt:lpstr>The Quotient graph</vt:lpstr>
      <vt:lpstr>The degenerate/prime tree</vt:lpstr>
      <vt:lpstr>The degenerate/prime tree cont..</vt:lpstr>
      <vt:lpstr>PowerPoint Presentation</vt:lpstr>
      <vt:lpstr>The split decomposition</vt:lpstr>
      <vt:lpstr>The split decomposition cont..</vt:lpstr>
      <vt:lpstr>Parts are circle =&gt; graph is circle</vt:lpstr>
      <vt:lpstr>Parts are circle =&gt; graph is circle</vt:lpstr>
      <vt:lpstr>Parts are circle =&gt; graph is circle</vt:lpstr>
      <vt:lpstr>Parts are circle =&gt; graph is circle</vt:lpstr>
      <vt:lpstr>PowerPoint Presentation</vt:lpstr>
      <vt:lpstr>PowerPoint Presentation</vt:lpstr>
      <vt:lpstr>PowerPoint Presentation</vt:lpstr>
      <vt:lpstr>Related graphs</vt:lpstr>
      <vt:lpstr>PowerPoint Presentation</vt:lpstr>
      <vt:lpstr>Applications</vt:lpstr>
      <vt:lpstr>Applications dependent on maximum clique</vt:lpstr>
      <vt:lpstr>Applications on VLSI design</vt:lpstr>
      <vt:lpstr>PowerPoint Presentation</vt:lpstr>
      <vt:lpstr>Conclusion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</dc:creator>
  <cp:lastModifiedBy>Steven</cp:lastModifiedBy>
  <cp:revision>215</cp:revision>
  <dcterms:created xsi:type="dcterms:W3CDTF">2006-08-16T00:00:00Z</dcterms:created>
  <dcterms:modified xsi:type="dcterms:W3CDTF">2011-11-18T19:02:00Z</dcterms:modified>
</cp:coreProperties>
</file>