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</p:sldMasterIdLst>
  <p:notesMasterIdLst>
    <p:notesMasterId r:id="rId53"/>
  </p:notesMasterIdLst>
  <p:sldIdLst>
    <p:sldId id="258" r:id="rId2"/>
    <p:sldId id="259" r:id="rId3"/>
    <p:sldId id="261" r:id="rId4"/>
    <p:sldId id="262" r:id="rId5"/>
    <p:sldId id="284" r:id="rId6"/>
    <p:sldId id="304" r:id="rId7"/>
    <p:sldId id="288" r:id="rId8"/>
    <p:sldId id="352" r:id="rId9"/>
    <p:sldId id="282" r:id="rId10"/>
    <p:sldId id="290" r:id="rId11"/>
    <p:sldId id="353" r:id="rId12"/>
    <p:sldId id="302" r:id="rId13"/>
    <p:sldId id="266" r:id="rId14"/>
    <p:sldId id="305" r:id="rId15"/>
    <p:sldId id="306" r:id="rId16"/>
    <p:sldId id="301" r:id="rId17"/>
    <p:sldId id="303" r:id="rId18"/>
    <p:sldId id="354" r:id="rId19"/>
    <p:sldId id="269" r:id="rId20"/>
    <p:sldId id="307" r:id="rId21"/>
    <p:sldId id="296" r:id="rId22"/>
    <p:sldId id="355" r:id="rId23"/>
    <p:sldId id="299" r:id="rId24"/>
    <p:sldId id="271" r:id="rId25"/>
    <p:sldId id="272" r:id="rId26"/>
    <p:sldId id="356" r:id="rId27"/>
    <p:sldId id="275" r:id="rId28"/>
    <p:sldId id="318" r:id="rId29"/>
    <p:sldId id="310" r:id="rId30"/>
    <p:sldId id="311" r:id="rId31"/>
    <p:sldId id="312" r:id="rId32"/>
    <p:sldId id="314" r:id="rId33"/>
    <p:sldId id="292" r:id="rId34"/>
    <p:sldId id="357" r:id="rId35"/>
    <p:sldId id="294" r:id="rId36"/>
    <p:sldId id="319" r:id="rId37"/>
    <p:sldId id="320" r:id="rId38"/>
    <p:sldId id="322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295" r:id="rId49"/>
    <p:sldId id="358" r:id="rId50"/>
    <p:sldId id="293" r:id="rId51"/>
    <p:sldId id="34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85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6" autoAdjust="0"/>
    <p:restoredTop sz="97336" autoAdjust="0"/>
  </p:normalViewPr>
  <p:slideViewPr>
    <p:cSldViewPr>
      <p:cViewPr>
        <p:scale>
          <a:sx n="70" d="100"/>
          <a:sy n="70" d="100"/>
        </p:scale>
        <p:origin x="-115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F948A-BEE9-40B7-9FAE-1C9DDE96DC81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3F59F-8684-4204-90BD-F11E33510D44}">
      <dgm:prSet phldrT="[نص]"/>
      <dgm:spPr/>
      <dgm:t>
        <a:bodyPr/>
        <a:lstStyle/>
        <a:p>
          <a:r>
            <a:rPr lang="en-US" dirty="0" smtClean="0"/>
            <a:t>Constant</a:t>
          </a:r>
          <a:endParaRPr lang="en-US" dirty="0"/>
        </a:p>
      </dgm:t>
    </dgm:pt>
    <dgm:pt modelId="{23A887C6-C096-4C17-8F31-22832144E09B}" type="parTrans" cxnId="{3E3BB292-EFD4-4C0A-AA54-77495CDD70C0}">
      <dgm:prSet/>
      <dgm:spPr/>
      <dgm:t>
        <a:bodyPr/>
        <a:lstStyle/>
        <a:p>
          <a:endParaRPr lang="en-US"/>
        </a:p>
      </dgm:t>
    </dgm:pt>
    <dgm:pt modelId="{28B31DC2-716F-4705-8358-F37FA249E8A4}" type="sibTrans" cxnId="{3E3BB292-EFD4-4C0A-AA54-77495CDD70C0}">
      <dgm:prSet/>
      <dgm:spPr/>
      <dgm:t>
        <a:bodyPr/>
        <a:lstStyle/>
        <a:p>
          <a:endParaRPr lang="en-US"/>
        </a:p>
      </dgm:t>
    </dgm:pt>
    <dgm:pt modelId="{576A015B-BFAA-4675-9CE7-6F8440FFCAA4}">
      <dgm:prSet phldrT="[نص]" custT="1"/>
      <dgm:spPr/>
      <dgm:t>
        <a:bodyPr/>
        <a:lstStyle/>
        <a:p>
          <a:r>
            <a:rPr lang="en-US" sz="1400" dirty="0" smtClean="0"/>
            <a:t>Tree/Forest                                       Series-parallel graph</a:t>
          </a:r>
          <a:endParaRPr lang="en-US" sz="1400" dirty="0"/>
        </a:p>
      </dgm:t>
    </dgm:pt>
    <dgm:pt modelId="{42E63489-9B85-4624-A814-941161A7D6BD}" type="parTrans" cxnId="{D3270C97-A1AE-4D99-9768-450B870CC884}">
      <dgm:prSet/>
      <dgm:spPr/>
      <dgm:t>
        <a:bodyPr/>
        <a:lstStyle/>
        <a:p>
          <a:endParaRPr lang="en-US"/>
        </a:p>
      </dgm:t>
    </dgm:pt>
    <dgm:pt modelId="{E418E044-4032-4F76-9781-0CCBC6EDBE5F}" type="sibTrans" cxnId="{D3270C97-A1AE-4D99-9768-450B870CC884}">
      <dgm:prSet/>
      <dgm:spPr/>
      <dgm:t>
        <a:bodyPr/>
        <a:lstStyle/>
        <a:p>
          <a:endParaRPr lang="en-US"/>
        </a:p>
      </dgm:t>
    </dgm:pt>
    <dgm:pt modelId="{79BCEE86-E120-431C-A7A2-60D93C38F55B}">
      <dgm:prSet phldrT="[نص]"/>
      <dgm:spPr/>
      <dgm:t>
        <a:bodyPr/>
        <a:lstStyle/>
        <a:p>
          <a:r>
            <a:rPr lang="en-US" dirty="0" smtClean="0"/>
            <a:t>Polynomial</a:t>
          </a:r>
          <a:endParaRPr lang="en-US" dirty="0"/>
        </a:p>
      </dgm:t>
    </dgm:pt>
    <dgm:pt modelId="{CC78744A-3546-42DD-B272-7F6E3A639BA4}" type="parTrans" cxnId="{E2467F42-673E-4166-882B-FA6F25C931E6}">
      <dgm:prSet/>
      <dgm:spPr/>
      <dgm:t>
        <a:bodyPr/>
        <a:lstStyle/>
        <a:p>
          <a:endParaRPr lang="en-US"/>
        </a:p>
      </dgm:t>
    </dgm:pt>
    <dgm:pt modelId="{AC46D34A-CCEA-4A1B-85E3-1D32EE035A60}" type="sibTrans" cxnId="{E2467F42-673E-4166-882B-FA6F25C931E6}">
      <dgm:prSet/>
      <dgm:spPr/>
      <dgm:t>
        <a:bodyPr/>
        <a:lstStyle/>
        <a:p>
          <a:endParaRPr lang="en-US"/>
        </a:p>
      </dgm:t>
    </dgm:pt>
    <dgm:pt modelId="{8D7DE589-663B-4717-8777-69CE28FB3C07}">
      <dgm:prSet phldrT="[نص]" custT="1"/>
      <dgm:spPr/>
      <dgm:t>
        <a:bodyPr/>
        <a:lstStyle/>
        <a:p>
          <a:r>
            <a:rPr lang="en-US" sz="1400" dirty="0" err="1" smtClean="0"/>
            <a:t>Chordal</a:t>
          </a:r>
          <a:r>
            <a:rPr lang="en-US" sz="1400" dirty="0" smtClean="0"/>
            <a:t> /Co-</a:t>
          </a:r>
          <a:r>
            <a:rPr lang="en-US" sz="1400" dirty="0" err="1" smtClean="0"/>
            <a:t>chordal</a:t>
          </a:r>
          <a:r>
            <a:rPr lang="en-US" sz="1400" dirty="0" smtClean="0"/>
            <a:t> graph              Split graph</a:t>
          </a:r>
          <a:endParaRPr lang="en-US" sz="1400" dirty="0"/>
        </a:p>
      </dgm:t>
    </dgm:pt>
    <dgm:pt modelId="{475E47E2-20E4-45C8-B1ED-0DE5FB60DDD4}" type="parTrans" cxnId="{F4171F8A-A763-47E7-8508-C1CE42FE4774}">
      <dgm:prSet/>
      <dgm:spPr/>
      <dgm:t>
        <a:bodyPr/>
        <a:lstStyle/>
        <a:p>
          <a:endParaRPr lang="en-US"/>
        </a:p>
      </dgm:t>
    </dgm:pt>
    <dgm:pt modelId="{F4487875-045A-4296-B1A5-980B9194DFCA}" type="sibTrans" cxnId="{F4171F8A-A763-47E7-8508-C1CE42FE4774}">
      <dgm:prSet/>
      <dgm:spPr/>
      <dgm:t>
        <a:bodyPr/>
        <a:lstStyle/>
        <a:p>
          <a:endParaRPr lang="en-US"/>
        </a:p>
      </dgm:t>
    </dgm:pt>
    <dgm:pt modelId="{FA0367C1-0B95-448B-A4B8-B8BEEE3AD336}">
      <dgm:prSet phldrT="[نص]"/>
      <dgm:spPr/>
      <dgm:t>
        <a:bodyPr/>
        <a:lstStyle/>
        <a:p>
          <a:r>
            <a:rPr lang="en-US" dirty="0" smtClean="0"/>
            <a:t>NP-complete</a:t>
          </a:r>
          <a:endParaRPr lang="en-US" dirty="0"/>
        </a:p>
      </dgm:t>
    </dgm:pt>
    <dgm:pt modelId="{DF57EA7C-332B-4FA7-A7EB-6BDB19A4F1BF}" type="parTrans" cxnId="{096DA795-A7FB-4574-8E8B-05C76C2A1D42}">
      <dgm:prSet/>
      <dgm:spPr/>
      <dgm:t>
        <a:bodyPr/>
        <a:lstStyle/>
        <a:p>
          <a:endParaRPr lang="en-US"/>
        </a:p>
      </dgm:t>
    </dgm:pt>
    <dgm:pt modelId="{FAAD5431-CD91-4FB9-B339-38D6D921E3C1}" type="sibTrans" cxnId="{096DA795-A7FB-4574-8E8B-05C76C2A1D42}">
      <dgm:prSet/>
      <dgm:spPr/>
      <dgm:t>
        <a:bodyPr/>
        <a:lstStyle/>
        <a:p>
          <a:endParaRPr lang="en-US"/>
        </a:p>
      </dgm:t>
    </dgm:pt>
    <dgm:pt modelId="{13CF2770-7C1F-49A6-9E86-EEA506182DAD}">
      <dgm:prSet phldrT="[نص]" custT="1"/>
      <dgm:spPr/>
      <dgm:t>
        <a:bodyPr/>
        <a:lstStyle/>
        <a:p>
          <a:r>
            <a:rPr lang="en-US" sz="1400" dirty="0" smtClean="0"/>
            <a:t>Bounded degree                                 Bipartite graph</a:t>
          </a:r>
          <a:endParaRPr lang="en-US" sz="1400" dirty="0"/>
        </a:p>
      </dgm:t>
    </dgm:pt>
    <dgm:pt modelId="{E91E794F-AC77-4988-BA91-C2149C07696E}" type="parTrans" cxnId="{41794324-C304-4A23-A4E4-E471D9B8AC14}">
      <dgm:prSet/>
      <dgm:spPr/>
      <dgm:t>
        <a:bodyPr/>
        <a:lstStyle/>
        <a:p>
          <a:endParaRPr lang="en-US"/>
        </a:p>
      </dgm:t>
    </dgm:pt>
    <dgm:pt modelId="{526F4AA9-4708-4F93-BA2B-5BF3E263167F}" type="sibTrans" cxnId="{41794324-C304-4A23-A4E4-E471D9B8AC14}">
      <dgm:prSet/>
      <dgm:spPr/>
      <dgm:t>
        <a:bodyPr/>
        <a:lstStyle/>
        <a:p>
          <a:endParaRPr lang="en-US"/>
        </a:p>
      </dgm:t>
    </dgm:pt>
    <dgm:pt modelId="{DAD60BF2-959C-4A69-B304-3A8A03A9DF2E}">
      <dgm:prSet phldrT="[نص]" custT="1"/>
      <dgm:spPr/>
      <dgm:t>
        <a:bodyPr/>
        <a:lstStyle/>
        <a:p>
          <a:r>
            <a:rPr lang="en-US" sz="1400" dirty="0" err="1" smtClean="0"/>
            <a:t>Outerplanar</a:t>
          </a:r>
          <a:r>
            <a:rPr lang="en-US" sz="1400" dirty="0" smtClean="0"/>
            <a:t> graph                           k-</a:t>
          </a:r>
          <a:r>
            <a:rPr lang="en-US" sz="1400" dirty="0" err="1" smtClean="0"/>
            <a:t>Outerplanar</a:t>
          </a:r>
          <a:r>
            <a:rPr lang="en-US" sz="1400" dirty="0" smtClean="0"/>
            <a:t> graph</a:t>
          </a:r>
          <a:endParaRPr lang="en-US" sz="1400" dirty="0"/>
        </a:p>
      </dgm:t>
    </dgm:pt>
    <dgm:pt modelId="{AF2E3367-609D-4CFD-A904-91A286B0A0CB}" type="parTrans" cxnId="{383477A9-AA34-47F3-886E-E41CF8DBBD3B}">
      <dgm:prSet/>
      <dgm:spPr/>
      <dgm:t>
        <a:bodyPr/>
        <a:lstStyle/>
        <a:p>
          <a:endParaRPr lang="en-US"/>
        </a:p>
      </dgm:t>
    </dgm:pt>
    <dgm:pt modelId="{30D869E0-A627-428D-A451-62038E3FF6E3}" type="sibTrans" cxnId="{383477A9-AA34-47F3-886E-E41CF8DBBD3B}">
      <dgm:prSet/>
      <dgm:spPr/>
      <dgm:t>
        <a:bodyPr/>
        <a:lstStyle/>
        <a:p>
          <a:endParaRPr lang="en-US"/>
        </a:p>
      </dgm:t>
    </dgm:pt>
    <dgm:pt modelId="{088378F9-A1A9-485B-BF8B-64BCC3988893}">
      <dgm:prSet phldrT="[نص]" custT="1"/>
      <dgm:spPr/>
      <dgm:t>
        <a:bodyPr/>
        <a:lstStyle/>
        <a:p>
          <a:r>
            <a:rPr lang="en-US" sz="1400" dirty="0" err="1" smtClean="0"/>
            <a:t>Halin</a:t>
          </a:r>
          <a:r>
            <a:rPr lang="en-US" sz="1400" dirty="0" smtClean="0"/>
            <a:t> graph </a:t>
          </a:r>
          <a:endParaRPr lang="en-US" sz="1400" dirty="0"/>
        </a:p>
      </dgm:t>
    </dgm:pt>
    <dgm:pt modelId="{06CD84BB-FA89-496F-B38E-19DB6D880FA5}" type="parTrans" cxnId="{2D470B8E-1BB3-4304-A24B-49D7A99C9850}">
      <dgm:prSet/>
      <dgm:spPr/>
      <dgm:t>
        <a:bodyPr/>
        <a:lstStyle/>
        <a:p>
          <a:endParaRPr lang="en-US"/>
        </a:p>
      </dgm:t>
    </dgm:pt>
    <dgm:pt modelId="{EB1DAD1E-726A-49DD-93AC-A8A9C8F798B1}" type="sibTrans" cxnId="{2D470B8E-1BB3-4304-A24B-49D7A99C9850}">
      <dgm:prSet/>
      <dgm:spPr/>
      <dgm:t>
        <a:bodyPr/>
        <a:lstStyle/>
        <a:p>
          <a:endParaRPr lang="en-US"/>
        </a:p>
      </dgm:t>
    </dgm:pt>
    <dgm:pt modelId="{CD610514-0943-40F8-A006-93427F1879BA}">
      <dgm:prSet phldrT="[نص]" custT="1"/>
      <dgm:spPr/>
      <dgm:t>
        <a:bodyPr/>
        <a:lstStyle/>
        <a:p>
          <a:r>
            <a:rPr lang="en-US" sz="1400" dirty="0" err="1" smtClean="0"/>
            <a:t>Chordal</a:t>
          </a:r>
          <a:r>
            <a:rPr lang="en-US" sz="1400" dirty="0" smtClean="0"/>
            <a:t> bipartite graph                     Interval graph</a:t>
          </a:r>
          <a:endParaRPr lang="en-US" sz="1400" dirty="0"/>
        </a:p>
      </dgm:t>
    </dgm:pt>
    <dgm:pt modelId="{505D76C3-B15E-4D3E-8622-FBD73493E652}" type="parTrans" cxnId="{2C157DA7-DA58-4B1D-BC64-65A075FA080F}">
      <dgm:prSet/>
      <dgm:spPr/>
      <dgm:t>
        <a:bodyPr/>
        <a:lstStyle/>
        <a:p>
          <a:endParaRPr lang="en-US"/>
        </a:p>
      </dgm:t>
    </dgm:pt>
    <dgm:pt modelId="{8BF21919-D82B-4C06-BBD0-E6881AA2715D}" type="sibTrans" cxnId="{2C157DA7-DA58-4B1D-BC64-65A075FA080F}">
      <dgm:prSet/>
      <dgm:spPr/>
      <dgm:t>
        <a:bodyPr/>
        <a:lstStyle/>
        <a:p>
          <a:endParaRPr lang="en-US"/>
        </a:p>
      </dgm:t>
    </dgm:pt>
    <dgm:pt modelId="{C8D00AB7-2942-43A0-BEAA-774F923439AD}">
      <dgm:prSet phldrT="[نص]" custT="1"/>
      <dgm:spPr/>
      <dgm:t>
        <a:bodyPr/>
        <a:lstStyle/>
        <a:p>
          <a:r>
            <a:rPr lang="en-US" sz="1400" dirty="0" smtClean="0"/>
            <a:t>Circular arc graph / Circle graph      Distance hereditary</a:t>
          </a:r>
          <a:endParaRPr lang="en-US" sz="1400" dirty="0"/>
        </a:p>
      </dgm:t>
    </dgm:pt>
    <dgm:pt modelId="{5F5C1D5A-8160-4576-9094-877C3FBD94CD}" type="parTrans" cxnId="{EF12655C-95A0-46F9-8F23-AA2EC46A09EA}">
      <dgm:prSet/>
      <dgm:spPr/>
      <dgm:t>
        <a:bodyPr/>
        <a:lstStyle/>
        <a:p>
          <a:endParaRPr lang="en-US"/>
        </a:p>
      </dgm:t>
    </dgm:pt>
    <dgm:pt modelId="{D8841E14-0E36-474D-BEAE-B42ACB8B5AD6}" type="sibTrans" cxnId="{EF12655C-95A0-46F9-8F23-AA2EC46A09EA}">
      <dgm:prSet/>
      <dgm:spPr/>
      <dgm:t>
        <a:bodyPr/>
        <a:lstStyle/>
        <a:p>
          <a:endParaRPr lang="en-US"/>
        </a:p>
      </dgm:t>
    </dgm:pt>
    <dgm:pt modelId="{2BC18E2C-559C-4974-A934-811590494C83}">
      <dgm:prSet custT="1"/>
      <dgm:spPr/>
      <dgm:t>
        <a:bodyPr/>
        <a:lstStyle/>
        <a:p>
          <a:r>
            <a:rPr lang="en-US" sz="1400" dirty="0" err="1" smtClean="0"/>
            <a:t>Cocomparability</a:t>
          </a:r>
          <a:r>
            <a:rPr lang="en-US" sz="1400" dirty="0" smtClean="0"/>
            <a:t> graph</a:t>
          </a:r>
          <a:endParaRPr lang="en-US" sz="1400" dirty="0"/>
        </a:p>
      </dgm:t>
    </dgm:pt>
    <dgm:pt modelId="{D02D0EC2-39DF-4EE0-8417-9381F2B809D0}" type="parTrans" cxnId="{2FE0AB0D-4AEF-4658-BC95-3752FDC4DF2E}">
      <dgm:prSet/>
      <dgm:spPr/>
      <dgm:t>
        <a:bodyPr/>
        <a:lstStyle/>
        <a:p>
          <a:endParaRPr lang="en-US"/>
        </a:p>
      </dgm:t>
    </dgm:pt>
    <dgm:pt modelId="{37203211-F31E-4707-A17F-8EA12D783807}" type="sibTrans" cxnId="{2FE0AB0D-4AEF-4658-BC95-3752FDC4DF2E}">
      <dgm:prSet/>
      <dgm:spPr/>
      <dgm:t>
        <a:bodyPr/>
        <a:lstStyle/>
        <a:p>
          <a:endParaRPr lang="en-US"/>
        </a:p>
      </dgm:t>
    </dgm:pt>
    <dgm:pt modelId="{36848416-23C2-4C0C-8B80-7FDADFB2B34D}">
      <dgm:prSet/>
      <dgm:spPr/>
      <dgm:t>
        <a:bodyPr/>
        <a:lstStyle/>
        <a:p>
          <a:r>
            <a:rPr lang="en-US" dirty="0" smtClean="0"/>
            <a:t>Open</a:t>
          </a:r>
          <a:endParaRPr lang="en-US" dirty="0"/>
        </a:p>
      </dgm:t>
    </dgm:pt>
    <dgm:pt modelId="{D5205102-EEB2-4CDA-88DF-BE9B3807418B}" type="parTrans" cxnId="{7BC00D44-7C13-42E8-A55A-5B851E091194}">
      <dgm:prSet/>
      <dgm:spPr/>
      <dgm:t>
        <a:bodyPr/>
        <a:lstStyle/>
        <a:p>
          <a:endParaRPr lang="en-US"/>
        </a:p>
      </dgm:t>
    </dgm:pt>
    <dgm:pt modelId="{F4B95117-6E40-40B8-AC53-8F25BE5739C1}" type="sibTrans" cxnId="{7BC00D44-7C13-42E8-A55A-5B851E091194}">
      <dgm:prSet/>
      <dgm:spPr/>
      <dgm:t>
        <a:bodyPr/>
        <a:lstStyle/>
        <a:p>
          <a:endParaRPr lang="en-US"/>
        </a:p>
      </dgm:t>
    </dgm:pt>
    <dgm:pt modelId="{8F55A3FE-8A54-42BE-8594-ED87358A1003}">
      <dgm:prSet custT="1"/>
      <dgm:spPr/>
      <dgm:t>
        <a:bodyPr/>
        <a:lstStyle/>
        <a:p>
          <a:r>
            <a:rPr lang="en-US" sz="1400" dirty="0" smtClean="0"/>
            <a:t>Planar graphs</a:t>
          </a:r>
          <a:endParaRPr lang="en-US" sz="1400" dirty="0"/>
        </a:p>
      </dgm:t>
    </dgm:pt>
    <dgm:pt modelId="{681DDBA2-0DD7-4F04-98E4-6A9DCC47DFCC}" type="parTrans" cxnId="{F142A1BA-9AEB-4E4B-AAD7-7FCA821D181F}">
      <dgm:prSet/>
      <dgm:spPr/>
      <dgm:t>
        <a:bodyPr/>
        <a:lstStyle/>
        <a:p>
          <a:endParaRPr lang="en-US"/>
        </a:p>
      </dgm:t>
    </dgm:pt>
    <dgm:pt modelId="{13AFDACA-DB67-4EEB-841B-F9EA2F8B7F6B}" type="sibTrans" cxnId="{F142A1BA-9AEB-4E4B-AAD7-7FCA821D181F}">
      <dgm:prSet/>
      <dgm:spPr/>
      <dgm:t>
        <a:bodyPr/>
        <a:lstStyle/>
        <a:p>
          <a:endParaRPr lang="en-US"/>
        </a:p>
      </dgm:t>
    </dgm:pt>
    <dgm:pt modelId="{367D2772-FAF5-48F5-806D-3677FA9C73A4}">
      <dgm:prSet phldrT="[نص]" custT="1"/>
      <dgm:spPr/>
      <dgm:t>
        <a:bodyPr/>
        <a:lstStyle/>
        <a:p>
          <a:r>
            <a:rPr lang="en-US" sz="1400" dirty="0" err="1" smtClean="0"/>
            <a:t>Starlike</a:t>
          </a:r>
          <a:r>
            <a:rPr lang="en-US" sz="1400" dirty="0" smtClean="0"/>
            <a:t> /k-</a:t>
          </a:r>
          <a:r>
            <a:rPr lang="en-US" sz="1400" dirty="0" err="1" smtClean="0"/>
            <a:t>Starlike</a:t>
          </a:r>
          <a:r>
            <a:rPr lang="en-US" sz="1400" dirty="0" smtClean="0"/>
            <a:t> </a:t>
          </a:r>
          <a:r>
            <a:rPr lang="en-US" sz="1400" dirty="0" err="1" smtClean="0"/>
            <a:t>chordal</a:t>
          </a:r>
          <a:r>
            <a:rPr lang="en-US" sz="1400" dirty="0" smtClean="0"/>
            <a:t>               Permutation graph</a:t>
          </a:r>
          <a:endParaRPr lang="en-US" sz="1400" dirty="0"/>
        </a:p>
      </dgm:t>
    </dgm:pt>
    <dgm:pt modelId="{355B3FCC-5D03-4D66-9387-802244351103}" type="parTrans" cxnId="{AC6CBF1A-3A5E-421D-954D-63EC6B74C15C}">
      <dgm:prSet/>
      <dgm:spPr/>
      <dgm:t>
        <a:bodyPr/>
        <a:lstStyle/>
        <a:p>
          <a:endParaRPr lang="en-US"/>
        </a:p>
      </dgm:t>
    </dgm:pt>
    <dgm:pt modelId="{E55B5751-EA6B-4834-8A72-6329352E442D}" type="sibTrans" cxnId="{AC6CBF1A-3A5E-421D-954D-63EC6B74C15C}">
      <dgm:prSet/>
      <dgm:spPr/>
      <dgm:t>
        <a:bodyPr/>
        <a:lstStyle/>
        <a:p>
          <a:endParaRPr lang="en-US"/>
        </a:p>
      </dgm:t>
    </dgm:pt>
    <dgm:pt modelId="{55C516CF-3817-45DC-876F-5D07CD93CDAD}" type="pres">
      <dgm:prSet presAssocID="{40CF948A-BEE9-40B7-9FAE-1C9DDE96DC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AE8F22-3918-48F2-A309-FA45EEDDF222}" type="pres">
      <dgm:prSet presAssocID="{A413F59F-8684-4204-90BD-F11E33510D44}" presName="linNode" presStyleCnt="0"/>
      <dgm:spPr/>
      <dgm:t>
        <a:bodyPr/>
        <a:lstStyle/>
        <a:p>
          <a:endParaRPr lang="en-US"/>
        </a:p>
      </dgm:t>
    </dgm:pt>
    <dgm:pt modelId="{258F2FFF-FE4D-46A0-8148-F1B0617AD731}" type="pres">
      <dgm:prSet presAssocID="{A413F59F-8684-4204-90BD-F11E33510D4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09344-B1A5-4F2E-895D-979CA54A30E4}" type="pres">
      <dgm:prSet presAssocID="{A413F59F-8684-4204-90BD-F11E33510D44}" presName="descendantText" presStyleLbl="alignAccFollowNode1" presStyleIdx="0" presStyleCnt="4" custScaleY="100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7E87C-CA40-4176-9E2D-EA8433E4B73F}" type="pres">
      <dgm:prSet presAssocID="{28B31DC2-716F-4705-8358-F37FA249E8A4}" presName="sp" presStyleCnt="0"/>
      <dgm:spPr/>
      <dgm:t>
        <a:bodyPr/>
        <a:lstStyle/>
        <a:p>
          <a:endParaRPr lang="en-US"/>
        </a:p>
      </dgm:t>
    </dgm:pt>
    <dgm:pt modelId="{A30D3006-375A-4051-891E-98CE19909055}" type="pres">
      <dgm:prSet presAssocID="{79BCEE86-E120-431C-A7A2-60D93C38F55B}" presName="linNode" presStyleCnt="0"/>
      <dgm:spPr/>
      <dgm:t>
        <a:bodyPr/>
        <a:lstStyle/>
        <a:p>
          <a:endParaRPr lang="en-US"/>
        </a:p>
      </dgm:t>
    </dgm:pt>
    <dgm:pt modelId="{FD16C286-7B6F-4B31-947E-C8E5AC885445}" type="pres">
      <dgm:prSet presAssocID="{79BCEE86-E120-431C-A7A2-60D93C38F55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D87FD-4EBC-46F2-BDB3-F52E342D0E54}" type="pres">
      <dgm:prSet presAssocID="{79BCEE86-E120-431C-A7A2-60D93C38F55B}" presName="descendantText" presStyleLbl="alignAccFollowNode1" presStyleIdx="1" presStyleCnt="4" custScaleY="109533" custLinFactNeighborX="-1515" custLinFactNeighborY="3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CC806-11E6-4DCE-923A-25FC57B13133}" type="pres">
      <dgm:prSet presAssocID="{AC46D34A-CCEA-4A1B-85E3-1D32EE035A60}" presName="sp" presStyleCnt="0"/>
      <dgm:spPr/>
      <dgm:t>
        <a:bodyPr/>
        <a:lstStyle/>
        <a:p>
          <a:endParaRPr lang="en-US"/>
        </a:p>
      </dgm:t>
    </dgm:pt>
    <dgm:pt modelId="{98E64DBA-1E9B-43AC-9F84-702992C8EF9B}" type="pres">
      <dgm:prSet presAssocID="{FA0367C1-0B95-448B-A4B8-B8BEEE3AD336}" presName="linNode" presStyleCnt="0"/>
      <dgm:spPr/>
      <dgm:t>
        <a:bodyPr/>
        <a:lstStyle/>
        <a:p>
          <a:endParaRPr lang="en-US"/>
        </a:p>
      </dgm:t>
    </dgm:pt>
    <dgm:pt modelId="{A489A02C-A8AF-49E8-8E84-A7C219914FC8}" type="pres">
      <dgm:prSet presAssocID="{FA0367C1-0B95-448B-A4B8-B8BEEE3AD33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5FC47-8349-4B90-BAE5-5F554A854EDB}" type="pres">
      <dgm:prSet presAssocID="{FA0367C1-0B95-448B-A4B8-B8BEEE3AD336}" presName="descendantText" presStyleLbl="alignAccFollowNode1" presStyleIdx="2" presStyleCnt="4" custLinFactNeighborX="-1515" custLinFactNeighborY="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00A5D-7978-48A1-B1FB-88DBAF5F07A3}" type="pres">
      <dgm:prSet presAssocID="{FAAD5431-CD91-4FB9-B339-38D6D921E3C1}" presName="sp" presStyleCnt="0"/>
      <dgm:spPr/>
      <dgm:t>
        <a:bodyPr/>
        <a:lstStyle/>
        <a:p>
          <a:endParaRPr lang="en-US"/>
        </a:p>
      </dgm:t>
    </dgm:pt>
    <dgm:pt modelId="{5ACB8081-FA34-4DCC-BDB3-DE43B1BB41A7}" type="pres">
      <dgm:prSet presAssocID="{36848416-23C2-4C0C-8B80-7FDADFB2B34D}" presName="linNode" presStyleCnt="0"/>
      <dgm:spPr/>
      <dgm:t>
        <a:bodyPr/>
        <a:lstStyle/>
        <a:p>
          <a:endParaRPr lang="en-US"/>
        </a:p>
      </dgm:t>
    </dgm:pt>
    <dgm:pt modelId="{305FA108-EE89-43E9-BB25-E21EAF5FA5AD}" type="pres">
      <dgm:prSet presAssocID="{36848416-23C2-4C0C-8B80-7FDADFB2B34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AAE5B-BEAC-483E-84EE-2FBA79EC2133}" type="pres">
      <dgm:prSet presAssocID="{36848416-23C2-4C0C-8B80-7FDADFB2B34D}" presName="descendantText" presStyleLbl="alignAccFollowNode1" presStyleIdx="3" presStyleCnt="4" custLinFactNeighborX="-1515" custLinFactNeighborY="1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470B8E-1BB3-4304-A24B-49D7A99C9850}" srcId="{A413F59F-8684-4204-90BD-F11E33510D44}" destId="{088378F9-A1A9-485B-BF8B-64BCC3988893}" srcOrd="2" destOrd="0" parTransId="{06CD84BB-FA89-496F-B38E-19DB6D880FA5}" sibTransId="{EB1DAD1E-726A-49DD-93AC-A8A9C8F798B1}"/>
    <dgm:cxn modelId="{99BF2B75-FA0D-4B22-86BB-10F0B61B15F9}" type="presOf" srcId="{36848416-23C2-4C0C-8B80-7FDADFB2B34D}" destId="{305FA108-EE89-43E9-BB25-E21EAF5FA5AD}" srcOrd="0" destOrd="0" presId="urn:microsoft.com/office/officeart/2005/8/layout/vList5"/>
    <dgm:cxn modelId="{3E3BB292-EFD4-4C0A-AA54-77495CDD70C0}" srcId="{40CF948A-BEE9-40B7-9FAE-1C9DDE96DC81}" destId="{A413F59F-8684-4204-90BD-F11E33510D44}" srcOrd="0" destOrd="0" parTransId="{23A887C6-C096-4C17-8F31-22832144E09B}" sibTransId="{28B31DC2-716F-4705-8358-F37FA249E8A4}"/>
    <dgm:cxn modelId="{E2467F42-673E-4166-882B-FA6F25C931E6}" srcId="{40CF948A-BEE9-40B7-9FAE-1C9DDE96DC81}" destId="{79BCEE86-E120-431C-A7A2-60D93C38F55B}" srcOrd="1" destOrd="0" parTransId="{CC78744A-3546-42DD-B272-7F6E3A639BA4}" sibTransId="{AC46D34A-CCEA-4A1B-85E3-1D32EE035A60}"/>
    <dgm:cxn modelId="{F142A1BA-9AEB-4E4B-AAD7-7FCA821D181F}" srcId="{36848416-23C2-4C0C-8B80-7FDADFB2B34D}" destId="{8F55A3FE-8A54-42BE-8594-ED87358A1003}" srcOrd="0" destOrd="0" parTransId="{681DDBA2-0DD7-4F04-98E4-6A9DCC47DFCC}" sibTransId="{13AFDACA-DB67-4EEB-841B-F9EA2F8B7F6B}"/>
    <dgm:cxn modelId="{FDE4E0BE-8DB2-4F75-A0BB-BA572663C3B9}" type="presOf" srcId="{CD610514-0943-40F8-A006-93427F1879BA}" destId="{BCDD87FD-4EBC-46F2-BDB3-F52E342D0E54}" srcOrd="0" destOrd="2" presId="urn:microsoft.com/office/officeart/2005/8/layout/vList5"/>
    <dgm:cxn modelId="{096DA795-A7FB-4574-8E8B-05C76C2A1D42}" srcId="{40CF948A-BEE9-40B7-9FAE-1C9DDE96DC81}" destId="{FA0367C1-0B95-448B-A4B8-B8BEEE3AD336}" srcOrd="2" destOrd="0" parTransId="{DF57EA7C-332B-4FA7-A7EB-6BDB19A4F1BF}" sibTransId="{FAAD5431-CD91-4FB9-B339-38D6D921E3C1}"/>
    <dgm:cxn modelId="{D919D88C-7D55-46DF-A8B2-8ED9D43204B1}" type="presOf" srcId="{13CF2770-7C1F-49A6-9E86-EEA506182DAD}" destId="{D555FC47-8349-4B90-BAE5-5F554A854EDB}" srcOrd="0" destOrd="0" presId="urn:microsoft.com/office/officeart/2005/8/layout/vList5"/>
    <dgm:cxn modelId="{1E35404F-5C6A-4159-9D0B-D38844219397}" type="presOf" srcId="{79BCEE86-E120-431C-A7A2-60D93C38F55B}" destId="{FD16C286-7B6F-4B31-947E-C8E5AC885445}" srcOrd="0" destOrd="0" presId="urn:microsoft.com/office/officeart/2005/8/layout/vList5"/>
    <dgm:cxn modelId="{F408F288-AF3D-41F9-BF9F-9E9E8F079A8F}" type="presOf" srcId="{576A015B-BFAA-4675-9CE7-6F8440FFCAA4}" destId="{2B709344-B1A5-4F2E-895D-979CA54A30E4}" srcOrd="0" destOrd="0" presId="urn:microsoft.com/office/officeart/2005/8/layout/vList5"/>
    <dgm:cxn modelId="{7D0C69E4-935A-4053-9F59-52AFCDF82280}" type="presOf" srcId="{2BC18E2C-559C-4974-A934-811590494C83}" destId="{D555FC47-8349-4B90-BAE5-5F554A854EDB}" srcOrd="0" destOrd="1" presId="urn:microsoft.com/office/officeart/2005/8/layout/vList5"/>
    <dgm:cxn modelId="{D3270C97-A1AE-4D99-9768-450B870CC884}" srcId="{A413F59F-8684-4204-90BD-F11E33510D44}" destId="{576A015B-BFAA-4675-9CE7-6F8440FFCAA4}" srcOrd="0" destOrd="0" parTransId="{42E63489-9B85-4624-A814-941161A7D6BD}" sibTransId="{E418E044-4032-4F76-9781-0CCBC6EDBE5F}"/>
    <dgm:cxn modelId="{9EA3EC17-AB6E-42BB-A1A1-C4705CD17D76}" type="presOf" srcId="{C8D00AB7-2942-43A0-BEAA-774F923439AD}" destId="{BCDD87FD-4EBC-46F2-BDB3-F52E342D0E54}" srcOrd="0" destOrd="3" presId="urn:microsoft.com/office/officeart/2005/8/layout/vList5"/>
    <dgm:cxn modelId="{16D63888-36AF-4159-BB8A-27359F8D923E}" type="presOf" srcId="{FA0367C1-0B95-448B-A4B8-B8BEEE3AD336}" destId="{A489A02C-A8AF-49E8-8E84-A7C219914FC8}" srcOrd="0" destOrd="0" presId="urn:microsoft.com/office/officeart/2005/8/layout/vList5"/>
    <dgm:cxn modelId="{476AA033-5F75-4600-A43F-7413BD272EFC}" type="presOf" srcId="{DAD60BF2-959C-4A69-B304-3A8A03A9DF2E}" destId="{2B709344-B1A5-4F2E-895D-979CA54A30E4}" srcOrd="0" destOrd="1" presId="urn:microsoft.com/office/officeart/2005/8/layout/vList5"/>
    <dgm:cxn modelId="{2FE0AB0D-4AEF-4658-BC95-3752FDC4DF2E}" srcId="{FA0367C1-0B95-448B-A4B8-B8BEEE3AD336}" destId="{2BC18E2C-559C-4974-A934-811590494C83}" srcOrd="1" destOrd="0" parTransId="{D02D0EC2-39DF-4EE0-8417-9381F2B809D0}" sibTransId="{37203211-F31E-4707-A17F-8EA12D783807}"/>
    <dgm:cxn modelId="{FC54FA07-787D-4B53-9D4D-1EC84C0CB8E2}" type="presOf" srcId="{088378F9-A1A9-485B-BF8B-64BCC3988893}" destId="{2B709344-B1A5-4F2E-895D-979CA54A30E4}" srcOrd="0" destOrd="2" presId="urn:microsoft.com/office/officeart/2005/8/layout/vList5"/>
    <dgm:cxn modelId="{F4171F8A-A763-47E7-8508-C1CE42FE4774}" srcId="{79BCEE86-E120-431C-A7A2-60D93C38F55B}" destId="{8D7DE589-663B-4717-8777-69CE28FB3C07}" srcOrd="0" destOrd="0" parTransId="{475E47E2-20E4-45C8-B1ED-0DE5FB60DDD4}" sibTransId="{F4487875-045A-4296-B1A5-980B9194DFCA}"/>
    <dgm:cxn modelId="{37EAAD01-0359-4ECF-ABE1-8F833FA634A3}" type="presOf" srcId="{A413F59F-8684-4204-90BD-F11E33510D44}" destId="{258F2FFF-FE4D-46A0-8148-F1B0617AD731}" srcOrd="0" destOrd="0" presId="urn:microsoft.com/office/officeart/2005/8/layout/vList5"/>
    <dgm:cxn modelId="{17753FD2-E236-4BF1-93D3-7ACB445317CC}" type="presOf" srcId="{367D2772-FAF5-48F5-806D-3677FA9C73A4}" destId="{BCDD87FD-4EBC-46F2-BDB3-F52E342D0E54}" srcOrd="0" destOrd="1" presId="urn:microsoft.com/office/officeart/2005/8/layout/vList5"/>
    <dgm:cxn modelId="{7E4E0CBC-EDFB-40BC-A4AA-6A9F90B8529E}" type="presOf" srcId="{8F55A3FE-8A54-42BE-8594-ED87358A1003}" destId="{AE9AAE5B-BEAC-483E-84EE-2FBA79EC2133}" srcOrd="0" destOrd="0" presId="urn:microsoft.com/office/officeart/2005/8/layout/vList5"/>
    <dgm:cxn modelId="{EF12655C-95A0-46F9-8F23-AA2EC46A09EA}" srcId="{79BCEE86-E120-431C-A7A2-60D93C38F55B}" destId="{C8D00AB7-2942-43A0-BEAA-774F923439AD}" srcOrd="3" destOrd="0" parTransId="{5F5C1D5A-8160-4576-9094-877C3FBD94CD}" sibTransId="{D8841E14-0E36-474D-BEAE-B42ACB8B5AD6}"/>
    <dgm:cxn modelId="{4CDFD988-5E98-46DE-BEB1-678DC25ADA35}" type="presOf" srcId="{40CF948A-BEE9-40B7-9FAE-1C9DDE96DC81}" destId="{55C516CF-3817-45DC-876F-5D07CD93CDAD}" srcOrd="0" destOrd="0" presId="urn:microsoft.com/office/officeart/2005/8/layout/vList5"/>
    <dgm:cxn modelId="{AC6CBF1A-3A5E-421D-954D-63EC6B74C15C}" srcId="{79BCEE86-E120-431C-A7A2-60D93C38F55B}" destId="{367D2772-FAF5-48F5-806D-3677FA9C73A4}" srcOrd="1" destOrd="0" parTransId="{355B3FCC-5D03-4D66-9387-802244351103}" sibTransId="{E55B5751-EA6B-4834-8A72-6329352E442D}"/>
    <dgm:cxn modelId="{0C4C9D8C-7897-43AC-861A-B2A212318B0F}" type="presOf" srcId="{8D7DE589-663B-4717-8777-69CE28FB3C07}" destId="{BCDD87FD-4EBC-46F2-BDB3-F52E342D0E54}" srcOrd="0" destOrd="0" presId="urn:microsoft.com/office/officeart/2005/8/layout/vList5"/>
    <dgm:cxn modelId="{383477A9-AA34-47F3-886E-E41CF8DBBD3B}" srcId="{A413F59F-8684-4204-90BD-F11E33510D44}" destId="{DAD60BF2-959C-4A69-B304-3A8A03A9DF2E}" srcOrd="1" destOrd="0" parTransId="{AF2E3367-609D-4CFD-A904-91A286B0A0CB}" sibTransId="{30D869E0-A627-428D-A451-62038E3FF6E3}"/>
    <dgm:cxn modelId="{2C157DA7-DA58-4B1D-BC64-65A075FA080F}" srcId="{79BCEE86-E120-431C-A7A2-60D93C38F55B}" destId="{CD610514-0943-40F8-A006-93427F1879BA}" srcOrd="2" destOrd="0" parTransId="{505D76C3-B15E-4D3E-8622-FBD73493E652}" sibTransId="{8BF21919-D82B-4C06-BBD0-E6881AA2715D}"/>
    <dgm:cxn modelId="{41794324-C304-4A23-A4E4-E471D9B8AC14}" srcId="{FA0367C1-0B95-448B-A4B8-B8BEEE3AD336}" destId="{13CF2770-7C1F-49A6-9E86-EEA506182DAD}" srcOrd="0" destOrd="0" parTransId="{E91E794F-AC77-4988-BA91-C2149C07696E}" sibTransId="{526F4AA9-4708-4F93-BA2B-5BF3E263167F}"/>
    <dgm:cxn modelId="{7BC00D44-7C13-42E8-A55A-5B851E091194}" srcId="{40CF948A-BEE9-40B7-9FAE-1C9DDE96DC81}" destId="{36848416-23C2-4C0C-8B80-7FDADFB2B34D}" srcOrd="3" destOrd="0" parTransId="{D5205102-EEB2-4CDA-88DF-BE9B3807418B}" sibTransId="{F4B95117-6E40-40B8-AC53-8F25BE5739C1}"/>
    <dgm:cxn modelId="{4A859AF1-785C-4AFC-B1FE-F44A7A6400CE}" type="presParOf" srcId="{55C516CF-3817-45DC-876F-5D07CD93CDAD}" destId="{B1AE8F22-3918-48F2-A309-FA45EEDDF222}" srcOrd="0" destOrd="0" presId="urn:microsoft.com/office/officeart/2005/8/layout/vList5"/>
    <dgm:cxn modelId="{9D253863-A397-4577-ADF2-3DB48A66F771}" type="presParOf" srcId="{B1AE8F22-3918-48F2-A309-FA45EEDDF222}" destId="{258F2FFF-FE4D-46A0-8148-F1B0617AD731}" srcOrd="0" destOrd="0" presId="urn:microsoft.com/office/officeart/2005/8/layout/vList5"/>
    <dgm:cxn modelId="{287D0EE2-B33B-4479-9017-DCBCA4877C68}" type="presParOf" srcId="{B1AE8F22-3918-48F2-A309-FA45EEDDF222}" destId="{2B709344-B1A5-4F2E-895D-979CA54A30E4}" srcOrd="1" destOrd="0" presId="urn:microsoft.com/office/officeart/2005/8/layout/vList5"/>
    <dgm:cxn modelId="{93E67D46-7446-429C-9B3E-75958D42031A}" type="presParOf" srcId="{55C516CF-3817-45DC-876F-5D07CD93CDAD}" destId="{BBC7E87C-CA40-4176-9E2D-EA8433E4B73F}" srcOrd="1" destOrd="0" presId="urn:microsoft.com/office/officeart/2005/8/layout/vList5"/>
    <dgm:cxn modelId="{41011D06-C26B-4608-8C09-8F00C1449919}" type="presParOf" srcId="{55C516CF-3817-45DC-876F-5D07CD93CDAD}" destId="{A30D3006-375A-4051-891E-98CE19909055}" srcOrd="2" destOrd="0" presId="urn:microsoft.com/office/officeart/2005/8/layout/vList5"/>
    <dgm:cxn modelId="{693EF7C7-437E-4178-869A-EF1E4FB8C866}" type="presParOf" srcId="{A30D3006-375A-4051-891E-98CE19909055}" destId="{FD16C286-7B6F-4B31-947E-C8E5AC885445}" srcOrd="0" destOrd="0" presId="urn:microsoft.com/office/officeart/2005/8/layout/vList5"/>
    <dgm:cxn modelId="{16207199-A232-414B-9AA5-91D2F1553D29}" type="presParOf" srcId="{A30D3006-375A-4051-891E-98CE19909055}" destId="{BCDD87FD-4EBC-46F2-BDB3-F52E342D0E54}" srcOrd="1" destOrd="0" presId="urn:microsoft.com/office/officeart/2005/8/layout/vList5"/>
    <dgm:cxn modelId="{42CBBAA8-72DB-4972-A7FF-BB9A2964F5F1}" type="presParOf" srcId="{55C516CF-3817-45DC-876F-5D07CD93CDAD}" destId="{73DCC806-11E6-4DCE-923A-25FC57B13133}" srcOrd="3" destOrd="0" presId="urn:microsoft.com/office/officeart/2005/8/layout/vList5"/>
    <dgm:cxn modelId="{B78EB5E5-7816-4368-BA7D-FBD99B412B24}" type="presParOf" srcId="{55C516CF-3817-45DC-876F-5D07CD93CDAD}" destId="{98E64DBA-1E9B-43AC-9F84-702992C8EF9B}" srcOrd="4" destOrd="0" presId="urn:microsoft.com/office/officeart/2005/8/layout/vList5"/>
    <dgm:cxn modelId="{6737E239-4C64-4B49-BF11-CE6ACA9AA85E}" type="presParOf" srcId="{98E64DBA-1E9B-43AC-9F84-702992C8EF9B}" destId="{A489A02C-A8AF-49E8-8E84-A7C219914FC8}" srcOrd="0" destOrd="0" presId="urn:microsoft.com/office/officeart/2005/8/layout/vList5"/>
    <dgm:cxn modelId="{D8C59126-E20C-44C7-A783-C9BB6E08C356}" type="presParOf" srcId="{98E64DBA-1E9B-43AC-9F84-702992C8EF9B}" destId="{D555FC47-8349-4B90-BAE5-5F554A854EDB}" srcOrd="1" destOrd="0" presId="urn:microsoft.com/office/officeart/2005/8/layout/vList5"/>
    <dgm:cxn modelId="{571BFA5D-6C16-4B95-A5B0-E5FB0615AED6}" type="presParOf" srcId="{55C516CF-3817-45DC-876F-5D07CD93CDAD}" destId="{C1A00A5D-7978-48A1-B1FB-88DBAF5F07A3}" srcOrd="5" destOrd="0" presId="urn:microsoft.com/office/officeart/2005/8/layout/vList5"/>
    <dgm:cxn modelId="{D9A7FB46-AB59-4FF4-BBC4-C0FB9F016A3D}" type="presParOf" srcId="{55C516CF-3817-45DC-876F-5D07CD93CDAD}" destId="{5ACB8081-FA34-4DCC-BDB3-DE43B1BB41A7}" srcOrd="6" destOrd="0" presId="urn:microsoft.com/office/officeart/2005/8/layout/vList5"/>
    <dgm:cxn modelId="{3B0357F7-DF3C-4B2F-87D2-3E8797A8D4D9}" type="presParOf" srcId="{5ACB8081-FA34-4DCC-BDB3-DE43B1BB41A7}" destId="{305FA108-EE89-43E9-BB25-E21EAF5FA5AD}" srcOrd="0" destOrd="0" presId="urn:microsoft.com/office/officeart/2005/8/layout/vList5"/>
    <dgm:cxn modelId="{A0BA2C69-801D-4CCC-951F-9927D8818B36}" type="presParOf" srcId="{5ACB8081-FA34-4DCC-BDB3-DE43B1BB41A7}" destId="{AE9AAE5B-BEAC-483E-84EE-2FBA79EC21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09344-B1A5-4F2E-895D-979CA54A30E4}">
      <dsp:nvSpPr>
        <dsp:cNvPr id="0" name=""/>
        <dsp:cNvSpPr/>
      </dsp:nvSpPr>
      <dsp:spPr>
        <a:xfrm rot="5400000">
          <a:off x="5006701" y="-2016949"/>
          <a:ext cx="867957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Tree/Forest                                       Series-parallel graph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Outerplanar</a:t>
          </a:r>
          <a:r>
            <a:rPr lang="en-US" sz="1400" kern="1200" dirty="0" smtClean="0"/>
            <a:t> graph                           k-</a:t>
          </a:r>
          <a:r>
            <a:rPr lang="en-US" sz="1400" kern="1200" dirty="0" err="1" smtClean="0"/>
            <a:t>Outerplanar</a:t>
          </a:r>
          <a:r>
            <a:rPr lang="en-US" sz="1400" kern="1200" dirty="0" smtClean="0"/>
            <a:t> graph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Halin</a:t>
          </a:r>
          <a:r>
            <a:rPr lang="en-US" sz="1400" kern="1200" dirty="0" smtClean="0"/>
            <a:t> graph </a:t>
          </a:r>
          <a:endParaRPr lang="en-US" sz="1400" kern="1200" dirty="0"/>
        </a:p>
      </dsp:txBody>
      <dsp:txXfrm rot="-5400000">
        <a:off x="2880360" y="151762"/>
        <a:ext cx="5078270" cy="783217"/>
      </dsp:txXfrm>
    </dsp:sp>
    <dsp:sp modelId="{258F2FFF-FE4D-46A0-8148-F1B0617AD731}">
      <dsp:nvSpPr>
        <dsp:cNvPr id="0" name=""/>
        <dsp:cNvSpPr/>
      </dsp:nvSpPr>
      <dsp:spPr>
        <a:xfrm>
          <a:off x="0" y="2250"/>
          <a:ext cx="2880360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Constant</a:t>
          </a:r>
          <a:endParaRPr lang="en-US" sz="3400" kern="1200" dirty="0"/>
        </a:p>
      </dsp:txBody>
      <dsp:txXfrm>
        <a:off x="52831" y="55081"/>
        <a:ext cx="2774698" cy="976578"/>
      </dsp:txXfrm>
    </dsp:sp>
    <dsp:sp modelId="{BCDD87FD-4EBC-46F2-BDB3-F52E342D0E54}">
      <dsp:nvSpPr>
        <dsp:cNvPr id="0" name=""/>
        <dsp:cNvSpPr/>
      </dsp:nvSpPr>
      <dsp:spPr>
        <a:xfrm rot="5400000">
          <a:off x="4922878" y="-848181"/>
          <a:ext cx="948328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Chordal</a:t>
          </a:r>
          <a:r>
            <a:rPr lang="en-US" sz="1400" kern="1200" dirty="0" smtClean="0"/>
            <a:t> /Co-</a:t>
          </a:r>
          <a:r>
            <a:rPr lang="en-US" sz="1400" kern="1200" dirty="0" err="1" smtClean="0"/>
            <a:t>chordal</a:t>
          </a:r>
          <a:r>
            <a:rPr lang="en-US" sz="1400" kern="1200" dirty="0" smtClean="0"/>
            <a:t> graph              Split graph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Starlike</a:t>
          </a:r>
          <a:r>
            <a:rPr lang="en-US" sz="1400" kern="1200" dirty="0" smtClean="0"/>
            <a:t> /k-</a:t>
          </a:r>
          <a:r>
            <a:rPr lang="en-US" sz="1400" kern="1200" dirty="0" err="1" smtClean="0"/>
            <a:t>Starlike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chordal</a:t>
          </a:r>
          <a:r>
            <a:rPr lang="en-US" sz="1400" kern="1200" dirty="0" smtClean="0"/>
            <a:t>               Permutation graph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Chordal</a:t>
          </a:r>
          <a:r>
            <a:rPr lang="en-US" sz="1400" kern="1200" dirty="0" smtClean="0"/>
            <a:t> bipartite graph                     Interval graph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Circular arc graph / Circle graph      Distance hereditary</a:t>
          </a:r>
          <a:endParaRPr lang="en-US" sz="1400" kern="1200" dirty="0"/>
        </a:p>
      </dsp:txBody>
      <dsp:txXfrm rot="-5400000">
        <a:off x="2836722" y="1284269"/>
        <a:ext cx="5074346" cy="855740"/>
      </dsp:txXfrm>
    </dsp:sp>
    <dsp:sp modelId="{FD16C286-7B6F-4B31-947E-C8E5AC885445}">
      <dsp:nvSpPr>
        <dsp:cNvPr id="0" name=""/>
        <dsp:cNvSpPr/>
      </dsp:nvSpPr>
      <dsp:spPr>
        <a:xfrm>
          <a:off x="0" y="1138603"/>
          <a:ext cx="2880360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Polynomial</a:t>
          </a:r>
          <a:endParaRPr lang="en-US" sz="3400" kern="1200" dirty="0"/>
        </a:p>
      </dsp:txBody>
      <dsp:txXfrm>
        <a:off x="52831" y="1191434"/>
        <a:ext cx="2774698" cy="976578"/>
      </dsp:txXfrm>
    </dsp:sp>
    <dsp:sp modelId="{D555FC47-8349-4B90-BAE5-5F554A854EDB}">
      <dsp:nvSpPr>
        <dsp:cNvPr id="0" name=""/>
        <dsp:cNvSpPr/>
      </dsp:nvSpPr>
      <dsp:spPr>
        <a:xfrm rot="5400000">
          <a:off x="4964146" y="257089"/>
          <a:ext cx="865792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Bounded degree                                 Bipartite graph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Cocomparability</a:t>
          </a:r>
          <a:r>
            <a:rPr lang="en-US" sz="1400" kern="1200" dirty="0" smtClean="0"/>
            <a:t> graph</a:t>
          </a:r>
          <a:endParaRPr lang="en-US" sz="1400" kern="1200" dirty="0"/>
        </a:p>
      </dsp:txBody>
      <dsp:txXfrm rot="-5400000">
        <a:off x="2836722" y="2426777"/>
        <a:ext cx="5078376" cy="781264"/>
      </dsp:txXfrm>
    </dsp:sp>
    <dsp:sp modelId="{A489A02C-A8AF-49E8-8E84-A7C219914FC8}">
      <dsp:nvSpPr>
        <dsp:cNvPr id="0" name=""/>
        <dsp:cNvSpPr/>
      </dsp:nvSpPr>
      <dsp:spPr>
        <a:xfrm>
          <a:off x="0" y="2274956"/>
          <a:ext cx="2880360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NP-complete</a:t>
          </a:r>
          <a:endParaRPr lang="en-US" sz="3400" kern="1200" dirty="0"/>
        </a:p>
      </dsp:txBody>
      <dsp:txXfrm>
        <a:off x="52831" y="2327787"/>
        <a:ext cx="2774698" cy="976578"/>
      </dsp:txXfrm>
    </dsp:sp>
    <dsp:sp modelId="{AE9AAE5B-BEAC-483E-84EE-2FBA79EC2133}">
      <dsp:nvSpPr>
        <dsp:cNvPr id="0" name=""/>
        <dsp:cNvSpPr/>
      </dsp:nvSpPr>
      <dsp:spPr>
        <a:xfrm rot="5400000">
          <a:off x="4964146" y="1403226"/>
          <a:ext cx="865792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Planar graphs</a:t>
          </a:r>
          <a:endParaRPr lang="en-US" sz="1400" kern="1200" dirty="0"/>
        </a:p>
      </dsp:txBody>
      <dsp:txXfrm rot="-5400000">
        <a:off x="2836722" y="3572914"/>
        <a:ext cx="5078376" cy="781264"/>
      </dsp:txXfrm>
    </dsp:sp>
    <dsp:sp modelId="{305FA108-EE89-43E9-BB25-E21EAF5FA5AD}">
      <dsp:nvSpPr>
        <dsp:cNvPr id="0" name=""/>
        <dsp:cNvSpPr/>
      </dsp:nvSpPr>
      <dsp:spPr>
        <a:xfrm>
          <a:off x="0" y="3411308"/>
          <a:ext cx="2880360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Open</a:t>
          </a:r>
          <a:endParaRPr lang="en-US" sz="3400" kern="1200" dirty="0"/>
        </a:p>
      </dsp:txBody>
      <dsp:txXfrm>
        <a:off x="52831" y="3464139"/>
        <a:ext cx="2774698" cy="97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A8434-F7ED-46E7-B742-2D49386546BD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F42E9-FF8F-4050-BAEE-2A651858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0625" y="720725"/>
            <a:ext cx="4518025" cy="3387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9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9572" y="4325122"/>
            <a:ext cx="5038923" cy="41082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E89E0-62C1-4C76-9ACB-0E6EE95199CB}" type="slidenum">
              <a:rPr lang="nl-NL"/>
              <a:pPr/>
              <a:t>9</a:t>
            </a:fld>
            <a:endParaRPr lang="nl-NL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28600" y="6416675"/>
            <a:ext cx="3352800" cy="365125"/>
          </a:xfrm>
        </p:spPr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78437EB8-F7C1-4FD4-92EE-D88A134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9083-6F92-4267-8E07-3758DE5C02ED}" type="datetime1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966D-0E1D-497F-800E-B21974EA05BB}" type="datetime1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5894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589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78437EB8-F7C1-4FD4-92EE-D88A134EB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1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B7162-D664-4F6B-AFE0-08BB7D318CB3}" type="datetime1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78437EB8-F7C1-4FD4-92EE-D88A134EB1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DCE0-2CBE-4974-B8FD-25E10B70A2A0}" type="datetime1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DF6-E33C-4195-81B9-A28C46E02CC1}" type="datetime1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C7BE-F27C-4D84-9B69-210247908525}" type="datetime1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DB89-DF14-4624-8E48-49065529AC2E}" type="datetime1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43D9-59DF-4086-9CB4-21287E278932}" type="datetime1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2450-7FCB-4553-8D8F-35275DD84F02}" type="datetime1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BBC-EE61-450D-A88E-889D70459735}" type="datetime1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78437EB8-F7C1-4FD4-92EE-D88A134EB1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C2A09D-74C4-4D6A-90C6-396D65F4D909}" type="datetime1">
              <a:rPr lang="en-US" smtClean="0"/>
              <a:t>11/28/2011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 kumimoji="0" lang="en-US" sz="1600" kern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8437EB8-F7C1-4FD4-92EE-D88A134EB1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n.wikipedia.org/wiki/File:Tree_decomposition.svg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en.wikipedia.org/wiki/File:Chordal-graph.sv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infoscience.epfl.ch/record/89584/files/reportfinal.ps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077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Treewidth</a:t>
            </a:r>
            <a:r>
              <a:rPr lang="en-US" sz="4800" dirty="0"/>
              <a:t>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Structure </a:t>
            </a:r>
            <a:r>
              <a:rPr lang="en-US" sz="4800" dirty="0"/>
              <a:t>and </a:t>
            </a:r>
            <a:r>
              <a:rPr lang="en-US" sz="4800" dirty="0" smtClean="0"/>
              <a:t>Algorithms*</a:t>
            </a:r>
            <a:endParaRPr lang="en-US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3228536"/>
            <a:ext cx="4267200" cy="1752600"/>
          </a:xfrm>
        </p:spPr>
        <p:txBody>
          <a:bodyPr/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r>
              <a:rPr lang="en-US" dirty="0" err="1" smtClean="0"/>
              <a:t>Saleh</a:t>
            </a:r>
            <a:r>
              <a:rPr lang="en-US" dirty="0" smtClean="0"/>
              <a:t> A. </a:t>
            </a:r>
            <a:r>
              <a:rPr lang="en-US" dirty="0" err="1" smtClean="0"/>
              <a:t>Almugrin</a:t>
            </a:r>
            <a:endParaRPr lang="en-US" dirty="0" smtClean="0"/>
          </a:p>
          <a:p>
            <a:pPr algn="l"/>
            <a:r>
              <a:rPr lang="en-US" dirty="0" smtClean="0"/>
              <a:t>salmugri@kent.edu</a:t>
            </a:r>
            <a:endParaRPr lang="en-US" dirty="0"/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76200" y="6324600"/>
            <a:ext cx="8991600" cy="609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Based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influenced by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works of 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Hans L. </a:t>
            </a:r>
            <a:r>
              <a:rPr lang="en-US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Bodlaender</a:t>
            </a:r>
            <a:r>
              <a:rPr 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/>
              <a:t>Institute of Information and Computing Sciences, Utrecht </a:t>
            </a:r>
            <a:r>
              <a:rPr lang="en-US" sz="1400" dirty="0" smtClean="0"/>
              <a:t>University. More references are available at the end of these slides.</a:t>
            </a:r>
            <a:endParaRPr 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5378244" y="3223035"/>
            <a:ext cx="2856245" cy="1272765"/>
            <a:chOff x="5105400" y="2971800"/>
            <a:chExt cx="3429000" cy="1676400"/>
          </a:xfrm>
          <a:effectLst>
            <a:reflection blurRad="6350" stA="50000" endA="300" endPos="90000" dist="50800" dir="5400000" sy="-100000" algn="bl" rotWithShape="0"/>
          </a:effectLst>
          <a:scene3d>
            <a:camera prst="isometricOffAxis2Left"/>
            <a:lightRig rig="threePt" dir="t"/>
          </a:scene3d>
        </p:grpSpPr>
        <p:sp>
          <p:nvSpPr>
            <p:cNvPr id="25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3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4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5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8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9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0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3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4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5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0"/>
            <a:ext cx="2447925" cy="76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937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2636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dirty="0"/>
              <a:t>Algorithms for trees and series parallel graphs can be </a:t>
            </a:r>
            <a:r>
              <a:rPr lang="en-GB" sz="1900" dirty="0">
                <a:solidFill>
                  <a:schemeClr val="accent2"/>
                </a:solidFill>
              </a:rPr>
              <a:t>generalized</a:t>
            </a:r>
            <a:r>
              <a:rPr lang="en-GB" sz="1900" dirty="0"/>
              <a:t>:</a:t>
            </a:r>
            <a:endParaRPr lang="en-US" sz="1900" dirty="0"/>
          </a:p>
          <a:p>
            <a:r>
              <a:rPr lang="en-US" sz="1900" i="1" dirty="0"/>
              <a:t>Trees</a:t>
            </a:r>
            <a:r>
              <a:rPr lang="en-US" sz="1900" dirty="0"/>
              <a:t>: glue with </a:t>
            </a:r>
            <a:r>
              <a:rPr lang="en-US" sz="1900" dirty="0">
                <a:solidFill>
                  <a:srgbClr val="FF0000"/>
                </a:solidFill>
              </a:rPr>
              <a:t>one</a:t>
            </a:r>
            <a:r>
              <a:rPr lang="en-US" sz="1900" dirty="0"/>
              <a:t> </a:t>
            </a:r>
            <a:r>
              <a:rPr lang="en-US" sz="1900" dirty="0" smtClean="0"/>
              <a:t>vertex</a:t>
            </a:r>
          </a:p>
          <a:p>
            <a:pPr lvl="1"/>
            <a:r>
              <a:rPr lang="en-US" sz="1700" dirty="0" smtClean="0"/>
              <a:t> </a:t>
            </a:r>
            <a:r>
              <a:rPr lang="en-US" sz="1700" dirty="0"/>
              <a:t>(treewidth =1)</a:t>
            </a:r>
          </a:p>
          <a:p>
            <a:r>
              <a:rPr lang="en-US" sz="1900" i="1" dirty="0"/>
              <a:t>Series parallel graphs</a:t>
            </a:r>
            <a:r>
              <a:rPr lang="en-US" sz="1900" dirty="0"/>
              <a:t>: glue with </a:t>
            </a:r>
            <a:r>
              <a:rPr lang="en-US" sz="1900" dirty="0">
                <a:solidFill>
                  <a:srgbClr val="FF0000"/>
                </a:solidFill>
              </a:rPr>
              <a:t>two</a:t>
            </a:r>
            <a:r>
              <a:rPr lang="en-US" sz="1900" dirty="0"/>
              <a:t> terminal vertices </a:t>
            </a:r>
            <a:endParaRPr lang="en-US" sz="1900" dirty="0" smtClean="0"/>
          </a:p>
          <a:p>
            <a:pPr lvl="1"/>
            <a:r>
              <a:rPr lang="en-US" sz="1700" dirty="0" smtClean="0"/>
              <a:t>(</a:t>
            </a:r>
            <a:r>
              <a:rPr lang="en-US" sz="1700" dirty="0"/>
              <a:t>treewidth at most =2)</a:t>
            </a:r>
          </a:p>
          <a:p>
            <a:r>
              <a:rPr lang="en-US" sz="1900" i="1" dirty="0"/>
              <a:t>Treewidth</a:t>
            </a:r>
            <a:r>
              <a:rPr lang="en-US" sz="1900" dirty="0"/>
              <a:t>: glue graphs with some bounded number </a:t>
            </a:r>
            <a:r>
              <a:rPr lang="en-US" sz="1900" i="1" dirty="0"/>
              <a:t>k </a:t>
            </a:r>
            <a:r>
              <a:rPr lang="en-US" sz="1900" dirty="0"/>
              <a:t>of  terminals together</a:t>
            </a:r>
            <a:r>
              <a:rPr lang="en-US" sz="1900" dirty="0" smtClean="0"/>
              <a:t>.</a:t>
            </a:r>
          </a:p>
          <a:p>
            <a:pPr marL="393192" lvl="1" indent="0">
              <a:buNone/>
            </a:pPr>
            <a:endParaRPr lang="en-US" sz="1700" dirty="0"/>
          </a:p>
          <a:p>
            <a:endParaRPr lang="en-US" sz="19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US" dirty="0"/>
              <a:t>Birth of T</a:t>
            </a:r>
            <a:r>
              <a:rPr lang="en-US" dirty="0" smtClean="0"/>
              <a:t>reewidth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5943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558987"/>
          </a:xfrm>
        </p:spPr>
        <p:txBody>
          <a:bodyPr>
            <a:normAutofit/>
          </a:bodyPr>
          <a:lstStyle/>
          <a:p>
            <a:r>
              <a:rPr lang="en-US" sz="1900" dirty="0" smtClean="0"/>
              <a:t>tree </a:t>
            </a:r>
            <a:r>
              <a:rPr lang="en-US" sz="1900" dirty="0"/>
              <a:t>decomposition </a:t>
            </a:r>
            <a:r>
              <a:rPr lang="en-US" sz="1900" dirty="0" smtClean="0"/>
              <a:t>: </a:t>
            </a:r>
            <a:r>
              <a:rPr lang="en-US" sz="1900" dirty="0"/>
              <a:t>mapping of a graph into a tree.</a:t>
            </a:r>
          </a:p>
          <a:p>
            <a:r>
              <a:rPr lang="en-US" sz="1900" dirty="0"/>
              <a:t>In machine learning, </a:t>
            </a:r>
            <a:r>
              <a:rPr lang="en-US" sz="1900" dirty="0" smtClean="0"/>
              <a:t>it is also </a:t>
            </a:r>
            <a:r>
              <a:rPr lang="en-US" sz="1900" dirty="0"/>
              <a:t>called </a:t>
            </a:r>
            <a:r>
              <a:rPr lang="en-US" sz="1900" dirty="0">
                <a:solidFill>
                  <a:schemeClr val="accent2"/>
                </a:solidFill>
              </a:rPr>
              <a:t>junction </a:t>
            </a:r>
            <a:r>
              <a:rPr lang="en-US" sz="1900" dirty="0">
                <a:solidFill>
                  <a:schemeClr val="accent2"/>
                </a:solidFill>
              </a:rPr>
              <a:t>tree</a:t>
            </a:r>
            <a:r>
              <a:rPr lang="en-US" sz="1900" dirty="0" smtClean="0"/>
              <a:t>, </a:t>
            </a:r>
            <a:r>
              <a:rPr lang="en-US" sz="1900" dirty="0">
                <a:solidFill>
                  <a:schemeClr val="accent2"/>
                </a:solidFill>
              </a:rPr>
              <a:t>clique </a:t>
            </a:r>
            <a:r>
              <a:rPr lang="en-US" sz="1900" dirty="0">
                <a:solidFill>
                  <a:schemeClr val="accent2"/>
                </a:solidFill>
              </a:rPr>
              <a:t>tree</a:t>
            </a:r>
            <a:r>
              <a:rPr lang="en-US" sz="1900" dirty="0" smtClean="0"/>
              <a:t>, </a:t>
            </a:r>
            <a:r>
              <a:rPr lang="en-US" sz="1900" dirty="0"/>
              <a:t>or </a:t>
            </a:r>
            <a:r>
              <a:rPr lang="en-US" sz="1900" dirty="0">
                <a:solidFill>
                  <a:schemeClr val="accent2"/>
                </a:solidFill>
              </a:rPr>
              <a:t>join </a:t>
            </a:r>
            <a:r>
              <a:rPr lang="en-US" sz="1900" dirty="0">
                <a:solidFill>
                  <a:schemeClr val="accent2"/>
                </a:solidFill>
              </a:rPr>
              <a:t>tree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grpSp>
        <p:nvGrpSpPr>
          <p:cNvPr id="6" name="مجموعة 5"/>
          <p:cNvGrpSpPr/>
          <p:nvPr/>
        </p:nvGrpSpPr>
        <p:grpSpPr>
          <a:xfrm>
            <a:off x="1066800" y="4115308"/>
            <a:ext cx="1852020" cy="1447292"/>
            <a:chOff x="4788990" y="1524254"/>
            <a:chExt cx="1852020" cy="1447292"/>
          </a:xfrm>
        </p:grpSpPr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>
              <a:off x="4788990" y="19812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4876800" y="25908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5486400" y="2514600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5791200" y="15242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54102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59436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10200" y="24384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5410200" y="19050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V="1">
              <a:off x="5029200" y="1903413"/>
              <a:ext cx="381000" cy="307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5029200" y="2209800"/>
              <a:ext cx="381000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5943600" y="1905000"/>
              <a:ext cx="3810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H="1">
              <a:off x="5103813" y="2438400"/>
              <a:ext cx="307975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5410200" y="2438400"/>
              <a:ext cx="152400" cy="304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5105400" y="2667000"/>
              <a:ext cx="457200" cy="76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5395912" y="2133854"/>
              <a:ext cx="290762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5962650" y="2209800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AutoShape 33"/>
            <p:cNvSpPr>
              <a:spLocks noChangeArrowheads="1"/>
            </p:cNvSpPr>
            <p:nvPr/>
          </p:nvSpPr>
          <p:spPr bwMode="auto">
            <a:xfrm>
              <a:off x="6324600" y="16764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4" name="AutoShape 50"/>
            <p:cNvSpPr>
              <a:spLocks noChangeArrowheads="1"/>
            </p:cNvSpPr>
            <p:nvPr/>
          </p:nvSpPr>
          <p:spPr bwMode="auto">
            <a:xfrm>
              <a:off x="5181600" y="16004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/>
                <a:t>a</a:t>
              </a:r>
            </a:p>
          </p:txBody>
        </p:sp>
      </p:grpSp>
      <p:sp>
        <p:nvSpPr>
          <p:cNvPr id="25" name="سهم إلى اليمين 24"/>
          <p:cNvSpPr/>
          <p:nvPr/>
        </p:nvSpPr>
        <p:spPr>
          <a:xfrm>
            <a:off x="3124200" y="4648200"/>
            <a:ext cx="1600200" cy="609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مجموعة 25"/>
          <p:cNvGrpSpPr/>
          <p:nvPr/>
        </p:nvGrpSpPr>
        <p:grpSpPr>
          <a:xfrm>
            <a:off x="5181600" y="4191000"/>
            <a:ext cx="3429000" cy="1676400"/>
            <a:chOff x="5105400" y="2971800"/>
            <a:chExt cx="3429000" cy="1676400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5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7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8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9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chemeClr val="tx1"/>
                  </a:solidFill>
                </a:rPr>
                <a:t>c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1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2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3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5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6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7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12</a:t>
            </a:fld>
            <a:endParaRPr lang="en-US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7620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Tree decomposition</a:t>
            </a:r>
          </a:p>
        </p:txBody>
      </p:sp>
    </p:spTree>
    <p:extLst>
      <p:ext uri="{BB962C8B-B14F-4D97-AF65-F5344CB8AC3E}">
        <p14:creationId xmlns:p14="http://schemas.microsoft.com/office/powerpoint/2010/main" val="11696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4"/>
          <p:cNvGrpSpPr>
            <a:grpSpLocks/>
          </p:cNvGrpSpPr>
          <p:nvPr/>
        </p:nvGrpSpPr>
        <p:grpSpPr bwMode="auto">
          <a:xfrm>
            <a:off x="76038" y="1676401"/>
            <a:ext cx="8153561" cy="4953003"/>
            <a:chOff x="263" y="1008"/>
            <a:chExt cx="2569" cy="3120"/>
          </a:xfrm>
        </p:grpSpPr>
        <p:sp>
          <p:nvSpPr>
            <p:cNvPr id="92" name="Text Box 6"/>
            <p:cNvSpPr txBox="1">
              <a:spLocks noChangeArrowheads="1"/>
            </p:cNvSpPr>
            <p:nvPr/>
          </p:nvSpPr>
          <p:spPr bwMode="auto">
            <a:xfrm>
              <a:off x="263" y="1023"/>
              <a:ext cx="2474" cy="3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marL="341313" indent="-341313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1pPr>
              <a:lvl2pPr marL="741363" indent="-284163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2pPr>
              <a:lvl3pPr marL="11430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3pPr>
              <a:lvl4pPr marL="16002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4pPr>
              <a:lvl5pPr marL="20574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9pPr>
            </a:lstStyle>
            <a:p>
              <a:pPr marL="457200" lvl="1" indent="0" algn="just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tabLst/>
              </a:pPr>
              <a:r>
                <a:rPr lang="en-US" sz="1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Given a graph G = (V, E), a tree decomposition is a pair (X, T), where X = {X</a:t>
              </a:r>
              <a:r>
                <a:rPr lang="en-US" sz="1900" baseline="-250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1</a:t>
              </a:r>
              <a:r>
                <a:rPr lang="en-US" sz="1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, ..., </a:t>
              </a:r>
              <a:r>
                <a:rPr lang="en-US" sz="1900" dirty="0" err="1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X</a:t>
              </a:r>
              <a:r>
                <a:rPr lang="en-US" sz="1900" baseline="-25000" dirty="0" err="1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n</a:t>
              </a:r>
              <a:r>
                <a:rPr lang="en-US" sz="1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} is a family of subsets of V, and T is a tree whose nodes are the subsets X</a:t>
              </a:r>
              <a:r>
                <a:rPr lang="en-US" sz="1900" baseline="-250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i</a:t>
              </a:r>
              <a:r>
                <a:rPr lang="en-US" sz="1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, satisfying the following </a:t>
              </a:r>
              <a:r>
                <a:rPr lang="en-US" sz="1900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properties</a:t>
              </a:r>
              <a:r>
                <a:rPr lang="en-US" sz="1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:</a:t>
              </a:r>
            </a:p>
            <a:p>
              <a:pPr marL="457200" lvl="1" indent="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</a:pPr>
              <a:endParaRPr lang="en-US" sz="105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 smtClean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Node </a:t>
              </a: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Coverage:</a:t>
              </a:r>
            </a:p>
            <a:p>
              <a:pPr marL="457200" lvl="1" indent="0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each graph vertex is associated 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with </a:t>
              </a:r>
            </a:p>
            <a:p>
              <a:pPr marL="457200" lvl="1" indent="0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at 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least one tree 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node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called </a:t>
              </a:r>
              <a:r>
                <a:rPr lang="en-GB" sz="1900" b="1" u="sng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bag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endPara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en-GB" sz="11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Edge Coverage: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for all edges {v,w}: there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is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 set </a:t>
              </a:r>
              <a:endPara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containing both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 and w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.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en-GB" sz="10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Coherence: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FF0000"/>
                </a:buClr>
                <a:buSzPct val="100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for every v: the nodes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that contain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FF0000"/>
                </a:buClr>
                <a:buSzPct val="100000"/>
              </a:pP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 form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connected subtree.</a:t>
              </a:r>
            </a:p>
          </p:txBody>
        </p:sp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432" y="1008"/>
              <a:ext cx="2400" cy="2832"/>
            </a:xfrm>
            <a:prstGeom prst="roundRect">
              <a:avLst>
                <a:gd name="adj" fmla="val 4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5234580" y="2590800"/>
            <a:ext cx="1852020" cy="1447292"/>
            <a:chOff x="4788990" y="1524254"/>
            <a:chExt cx="1852020" cy="1447292"/>
          </a:xfrm>
        </p:grpSpPr>
        <p:sp>
          <p:nvSpPr>
            <p:cNvPr id="48" name="AutoShape 15"/>
            <p:cNvSpPr>
              <a:spLocks noChangeArrowheads="1"/>
            </p:cNvSpPr>
            <p:nvPr/>
          </p:nvSpPr>
          <p:spPr bwMode="auto">
            <a:xfrm>
              <a:off x="4788990" y="19812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9" name="AutoShape 17"/>
            <p:cNvSpPr>
              <a:spLocks noChangeArrowheads="1"/>
            </p:cNvSpPr>
            <p:nvPr/>
          </p:nvSpPr>
          <p:spPr bwMode="auto">
            <a:xfrm>
              <a:off x="4876800" y="25908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5486400" y="2514600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1" name="AutoShape 49"/>
            <p:cNvSpPr>
              <a:spLocks noChangeArrowheads="1"/>
            </p:cNvSpPr>
            <p:nvPr/>
          </p:nvSpPr>
          <p:spPr bwMode="auto">
            <a:xfrm>
              <a:off x="5791200" y="15242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54102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3" name="Line 6"/>
            <p:cNvSpPr>
              <a:spLocks noChangeShapeType="1"/>
            </p:cNvSpPr>
            <p:nvPr/>
          </p:nvSpPr>
          <p:spPr bwMode="auto">
            <a:xfrm>
              <a:off x="59436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>
              <a:off x="5410200" y="24384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5410200" y="19050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 flipV="1">
              <a:off x="5029200" y="1903413"/>
              <a:ext cx="381000" cy="307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7" name="Line 10"/>
            <p:cNvSpPr>
              <a:spLocks noChangeShapeType="1"/>
            </p:cNvSpPr>
            <p:nvPr/>
          </p:nvSpPr>
          <p:spPr bwMode="auto">
            <a:xfrm>
              <a:off x="5029200" y="2209800"/>
              <a:ext cx="381000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8" name="Line 11"/>
            <p:cNvSpPr>
              <a:spLocks noChangeShapeType="1"/>
            </p:cNvSpPr>
            <p:nvPr/>
          </p:nvSpPr>
          <p:spPr bwMode="auto">
            <a:xfrm>
              <a:off x="5943600" y="1905000"/>
              <a:ext cx="3810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9" name="Line 12"/>
            <p:cNvSpPr>
              <a:spLocks noChangeShapeType="1"/>
            </p:cNvSpPr>
            <p:nvPr/>
          </p:nvSpPr>
          <p:spPr bwMode="auto">
            <a:xfrm flipH="1">
              <a:off x="5103813" y="2438400"/>
              <a:ext cx="307975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5410200" y="2438400"/>
              <a:ext cx="152400" cy="304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5105400" y="2667000"/>
              <a:ext cx="457200" cy="76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5395912" y="2133854"/>
              <a:ext cx="290762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5962650" y="2209800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4" name="AutoShape 33"/>
            <p:cNvSpPr>
              <a:spLocks noChangeArrowheads="1"/>
            </p:cNvSpPr>
            <p:nvPr/>
          </p:nvSpPr>
          <p:spPr bwMode="auto">
            <a:xfrm>
              <a:off x="6324600" y="16764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5" name="AutoShape 50"/>
            <p:cNvSpPr>
              <a:spLocks noChangeArrowheads="1"/>
            </p:cNvSpPr>
            <p:nvPr/>
          </p:nvSpPr>
          <p:spPr bwMode="auto">
            <a:xfrm>
              <a:off x="5181600" y="16004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/>
                <a:t>a</a:t>
              </a:r>
            </a:p>
          </p:txBody>
        </p:sp>
      </p:grpSp>
      <p:grpSp>
        <p:nvGrpSpPr>
          <p:cNvPr id="66" name="مجموعة 65"/>
          <p:cNvGrpSpPr/>
          <p:nvPr/>
        </p:nvGrpSpPr>
        <p:grpSpPr>
          <a:xfrm>
            <a:off x="5257800" y="4038346"/>
            <a:ext cx="3429000" cy="1676400"/>
            <a:chOff x="5105400" y="2971800"/>
            <a:chExt cx="3429000" cy="1676400"/>
          </a:xfrm>
        </p:grpSpPr>
        <p:sp>
          <p:nvSpPr>
            <p:cNvPr id="67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8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9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5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6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77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78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9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0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1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2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3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84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5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6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7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13</a:t>
            </a:fld>
            <a:endParaRPr lang="en-US"/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>
          <a:xfrm>
            <a:off x="7620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Tree decomposition</a:t>
            </a:r>
          </a:p>
        </p:txBody>
      </p:sp>
    </p:spTree>
    <p:extLst>
      <p:ext uri="{BB962C8B-B14F-4D97-AF65-F5344CB8AC3E}">
        <p14:creationId xmlns:p14="http://schemas.microsoft.com/office/powerpoint/2010/main" val="1004312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4"/>
          <p:cNvGrpSpPr>
            <a:grpSpLocks/>
          </p:cNvGrpSpPr>
          <p:nvPr/>
        </p:nvGrpSpPr>
        <p:grpSpPr bwMode="auto">
          <a:xfrm>
            <a:off x="76038" y="1676401"/>
            <a:ext cx="8153561" cy="4953003"/>
            <a:chOff x="263" y="1008"/>
            <a:chExt cx="2569" cy="3120"/>
          </a:xfrm>
        </p:grpSpPr>
        <p:sp>
          <p:nvSpPr>
            <p:cNvPr id="93" name="Text Box 6"/>
            <p:cNvSpPr txBox="1">
              <a:spLocks noChangeArrowheads="1"/>
            </p:cNvSpPr>
            <p:nvPr/>
          </p:nvSpPr>
          <p:spPr bwMode="auto">
            <a:xfrm>
              <a:off x="263" y="1023"/>
              <a:ext cx="2474" cy="3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marL="341313" indent="-341313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1pPr>
              <a:lvl2pPr marL="741363" indent="-284163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2pPr>
              <a:lvl3pPr marL="11430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3pPr>
              <a:lvl4pPr marL="16002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4pPr>
              <a:lvl5pPr marL="20574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9pPr>
            </a:lstStyle>
            <a:p>
              <a:pPr marL="457200" lvl="1" indent="0" algn="just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</a:pP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Given a graph G = (V, E), a tree decomposition is a pair (X, T), where X = {X</a:t>
              </a:r>
              <a:r>
                <a:rPr lang="en-US" sz="1900" baseline="-250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1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, ..., </a:t>
              </a:r>
              <a:r>
                <a:rPr lang="en-US" sz="1900" dirty="0" err="1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X</a:t>
              </a:r>
              <a:r>
                <a:rPr lang="en-US" sz="1900" baseline="-25000" dirty="0" err="1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n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} is a family of subsets of V, and T is a tree whose nodes are the subsets X</a:t>
              </a:r>
              <a:r>
                <a:rPr lang="en-US" sz="1900" baseline="-250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, satisfying the following properties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:</a:t>
              </a:r>
            </a:p>
            <a:p>
              <a:pPr marL="457200" lvl="1" indent="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</a:pPr>
              <a:endParaRPr lang="en-US" sz="105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 smtClean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Node </a:t>
              </a: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Coverage:</a:t>
              </a:r>
            </a:p>
            <a:p>
              <a:pPr marL="457200" lvl="1" indent="0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each graph vertex is associated 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with </a:t>
              </a:r>
            </a:p>
            <a:p>
              <a:pPr marL="457200" lvl="1" indent="0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at 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least one tree 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node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called bag 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en-GB" sz="11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Edge Coverage: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for all edges {v,w}: there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is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 set </a:t>
              </a:r>
              <a:endPara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containing both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 and w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.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en-GB" sz="10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Coherence: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FF0000"/>
                </a:buClr>
                <a:buSzPct val="100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for every v: the nodes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that contain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FF0000"/>
                </a:buClr>
                <a:buSzPct val="100000"/>
              </a:pP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 form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connected subtree.</a:t>
              </a:r>
            </a:p>
          </p:txBody>
        </p:sp>
        <p:sp>
          <p:nvSpPr>
            <p:cNvPr id="95" name="AutoShape 5"/>
            <p:cNvSpPr>
              <a:spLocks noChangeArrowheads="1"/>
            </p:cNvSpPr>
            <p:nvPr/>
          </p:nvSpPr>
          <p:spPr bwMode="auto">
            <a:xfrm>
              <a:off x="432" y="1008"/>
              <a:ext cx="2400" cy="2832"/>
            </a:xfrm>
            <a:prstGeom prst="roundRect">
              <a:avLst>
                <a:gd name="adj" fmla="val 4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612416" y="1676400"/>
            <a:ext cx="7617184" cy="4495803"/>
          </a:xfrm>
          <a:prstGeom prst="roundRect">
            <a:avLst>
              <a:gd name="adj" fmla="val 4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47" name="مجموعة 46"/>
          <p:cNvGrpSpPr/>
          <p:nvPr/>
        </p:nvGrpSpPr>
        <p:grpSpPr>
          <a:xfrm>
            <a:off x="5234580" y="2590800"/>
            <a:ext cx="1852020" cy="1447292"/>
            <a:chOff x="4788990" y="1524254"/>
            <a:chExt cx="1852020" cy="1447292"/>
          </a:xfrm>
        </p:grpSpPr>
        <p:sp>
          <p:nvSpPr>
            <p:cNvPr id="48" name="AutoShape 15"/>
            <p:cNvSpPr>
              <a:spLocks noChangeArrowheads="1"/>
            </p:cNvSpPr>
            <p:nvPr/>
          </p:nvSpPr>
          <p:spPr bwMode="auto">
            <a:xfrm>
              <a:off x="4788990" y="19812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9" name="AutoShape 17"/>
            <p:cNvSpPr>
              <a:spLocks noChangeArrowheads="1"/>
            </p:cNvSpPr>
            <p:nvPr/>
          </p:nvSpPr>
          <p:spPr bwMode="auto">
            <a:xfrm>
              <a:off x="4876800" y="25908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5486400" y="2514600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1" name="AutoShape 49"/>
            <p:cNvSpPr>
              <a:spLocks noChangeArrowheads="1"/>
            </p:cNvSpPr>
            <p:nvPr/>
          </p:nvSpPr>
          <p:spPr bwMode="auto">
            <a:xfrm>
              <a:off x="5791200" y="15242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54102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3" name="Line 6"/>
            <p:cNvSpPr>
              <a:spLocks noChangeShapeType="1"/>
            </p:cNvSpPr>
            <p:nvPr/>
          </p:nvSpPr>
          <p:spPr bwMode="auto">
            <a:xfrm>
              <a:off x="5943600" y="1905000"/>
              <a:ext cx="1588" cy="533400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>
              <a:off x="5410200" y="24384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5410200" y="19050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 flipV="1">
              <a:off x="5029200" y="1903413"/>
              <a:ext cx="381000" cy="307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7" name="Line 10"/>
            <p:cNvSpPr>
              <a:spLocks noChangeShapeType="1"/>
            </p:cNvSpPr>
            <p:nvPr/>
          </p:nvSpPr>
          <p:spPr bwMode="auto">
            <a:xfrm>
              <a:off x="5029200" y="2209800"/>
              <a:ext cx="381000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8" name="Line 11"/>
            <p:cNvSpPr>
              <a:spLocks noChangeShapeType="1"/>
            </p:cNvSpPr>
            <p:nvPr/>
          </p:nvSpPr>
          <p:spPr bwMode="auto">
            <a:xfrm>
              <a:off x="5943600" y="1905000"/>
              <a:ext cx="3810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9" name="Line 12"/>
            <p:cNvSpPr>
              <a:spLocks noChangeShapeType="1"/>
            </p:cNvSpPr>
            <p:nvPr/>
          </p:nvSpPr>
          <p:spPr bwMode="auto">
            <a:xfrm flipH="1">
              <a:off x="5103813" y="2438400"/>
              <a:ext cx="307975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5410200" y="2438400"/>
              <a:ext cx="152400" cy="304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5105400" y="2667000"/>
              <a:ext cx="457200" cy="76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5395912" y="2133854"/>
              <a:ext cx="290762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5962650" y="2209800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4" name="AutoShape 33"/>
            <p:cNvSpPr>
              <a:spLocks noChangeArrowheads="1"/>
            </p:cNvSpPr>
            <p:nvPr/>
          </p:nvSpPr>
          <p:spPr bwMode="auto">
            <a:xfrm>
              <a:off x="6324600" y="16764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5" name="AutoShape 50"/>
            <p:cNvSpPr>
              <a:spLocks noChangeArrowheads="1"/>
            </p:cNvSpPr>
            <p:nvPr/>
          </p:nvSpPr>
          <p:spPr bwMode="auto">
            <a:xfrm>
              <a:off x="5181600" y="16004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/>
                <a:t>a</a:t>
              </a:r>
            </a:p>
          </p:txBody>
        </p:sp>
      </p:grpSp>
      <p:grpSp>
        <p:nvGrpSpPr>
          <p:cNvPr id="66" name="مجموعة 65"/>
          <p:cNvGrpSpPr/>
          <p:nvPr/>
        </p:nvGrpSpPr>
        <p:grpSpPr>
          <a:xfrm>
            <a:off x="5257800" y="4038346"/>
            <a:ext cx="3429000" cy="1676400"/>
            <a:chOff x="5105400" y="2971800"/>
            <a:chExt cx="3429000" cy="1676400"/>
          </a:xfrm>
        </p:grpSpPr>
        <p:sp>
          <p:nvSpPr>
            <p:cNvPr id="67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8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9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5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6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77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</a:rPr>
                <a:t>g</a:t>
              </a:r>
            </a:p>
          </p:txBody>
        </p:sp>
        <p:sp>
          <p:nvSpPr>
            <p:cNvPr id="78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9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0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1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2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3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84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5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511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</a:rPr>
                <a:t>f</a:t>
              </a:r>
            </a:p>
          </p:txBody>
        </p:sp>
        <p:sp>
          <p:nvSpPr>
            <p:cNvPr id="86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7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88" name="Line 46"/>
          <p:cNvSpPr>
            <a:spLocks noChangeShapeType="1"/>
          </p:cNvSpPr>
          <p:nvPr/>
        </p:nvSpPr>
        <p:spPr bwMode="auto">
          <a:xfrm flipV="1">
            <a:off x="228600" y="4378959"/>
            <a:ext cx="304800" cy="193041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14</a:t>
            </a:fld>
            <a:endParaRPr lang="en-US"/>
          </a:p>
        </p:txBody>
      </p:sp>
      <p:sp>
        <p:nvSpPr>
          <p:cNvPr id="96" name="Rectangle 2"/>
          <p:cNvSpPr txBox="1">
            <a:spLocks noChangeArrowheads="1"/>
          </p:cNvSpPr>
          <p:nvPr/>
        </p:nvSpPr>
        <p:spPr>
          <a:xfrm>
            <a:off x="7620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Tree decomposition</a:t>
            </a:r>
          </a:p>
        </p:txBody>
      </p:sp>
    </p:spTree>
    <p:extLst>
      <p:ext uri="{BB962C8B-B14F-4D97-AF65-F5344CB8AC3E}">
        <p14:creationId xmlns:p14="http://schemas.microsoft.com/office/powerpoint/2010/main" val="1952386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مجموعة 46"/>
          <p:cNvGrpSpPr/>
          <p:nvPr/>
        </p:nvGrpSpPr>
        <p:grpSpPr>
          <a:xfrm>
            <a:off x="5234580" y="2590800"/>
            <a:ext cx="1852020" cy="1447292"/>
            <a:chOff x="4788990" y="1524254"/>
            <a:chExt cx="1852020" cy="1447292"/>
          </a:xfrm>
        </p:grpSpPr>
        <p:sp>
          <p:nvSpPr>
            <p:cNvPr id="48" name="AutoShape 15"/>
            <p:cNvSpPr>
              <a:spLocks noChangeArrowheads="1"/>
            </p:cNvSpPr>
            <p:nvPr/>
          </p:nvSpPr>
          <p:spPr bwMode="auto">
            <a:xfrm>
              <a:off x="4788990" y="19812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9" name="AutoShape 17"/>
            <p:cNvSpPr>
              <a:spLocks noChangeArrowheads="1"/>
            </p:cNvSpPr>
            <p:nvPr/>
          </p:nvSpPr>
          <p:spPr bwMode="auto">
            <a:xfrm>
              <a:off x="4876800" y="25908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5486400" y="2514600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1" name="AutoShape 49"/>
            <p:cNvSpPr>
              <a:spLocks noChangeArrowheads="1"/>
            </p:cNvSpPr>
            <p:nvPr/>
          </p:nvSpPr>
          <p:spPr bwMode="auto">
            <a:xfrm>
              <a:off x="5791200" y="15242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5410200" y="1905000"/>
              <a:ext cx="1588" cy="533400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3" name="Line 6"/>
            <p:cNvSpPr>
              <a:spLocks noChangeShapeType="1"/>
            </p:cNvSpPr>
            <p:nvPr/>
          </p:nvSpPr>
          <p:spPr bwMode="auto">
            <a:xfrm>
              <a:off x="59436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>
              <a:off x="5410200" y="2438400"/>
              <a:ext cx="533400" cy="1588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5410200" y="19050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 flipV="1">
              <a:off x="5029200" y="1903413"/>
              <a:ext cx="381000" cy="307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7" name="Line 10"/>
            <p:cNvSpPr>
              <a:spLocks noChangeShapeType="1"/>
            </p:cNvSpPr>
            <p:nvPr/>
          </p:nvSpPr>
          <p:spPr bwMode="auto">
            <a:xfrm>
              <a:off x="5029200" y="2209800"/>
              <a:ext cx="381000" cy="228600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8" name="Line 11"/>
            <p:cNvSpPr>
              <a:spLocks noChangeShapeType="1"/>
            </p:cNvSpPr>
            <p:nvPr/>
          </p:nvSpPr>
          <p:spPr bwMode="auto">
            <a:xfrm>
              <a:off x="5943600" y="1905000"/>
              <a:ext cx="3810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9" name="Line 12"/>
            <p:cNvSpPr>
              <a:spLocks noChangeShapeType="1"/>
            </p:cNvSpPr>
            <p:nvPr/>
          </p:nvSpPr>
          <p:spPr bwMode="auto">
            <a:xfrm flipH="1">
              <a:off x="5103813" y="2438400"/>
              <a:ext cx="307975" cy="228600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5410200" y="2438400"/>
              <a:ext cx="152400" cy="304800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5105400" y="2667000"/>
              <a:ext cx="457200" cy="76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5395912" y="2133854"/>
              <a:ext cx="290762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5962650" y="2209800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4" name="AutoShape 33"/>
            <p:cNvSpPr>
              <a:spLocks noChangeArrowheads="1"/>
            </p:cNvSpPr>
            <p:nvPr/>
          </p:nvSpPr>
          <p:spPr bwMode="auto">
            <a:xfrm>
              <a:off x="6324600" y="16764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5" name="AutoShape 50"/>
            <p:cNvSpPr>
              <a:spLocks noChangeArrowheads="1"/>
            </p:cNvSpPr>
            <p:nvPr/>
          </p:nvSpPr>
          <p:spPr bwMode="auto">
            <a:xfrm>
              <a:off x="5181600" y="16004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/>
                <a:t>a</a:t>
              </a:r>
            </a:p>
          </p:txBody>
        </p:sp>
      </p:grpSp>
      <p:grpSp>
        <p:nvGrpSpPr>
          <p:cNvPr id="66" name="مجموعة 65"/>
          <p:cNvGrpSpPr/>
          <p:nvPr/>
        </p:nvGrpSpPr>
        <p:grpSpPr>
          <a:xfrm>
            <a:off x="5257800" y="4038346"/>
            <a:ext cx="3429000" cy="1676400"/>
            <a:chOff x="5105400" y="2971800"/>
            <a:chExt cx="3429000" cy="1676400"/>
          </a:xfrm>
        </p:grpSpPr>
        <p:sp>
          <p:nvSpPr>
            <p:cNvPr id="67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8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9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5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6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77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78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9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</a:rPr>
                <a:t>c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sp>
          <p:nvSpPr>
            <p:cNvPr id="80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81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82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3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84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5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6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7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15</a:t>
            </a:fld>
            <a:endParaRPr lang="en-US"/>
          </a:p>
        </p:txBody>
      </p:sp>
      <p:grpSp>
        <p:nvGrpSpPr>
          <p:cNvPr id="89" name="Group 4"/>
          <p:cNvGrpSpPr>
            <a:grpSpLocks/>
          </p:cNvGrpSpPr>
          <p:nvPr/>
        </p:nvGrpSpPr>
        <p:grpSpPr bwMode="auto">
          <a:xfrm>
            <a:off x="76882" y="1676401"/>
            <a:ext cx="8152717" cy="4967290"/>
            <a:chOff x="287" y="1008"/>
            <a:chExt cx="2545" cy="3129"/>
          </a:xfrm>
        </p:grpSpPr>
        <p:sp>
          <p:nvSpPr>
            <p:cNvPr id="93" name="Text Box 6"/>
            <p:cNvSpPr txBox="1">
              <a:spLocks noChangeArrowheads="1"/>
            </p:cNvSpPr>
            <p:nvPr/>
          </p:nvSpPr>
          <p:spPr bwMode="auto">
            <a:xfrm>
              <a:off x="287" y="1023"/>
              <a:ext cx="2474" cy="3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marL="341313" indent="-341313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1pPr>
              <a:lvl2pPr marL="741363" indent="-284163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2pPr>
              <a:lvl3pPr marL="11430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3pPr>
              <a:lvl4pPr marL="16002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4pPr>
              <a:lvl5pPr marL="2057400" indent="-228600"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41313" algn="l"/>
                  <a:tab pos="1255713" algn="l"/>
                  <a:tab pos="2170113" algn="l"/>
                  <a:tab pos="3084513" algn="l"/>
                  <a:tab pos="3998913" algn="l"/>
                  <a:tab pos="4913313" algn="l"/>
                  <a:tab pos="5827713" algn="l"/>
                  <a:tab pos="6742113" algn="l"/>
                  <a:tab pos="7656513" algn="l"/>
                  <a:tab pos="8570913" algn="l"/>
                  <a:tab pos="9485313" algn="l"/>
                  <a:tab pos="1039971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9pPr>
            </a:lstStyle>
            <a:p>
              <a:pPr marL="457200" lvl="1" indent="0" algn="just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</a:pP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Given a graph G = (V, E), a tree decomposition is a pair (X, T), where X = {X</a:t>
              </a:r>
              <a:r>
                <a:rPr lang="en-US" sz="1900" baseline="-250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1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, ..., </a:t>
              </a:r>
              <a:r>
                <a:rPr lang="en-US" sz="1900" dirty="0" err="1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X</a:t>
              </a:r>
              <a:r>
                <a:rPr lang="en-US" sz="1900" baseline="-25000" dirty="0" err="1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n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} is a family of subsets of V, and T is a tree whose nodes are the subsets X</a:t>
              </a:r>
              <a:r>
                <a:rPr lang="en-US" sz="1900" baseline="-250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, satisfying the 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following properties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:</a:t>
              </a:r>
            </a:p>
            <a:p>
              <a:pPr marL="457200" lvl="1" indent="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</a:pPr>
              <a:endParaRPr lang="en-US" sz="105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 smtClean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Node </a:t>
              </a: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Coverage:</a:t>
              </a:r>
            </a:p>
            <a:p>
              <a:pPr marL="457200" lvl="1" indent="0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each graph vertex is associated 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with </a:t>
              </a:r>
            </a:p>
            <a:p>
              <a:pPr marL="457200" lvl="1" indent="0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at </a:t>
              </a:r>
              <a:r>
                <a:rPr lang="en-US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least one tree </a:t>
              </a:r>
              <a:r>
                <a:rPr lang="en-US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node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called bag 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en-GB" sz="11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Edge Coverage: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for all edges {v,w}: there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is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 set </a:t>
              </a:r>
              <a:endPara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containing both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 and w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.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en-GB" sz="10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800100" lvl="1" indent="-34290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Wingdings" pitchFamily="2" charset="2"/>
                <a:buChar char="Ø"/>
              </a:pPr>
              <a:r>
                <a:rPr lang="en-GB" sz="1900" b="1" dirty="0">
                  <a:solidFill>
                    <a:srgbClr val="C00000"/>
                  </a:solidFill>
                  <a:latin typeface="+mn-lt"/>
                  <a:ea typeface="+mn-ea"/>
                  <a:cs typeface="+mn-cs"/>
                </a:rPr>
                <a:t>Coherence: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FF0000"/>
                </a:buClr>
                <a:buSzPct val="100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for every v: the nodes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that contain</a:t>
              </a:r>
            </a:p>
            <a:p>
              <a:pPr marL="457200" lvl="1" indent="0" eaLnBrk="1" hangingPunct="1">
                <a:spcBef>
                  <a:spcPts val="600"/>
                </a:spcBef>
                <a:buClr>
                  <a:srgbClr val="FF0000"/>
                </a:buClr>
                <a:buSzPct val="100000"/>
              </a:pP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v form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connected subtree.</a:t>
              </a:r>
            </a:p>
          </p:txBody>
        </p:sp>
        <p:sp>
          <p:nvSpPr>
            <p:cNvPr id="95" name="AutoShape 5"/>
            <p:cNvSpPr>
              <a:spLocks noChangeArrowheads="1"/>
            </p:cNvSpPr>
            <p:nvPr/>
          </p:nvSpPr>
          <p:spPr bwMode="auto">
            <a:xfrm>
              <a:off x="432" y="1008"/>
              <a:ext cx="2400" cy="2832"/>
            </a:xfrm>
            <a:prstGeom prst="roundRect">
              <a:avLst>
                <a:gd name="adj" fmla="val 4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" name="Rectangle 2"/>
          <p:cNvSpPr txBox="1">
            <a:spLocks noChangeArrowheads="1"/>
          </p:cNvSpPr>
          <p:nvPr/>
        </p:nvSpPr>
        <p:spPr>
          <a:xfrm>
            <a:off x="7620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Tree decomposition</a:t>
            </a:r>
          </a:p>
        </p:txBody>
      </p:sp>
      <p:sp>
        <p:nvSpPr>
          <p:cNvPr id="97" name="Line 46"/>
          <p:cNvSpPr>
            <a:spLocks noChangeShapeType="1"/>
          </p:cNvSpPr>
          <p:nvPr/>
        </p:nvSpPr>
        <p:spPr bwMode="auto">
          <a:xfrm flipV="1">
            <a:off x="152400" y="5638800"/>
            <a:ext cx="304800" cy="193041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52386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1204210"/>
            <a:ext cx="8153400" cy="1141413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Another Example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2600" dirty="0">
                <a:solidFill>
                  <a:srgbClr val="000000"/>
                </a:solidFill>
              </a:rPr>
              <a:t/>
            </a:r>
            <a:br>
              <a:rPr lang="en-GB" sz="2600" dirty="0">
                <a:solidFill>
                  <a:srgbClr val="000000"/>
                </a:solidFill>
              </a:rPr>
            </a:br>
            <a:endParaRPr lang="en-US" sz="2600" dirty="0"/>
          </a:p>
        </p:txBody>
      </p:sp>
      <p:pic>
        <p:nvPicPr>
          <p:cNvPr id="7170" name="Picture 2" descr="http://www.grin.com/object/external_document.277654/08ab852ee93cb0cdd7f4f355d73c9d06_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839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066800" y="6553200"/>
            <a:ext cx="70866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http://www.grin.com/en/doc/277654/bayesian-centroid-estimation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Tree decomposition</a:t>
            </a:r>
          </a:p>
        </p:txBody>
      </p:sp>
    </p:spTree>
    <p:extLst>
      <p:ext uri="{BB962C8B-B14F-4D97-AF65-F5344CB8AC3E}">
        <p14:creationId xmlns:p14="http://schemas.microsoft.com/office/powerpoint/2010/main" val="17913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thumb/a/a7/Tree_decomposition.svg/240px-Tree_decomposition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26071"/>
            <a:ext cx="3273425" cy="43509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5" name="مستطيل 4"/>
          <p:cNvSpPr/>
          <p:nvPr/>
        </p:nvSpPr>
        <p:spPr>
          <a:xfrm>
            <a:off x="2971800" y="6504801"/>
            <a:ext cx="510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http://en.wikipedia.org/wiki/Tree_decomposition</a:t>
            </a: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533400" y="1449387"/>
            <a:ext cx="8153400" cy="1141413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Another Example:</a:t>
            </a: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Tree decomposition</a:t>
            </a:r>
          </a:p>
        </p:txBody>
      </p:sp>
    </p:spTree>
    <p:extLst>
      <p:ext uri="{BB962C8B-B14F-4D97-AF65-F5344CB8AC3E}">
        <p14:creationId xmlns:p14="http://schemas.microsoft.com/office/powerpoint/2010/main" val="5560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945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Definition of treewidth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2672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3000"/>
              </a:lnSpc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Width of </a:t>
            </a:r>
            <a:r>
              <a:rPr lang="en-GB" sz="2400" dirty="0" smtClean="0"/>
              <a:t>tree decomposition:</a:t>
            </a:r>
          </a:p>
          <a:p>
            <a:pPr eaLnBrk="1" hangingPunct="1"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 smtClean="0"/>
          </a:p>
          <a:p>
            <a:pPr marL="0" indent="0">
              <a:spcBef>
                <a:spcPts val="600"/>
              </a:spcBef>
              <a:buClr>
                <a:srgbClr val="FF00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    “</a:t>
            </a:r>
            <a:r>
              <a:rPr lang="en-US" sz="2400" dirty="0" smtClean="0"/>
              <a:t>the </a:t>
            </a:r>
            <a:r>
              <a:rPr lang="en-US" sz="2400" dirty="0"/>
              <a:t>size of </a:t>
            </a:r>
            <a:r>
              <a:rPr lang="en-US" sz="2400" dirty="0" smtClean="0"/>
              <a:t> the </a:t>
            </a:r>
            <a:r>
              <a:rPr lang="en-US" sz="2400" dirty="0"/>
              <a:t>largest </a:t>
            </a:r>
            <a:endParaRPr lang="en-US" sz="2400" dirty="0" smtClean="0"/>
          </a:p>
          <a:p>
            <a:pPr marL="0" indent="0">
              <a:spcBef>
                <a:spcPts val="600"/>
              </a:spcBef>
              <a:buClr>
                <a:srgbClr val="FF00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 </a:t>
            </a:r>
            <a:r>
              <a:rPr lang="en-US" sz="2400" dirty="0" smtClean="0"/>
              <a:t>     bag </a:t>
            </a:r>
            <a:r>
              <a:rPr lang="en-US" sz="2400" dirty="0"/>
              <a:t>minus one. ”</a:t>
            </a:r>
            <a:endParaRPr lang="en-GB" sz="2400" dirty="0"/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accent2"/>
                </a:solidFill>
              </a:rPr>
              <a:t>Treewidth :</a:t>
            </a: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 </a:t>
            </a:r>
            <a:r>
              <a:rPr lang="en-GB" sz="2400" dirty="0" smtClean="0"/>
              <a:t>    tw(</a:t>
            </a:r>
            <a:r>
              <a:rPr lang="en-GB" sz="2400" i="1" dirty="0" smtClean="0"/>
              <a:t>G</a:t>
            </a:r>
            <a:r>
              <a:rPr lang="en-GB" sz="2400" dirty="0" smtClean="0"/>
              <a:t>)= minimum width over  </a:t>
            </a: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 </a:t>
            </a:r>
            <a:r>
              <a:rPr lang="en-GB" sz="2400" dirty="0" smtClean="0"/>
              <a:t>    all tree decompositions of </a:t>
            </a:r>
            <a:r>
              <a:rPr lang="en-GB" sz="2400" i="1" dirty="0" smtClean="0"/>
              <a:t>G</a:t>
            </a:r>
            <a:r>
              <a:rPr lang="en-GB" sz="2400" dirty="0" smtClean="0"/>
              <a:t>.</a:t>
            </a:r>
          </a:p>
        </p:txBody>
      </p:sp>
      <p:grpSp>
        <p:nvGrpSpPr>
          <p:cNvPr id="5" name="مجموعة 4"/>
          <p:cNvGrpSpPr/>
          <p:nvPr/>
        </p:nvGrpSpPr>
        <p:grpSpPr>
          <a:xfrm>
            <a:off x="5943600" y="5105654"/>
            <a:ext cx="1828800" cy="1523746"/>
            <a:chOff x="5638800" y="4876800"/>
            <a:chExt cx="1905000" cy="1676400"/>
          </a:xfrm>
        </p:grpSpPr>
        <p:sp>
          <p:nvSpPr>
            <p:cNvPr id="14377" name="Oval 40"/>
            <p:cNvSpPr>
              <a:spLocks noChangeArrowheads="1"/>
            </p:cNvSpPr>
            <p:nvPr/>
          </p:nvSpPr>
          <p:spPr bwMode="auto">
            <a:xfrm>
              <a:off x="5638800" y="4876800"/>
              <a:ext cx="1905000" cy="16764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78" name="AutoShape 41"/>
            <p:cNvSpPr>
              <a:spLocks noChangeArrowheads="1"/>
            </p:cNvSpPr>
            <p:nvPr/>
          </p:nvSpPr>
          <p:spPr bwMode="auto">
            <a:xfrm>
              <a:off x="6019800" y="51056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4379" name="AutoShape 42"/>
            <p:cNvSpPr>
              <a:spLocks noChangeArrowheads="1"/>
            </p:cNvSpPr>
            <p:nvPr/>
          </p:nvSpPr>
          <p:spPr bwMode="auto">
            <a:xfrm>
              <a:off x="6400800" y="5029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380" name="AutoShape 43"/>
            <p:cNvSpPr>
              <a:spLocks noChangeArrowheads="1"/>
            </p:cNvSpPr>
            <p:nvPr/>
          </p:nvSpPr>
          <p:spPr bwMode="auto">
            <a:xfrm>
              <a:off x="6858000" y="5105400"/>
              <a:ext cx="290762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381" name="AutoShape 44"/>
            <p:cNvSpPr>
              <a:spLocks noChangeArrowheads="1"/>
            </p:cNvSpPr>
            <p:nvPr/>
          </p:nvSpPr>
          <p:spPr bwMode="auto">
            <a:xfrm>
              <a:off x="5943600" y="54866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382" name="AutoShape 45"/>
            <p:cNvSpPr>
              <a:spLocks noChangeArrowheads="1"/>
            </p:cNvSpPr>
            <p:nvPr/>
          </p:nvSpPr>
          <p:spPr bwMode="auto">
            <a:xfrm>
              <a:off x="6477000" y="54866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383" name="AutoShape 46"/>
            <p:cNvSpPr>
              <a:spLocks noChangeArrowheads="1"/>
            </p:cNvSpPr>
            <p:nvPr/>
          </p:nvSpPr>
          <p:spPr bwMode="auto">
            <a:xfrm>
              <a:off x="7054895" y="55628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4384" name="AutoShape 47"/>
            <p:cNvSpPr>
              <a:spLocks noChangeArrowheads="1"/>
            </p:cNvSpPr>
            <p:nvPr/>
          </p:nvSpPr>
          <p:spPr bwMode="auto">
            <a:xfrm>
              <a:off x="6175016" y="58676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4385" name="AutoShape 48"/>
            <p:cNvSpPr>
              <a:spLocks noChangeArrowheads="1"/>
            </p:cNvSpPr>
            <p:nvPr/>
          </p:nvSpPr>
          <p:spPr bwMode="auto">
            <a:xfrm>
              <a:off x="6693990" y="58674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aphicFrame>
        <p:nvGraphicFramePr>
          <p:cNvPr id="1438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407928"/>
              </p:ext>
            </p:extLst>
          </p:nvPr>
        </p:nvGraphicFramePr>
        <p:xfrm>
          <a:off x="1143000" y="2514600"/>
          <a:ext cx="25415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r:id="rId4" imgW="11796120" imgH="5486400" progId="">
                  <p:embed/>
                </p:oleObj>
              </mc:Choice>
              <mc:Fallback>
                <p:oleObj r:id="rId4" imgW="11796120" imgH="5486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25415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مجموعة 56"/>
          <p:cNvGrpSpPr/>
          <p:nvPr/>
        </p:nvGrpSpPr>
        <p:grpSpPr>
          <a:xfrm>
            <a:off x="5234580" y="1600200"/>
            <a:ext cx="1852020" cy="1447292"/>
            <a:chOff x="4788990" y="1524254"/>
            <a:chExt cx="1852020" cy="1447292"/>
          </a:xfrm>
        </p:grpSpPr>
        <p:sp>
          <p:nvSpPr>
            <p:cNvPr id="58" name="AutoShape 15"/>
            <p:cNvSpPr>
              <a:spLocks noChangeArrowheads="1"/>
            </p:cNvSpPr>
            <p:nvPr/>
          </p:nvSpPr>
          <p:spPr bwMode="auto">
            <a:xfrm>
              <a:off x="4788990" y="19812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9" name="AutoShape 17"/>
            <p:cNvSpPr>
              <a:spLocks noChangeArrowheads="1"/>
            </p:cNvSpPr>
            <p:nvPr/>
          </p:nvSpPr>
          <p:spPr bwMode="auto">
            <a:xfrm>
              <a:off x="4876800" y="25908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0" name="AutoShape 18"/>
            <p:cNvSpPr>
              <a:spLocks noChangeArrowheads="1"/>
            </p:cNvSpPr>
            <p:nvPr/>
          </p:nvSpPr>
          <p:spPr bwMode="auto">
            <a:xfrm>
              <a:off x="5486400" y="2514600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1" name="AutoShape 49"/>
            <p:cNvSpPr>
              <a:spLocks noChangeArrowheads="1"/>
            </p:cNvSpPr>
            <p:nvPr/>
          </p:nvSpPr>
          <p:spPr bwMode="auto">
            <a:xfrm>
              <a:off x="5791200" y="15242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54102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5943600" y="1905000"/>
              <a:ext cx="1588" cy="533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5410200" y="24384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5" name="Line 8"/>
            <p:cNvSpPr>
              <a:spLocks noChangeShapeType="1"/>
            </p:cNvSpPr>
            <p:nvPr/>
          </p:nvSpPr>
          <p:spPr bwMode="auto">
            <a:xfrm>
              <a:off x="5410200" y="1905000"/>
              <a:ext cx="5334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 flipV="1">
              <a:off x="5029200" y="1903413"/>
              <a:ext cx="381000" cy="307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5029200" y="2209800"/>
              <a:ext cx="381000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5943600" y="1905000"/>
              <a:ext cx="3810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 flipH="1">
              <a:off x="5103813" y="2438400"/>
              <a:ext cx="307975" cy="2286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5410200" y="2438400"/>
              <a:ext cx="152400" cy="304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71" name="Line 14"/>
            <p:cNvSpPr>
              <a:spLocks noChangeShapeType="1"/>
            </p:cNvSpPr>
            <p:nvPr/>
          </p:nvSpPr>
          <p:spPr bwMode="auto">
            <a:xfrm>
              <a:off x="5105400" y="2667000"/>
              <a:ext cx="457200" cy="76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72" name="AutoShape 16"/>
            <p:cNvSpPr>
              <a:spLocks noChangeArrowheads="1"/>
            </p:cNvSpPr>
            <p:nvPr/>
          </p:nvSpPr>
          <p:spPr bwMode="auto">
            <a:xfrm>
              <a:off x="5395912" y="2133854"/>
              <a:ext cx="290762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962650" y="2209800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4" name="AutoShape 33"/>
            <p:cNvSpPr>
              <a:spLocks noChangeArrowheads="1"/>
            </p:cNvSpPr>
            <p:nvPr/>
          </p:nvSpPr>
          <p:spPr bwMode="auto">
            <a:xfrm>
              <a:off x="6324600" y="1676400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3" name="AutoShape 50"/>
            <p:cNvSpPr>
              <a:spLocks noChangeArrowheads="1"/>
            </p:cNvSpPr>
            <p:nvPr/>
          </p:nvSpPr>
          <p:spPr bwMode="auto">
            <a:xfrm>
              <a:off x="5181600" y="16004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/>
                <a:t>a</a:t>
              </a:r>
            </a:p>
          </p:txBody>
        </p:sp>
      </p:grpSp>
      <p:grpSp>
        <p:nvGrpSpPr>
          <p:cNvPr id="94" name="مجموعة 93"/>
          <p:cNvGrpSpPr/>
          <p:nvPr/>
        </p:nvGrpSpPr>
        <p:grpSpPr>
          <a:xfrm>
            <a:off x="5257800" y="3124200"/>
            <a:ext cx="3429000" cy="1676400"/>
            <a:chOff x="5105400" y="2971800"/>
            <a:chExt cx="3429000" cy="1676400"/>
          </a:xfrm>
        </p:grpSpPr>
        <p:sp>
          <p:nvSpPr>
            <p:cNvPr id="95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6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7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0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1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3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4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09998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05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2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2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28916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16410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3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0305" cy="380746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3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05190" cy="380746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01984" cy="380746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solidFill>
                    <a:schemeClr val="tx1"/>
                  </a:solidFill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4988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</a:t>
            </a:fld>
            <a:endParaRPr lang="en-US"/>
          </a:p>
        </p:txBody>
      </p:sp>
      <p:grpSp>
        <p:nvGrpSpPr>
          <p:cNvPr id="128" name="مجموعة 127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129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0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1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2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3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4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5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6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7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8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39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40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41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2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143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144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145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146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147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148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149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28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1912"/>
            <a:ext cx="8229600" cy="4754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Trees have treewidth </a:t>
            </a:r>
            <a:r>
              <a:rPr lang="en-US" sz="2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one</a:t>
            </a:r>
          </a:p>
        </p:txBody>
      </p:sp>
      <p:sp>
        <p:nvSpPr>
          <p:cNvPr id="2970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286000"/>
            <a:ext cx="4114800" cy="371395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900" dirty="0" smtClean="0"/>
              <a:t>Start with the </a:t>
            </a:r>
            <a:r>
              <a:rPr lang="en-US" sz="1900" dirty="0"/>
              <a:t>root r</a:t>
            </a:r>
          </a:p>
          <a:p>
            <a:pPr eaLnBrk="1" hangingPunct="1"/>
            <a:r>
              <a:rPr lang="en-US" sz="1900" dirty="0"/>
              <a:t>Take </a:t>
            </a:r>
            <a:r>
              <a:rPr lang="en-US" sz="1900" dirty="0" err="1"/>
              <a:t>X</a:t>
            </a:r>
            <a:r>
              <a:rPr lang="en-US" sz="1900" baseline="-25000" dirty="0" err="1"/>
              <a:t>r</a:t>
            </a:r>
            <a:r>
              <a:rPr lang="en-US" sz="1900" dirty="0"/>
              <a:t> = {r}, </a:t>
            </a:r>
            <a:endParaRPr lang="en-US" sz="1900" dirty="0" smtClean="0"/>
          </a:p>
          <a:p>
            <a:pPr eaLnBrk="1" hangingPunct="1"/>
            <a:r>
              <a:rPr lang="en-US" sz="1900" dirty="0" smtClean="0"/>
              <a:t>for </a:t>
            </a:r>
            <a:r>
              <a:rPr lang="en-US" sz="1900" dirty="0"/>
              <a:t>each other node i:</a:t>
            </a:r>
            <a:br>
              <a:rPr lang="en-US" sz="1900" dirty="0"/>
            </a:br>
            <a:r>
              <a:rPr lang="en-US" sz="1900" dirty="0"/>
              <a:t>X</a:t>
            </a:r>
            <a:r>
              <a:rPr lang="en-US" sz="1900" baseline="-25000" dirty="0"/>
              <a:t>i</a:t>
            </a:r>
            <a:r>
              <a:rPr lang="en-US" sz="1900" dirty="0"/>
              <a:t> = </a:t>
            </a:r>
            <a:r>
              <a:rPr lang="en-US" sz="1900" dirty="0" smtClean="0"/>
              <a:t>{ </a:t>
            </a:r>
            <a:r>
              <a:rPr lang="en-US" sz="1900" dirty="0" err="1" smtClean="0"/>
              <a:t>i</a:t>
            </a:r>
            <a:r>
              <a:rPr lang="en-US" sz="1900" dirty="0" smtClean="0"/>
              <a:t> , </a:t>
            </a:r>
            <a:r>
              <a:rPr lang="en-US" sz="1900" dirty="0"/>
              <a:t>parent(</a:t>
            </a:r>
            <a:r>
              <a:rPr lang="en-US" sz="1900" dirty="0" err="1"/>
              <a:t>i</a:t>
            </a:r>
            <a:r>
              <a:rPr lang="en-US" sz="1900" dirty="0" smtClean="0"/>
              <a:t>) }</a:t>
            </a:r>
            <a:endParaRPr lang="en-US" sz="1900" dirty="0"/>
          </a:p>
          <a:p>
            <a:pPr eaLnBrk="1" hangingPunct="1"/>
            <a:endParaRPr lang="en-US" sz="1900" dirty="0" smtClean="0"/>
          </a:p>
          <a:p>
            <a:pPr eaLnBrk="1" hangingPunct="1"/>
            <a:endParaRPr lang="en-US" sz="1900" dirty="0"/>
          </a:p>
          <a:p>
            <a:pPr eaLnBrk="1" hangingPunct="1"/>
            <a:r>
              <a:rPr lang="en-US" sz="1900" dirty="0" smtClean="0"/>
              <a:t>T </a:t>
            </a:r>
            <a:r>
              <a:rPr lang="en-US" sz="1900" dirty="0"/>
              <a:t>with these bags gives a tree decomposition of width </a:t>
            </a:r>
            <a:r>
              <a:rPr lang="en-US" sz="1900" dirty="0" smtClean="0"/>
              <a:t>2</a:t>
            </a:r>
          </a:p>
          <a:p>
            <a:pPr eaLnBrk="1" hangingPunct="1"/>
            <a:endParaRPr lang="en-US" sz="1900" dirty="0" smtClean="0"/>
          </a:p>
          <a:p>
            <a:pPr eaLnBrk="1" hangingPunct="1"/>
            <a:r>
              <a:rPr lang="en-US" sz="1900" dirty="0" smtClean="0"/>
              <a:t>=&gt; treewidth = 1</a:t>
            </a:r>
            <a:endParaRPr lang="en-US" sz="1900" dirty="0"/>
          </a:p>
        </p:txBody>
      </p:sp>
      <p:sp>
        <p:nvSpPr>
          <p:cNvPr id="29699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3969AA-703D-45C3-9B92-E54A829059D4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20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5219700" y="1697037"/>
            <a:ext cx="2476500" cy="2036763"/>
            <a:chOff x="4152900" y="1524000"/>
            <a:chExt cx="2476500" cy="2036763"/>
          </a:xfrm>
        </p:grpSpPr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5981700" y="2590800"/>
              <a:ext cx="503237" cy="79216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مجموعة 2"/>
            <p:cNvGrpSpPr/>
            <p:nvPr/>
          </p:nvGrpSpPr>
          <p:grpSpPr>
            <a:xfrm>
              <a:off x="4152900" y="1524000"/>
              <a:ext cx="1943100" cy="2017713"/>
              <a:chOff x="4500563" y="2276475"/>
              <a:chExt cx="1943100" cy="2017713"/>
            </a:xfrm>
          </p:grpSpPr>
          <p:sp>
            <p:nvSpPr>
              <p:cNvPr id="29704" name="Line 13"/>
              <p:cNvSpPr>
                <a:spLocks noChangeShapeType="1"/>
              </p:cNvSpPr>
              <p:nvPr/>
            </p:nvSpPr>
            <p:spPr bwMode="auto">
              <a:xfrm>
                <a:off x="5148263" y="3284538"/>
                <a:ext cx="503237" cy="7921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5" name="Line 12"/>
              <p:cNvSpPr>
                <a:spLocks noChangeShapeType="1"/>
              </p:cNvSpPr>
              <p:nvPr/>
            </p:nvSpPr>
            <p:spPr bwMode="auto">
              <a:xfrm>
                <a:off x="5724525" y="2492375"/>
                <a:ext cx="503238" cy="7921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6" name="Line 11"/>
              <p:cNvSpPr>
                <a:spLocks noChangeShapeType="1"/>
              </p:cNvSpPr>
              <p:nvPr/>
            </p:nvSpPr>
            <p:spPr bwMode="auto">
              <a:xfrm flipH="1">
                <a:off x="4643438" y="3213100"/>
                <a:ext cx="576262" cy="8636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7" name="Line 10"/>
              <p:cNvSpPr>
                <a:spLocks noChangeShapeType="1"/>
              </p:cNvSpPr>
              <p:nvPr/>
            </p:nvSpPr>
            <p:spPr bwMode="auto">
              <a:xfrm flipH="1">
                <a:off x="5148263" y="2420938"/>
                <a:ext cx="576262" cy="8636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0" name="Oval 5"/>
              <p:cNvSpPr>
                <a:spLocks noChangeArrowheads="1"/>
              </p:cNvSpPr>
              <p:nvPr/>
            </p:nvSpPr>
            <p:spPr bwMode="auto">
              <a:xfrm>
                <a:off x="5508625" y="2276475"/>
                <a:ext cx="358775" cy="3603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29711" name="Oval 6"/>
              <p:cNvSpPr>
                <a:spLocks noChangeArrowheads="1"/>
              </p:cNvSpPr>
              <p:nvPr/>
            </p:nvSpPr>
            <p:spPr bwMode="auto">
              <a:xfrm>
                <a:off x="5003800" y="3068638"/>
                <a:ext cx="358775" cy="36036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/>
                  <a:t>b</a:t>
                </a:r>
              </a:p>
            </p:txBody>
          </p:sp>
          <p:sp>
            <p:nvSpPr>
              <p:cNvPr id="29712" name="Oval 7"/>
              <p:cNvSpPr>
                <a:spLocks noChangeArrowheads="1"/>
              </p:cNvSpPr>
              <p:nvPr/>
            </p:nvSpPr>
            <p:spPr bwMode="auto">
              <a:xfrm>
                <a:off x="4500563" y="3860800"/>
                <a:ext cx="358775" cy="3603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/>
                  <a:t>c</a:t>
                </a:r>
              </a:p>
            </p:txBody>
          </p:sp>
          <p:sp>
            <p:nvSpPr>
              <p:cNvPr id="29713" name="Oval 8"/>
              <p:cNvSpPr>
                <a:spLocks noChangeArrowheads="1"/>
              </p:cNvSpPr>
              <p:nvPr/>
            </p:nvSpPr>
            <p:spPr bwMode="auto">
              <a:xfrm>
                <a:off x="5435600" y="3933825"/>
                <a:ext cx="358775" cy="3603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/>
                  <a:t>d</a:t>
                </a:r>
              </a:p>
            </p:txBody>
          </p:sp>
          <p:sp>
            <p:nvSpPr>
              <p:cNvPr id="29714" name="Oval 9"/>
              <p:cNvSpPr>
                <a:spLocks noChangeArrowheads="1"/>
              </p:cNvSpPr>
              <p:nvPr/>
            </p:nvSpPr>
            <p:spPr bwMode="auto">
              <a:xfrm>
                <a:off x="6084888" y="3141663"/>
                <a:ext cx="358775" cy="36036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/>
                  <a:t>e</a:t>
                </a:r>
              </a:p>
            </p:txBody>
          </p:sp>
        </p:grpSp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6270625" y="3200400"/>
              <a:ext cx="358775" cy="36036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149850" y="4083051"/>
            <a:ext cx="2774950" cy="2241549"/>
            <a:chOff x="4419600" y="3716338"/>
            <a:chExt cx="2774950" cy="2241549"/>
          </a:xfrm>
        </p:grpSpPr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394450" y="4876800"/>
              <a:ext cx="574675" cy="79216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Line 22"/>
            <p:cNvSpPr>
              <a:spLocks noChangeShapeType="1"/>
            </p:cNvSpPr>
            <p:nvPr/>
          </p:nvSpPr>
          <p:spPr bwMode="auto">
            <a:xfrm>
              <a:off x="5210175" y="4868863"/>
              <a:ext cx="574675" cy="79216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Line 21"/>
            <p:cNvSpPr>
              <a:spLocks noChangeShapeType="1"/>
            </p:cNvSpPr>
            <p:nvPr/>
          </p:nvSpPr>
          <p:spPr bwMode="auto">
            <a:xfrm>
              <a:off x="5753100" y="4005263"/>
              <a:ext cx="574675" cy="79216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Line 20"/>
            <p:cNvSpPr>
              <a:spLocks noChangeShapeType="1"/>
            </p:cNvSpPr>
            <p:nvPr/>
          </p:nvSpPr>
          <p:spPr bwMode="auto">
            <a:xfrm flipH="1">
              <a:off x="4778375" y="4797425"/>
              <a:ext cx="504825" cy="8636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Line 19"/>
            <p:cNvSpPr>
              <a:spLocks noChangeShapeType="1"/>
            </p:cNvSpPr>
            <p:nvPr/>
          </p:nvSpPr>
          <p:spPr bwMode="auto">
            <a:xfrm flipH="1">
              <a:off x="5248275" y="4005263"/>
              <a:ext cx="504825" cy="8636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Oval 14"/>
            <p:cNvSpPr>
              <a:spLocks noChangeArrowheads="1"/>
            </p:cNvSpPr>
            <p:nvPr/>
          </p:nvSpPr>
          <p:spPr bwMode="auto">
            <a:xfrm>
              <a:off x="5426075" y="3716338"/>
              <a:ext cx="647700" cy="64928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sz="20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9716" name="Oval 15"/>
            <p:cNvSpPr>
              <a:spLocks noChangeArrowheads="1"/>
            </p:cNvSpPr>
            <p:nvPr/>
          </p:nvSpPr>
          <p:spPr bwMode="auto">
            <a:xfrm>
              <a:off x="4922838" y="4508500"/>
              <a:ext cx="647700" cy="64928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b a</a:t>
              </a:r>
            </a:p>
          </p:txBody>
        </p:sp>
        <p:sp>
          <p:nvSpPr>
            <p:cNvPr id="29717" name="Oval 16"/>
            <p:cNvSpPr>
              <a:spLocks noChangeArrowheads="1"/>
            </p:cNvSpPr>
            <p:nvPr/>
          </p:nvSpPr>
          <p:spPr bwMode="auto">
            <a:xfrm>
              <a:off x="4419600" y="5300663"/>
              <a:ext cx="647700" cy="64928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sz="2000" b="1">
                  <a:solidFill>
                    <a:schemeClr val="tx1"/>
                  </a:solidFill>
                </a:rPr>
                <a:t>c b</a:t>
              </a:r>
            </a:p>
          </p:txBody>
        </p:sp>
        <p:sp>
          <p:nvSpPr>
            <p:cNvPr id="29718" name="Oval 17"/>
            <p:cNvSpPr>
              <a:spLocks noChangeArrowheads="1"/>
            </p:cNvSpPr>
            <p:nvPr/>
          </p:nvSpPr>
          <p:spPr bwMode="auto">
            <a:xfrm>
              <a:off x="5354638" y="5300663"/>
              <a:ext cx="647700" cy="64928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sz="2000" b="1">
                  <a:solidFill>
                    <a:schemeClr val="tx1"/>
                  </a:solidFill>
                </a:rPr>
                <a:t>d b</a:t>
              </a:r>
            </a:p>
          </p:txBody>
        </p:sp>
        <p:sp>
          <p:nvSpPr>
            <p:cNvPr id="29719" name="Oval 18"/>
            <p:cNvSpPr>
              <a:spLocks noChangeArrowheads="1"/>
            </p:cNvSpPr>
            <p:nvPr/>
          </p:nvSpPr>
          <p:spPr bwMode="auto">
            <a:xfrm>
              <a:off x="6002338" y="4508500"/>
              <a:ext cx="647700" cy="64928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sz="2000" b="1">
                  <a:solidFill>
                    <a:schemeClr val="tx1"/>
                  </a:solidFill>
                </a:rPr>
                <a:t>e a</a:t>
              </a:r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6546850" y="5308600"/>
              <a:ext cx="647700" cy="64928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f 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ectangle 1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Definition of treewidth</a:t>
            </a:r>
          </a:p>
        </p:txBody>
      </p:sp>
    </p:spTree>
    <p:extLst>
      <p:ext uri="{BB962C8B-B14F-4D97-AF65-F5344CB8AC3E}">
        <p14:creationId xmlns:p14="http://schemas.microsoft.com/office/powerpoint/2010/main" val="26416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2310586"/>
            <a:ext cx="5181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/>
              <a:t>“a </a:t>
            </a:r>
            <a:r>
              <a:rPr lang="en-US" sz="1900" dirty="0"/>
              <a:t>graph is </a:t>
            </a:r>
            <a:r>
              <a:rPr lang="en-US" sz="2200" dirty="0" err="1">
                <a:solidFill>
                  <a:srgbClr val="FF0000"/>
                </a:solidFill>
              </a:rPr>
              <a:t>chordal</a:t>
            </a:r>
            <a:r>
              <a:rPr lang="en-US" sz="1900" dirty="0"/>
              <a:t> if each of its cycles of four or more nodes has a chord, which is an edge joining two nodes that are not adjacent in the cycle</a:t>
            </a:r>
            <a:r>
              <a:rPr lang="en-US" sz="1900" dirty="0" smtClean="0"/>
              <a:t>.” *</a:t>
            </a:r>
          </a:p>
          <a:p>
            <a:endParaRPr lang="en-US" sz="1900" dirty="0"/>
          </a:p>
          <a:p>
            <a:r>
              <a:rPr lang="en-US" sz="1900" dirty="0" smtClean="0"/>
              <a:t>“An </a:t>
            </a:r>
            <a:r>
              <a:rPr lang="en-US" sz="1900" dirty="0"/>
              <a:t>equivalent definition is that </a:t>
            </a:r>
            <a:r>
              <a:rPr lang="en-US" sz="1900" dirty="0" smtClean="0"/>
              <a:t>any </a:t>
            </a:r>
            <a:r>
              <a:rPr lang="en-US" sz="1900" dirty="0" err="1" smtClean="0"/>
              <a:t>chordless</a:t>
            </a:r>
            <a:r>
              <a:rPr lang="en-US" sz="1900" dirty="0" smtClean="0"/>
              <a:t> </a:t>
            </a:r>
            <a:r>
              <a:rPr lang="en-US" sz="1900" dirty="0"/>
              <a:t>cycles have at most three nodes</a:t>
            </a:r>
            <a:r>
              <a:rPr lang="en-US" sz="1900" dirty="0" smtClean="0"/>
              <a:t>.” *</a:t>
            </a:r>
            <a:endParaRPr lang="en-US" sz="1900" dirty="0"/>
          </a:p>
        </p:txBody>
      </p:sp>
      <p:sp>
        <p:nvSpPr>
          <p:cNvPr id="3" name="مستطيل 2"/>
          <p:cNvSpPr/>
          <p:nvPr/>
        </p:nvSpPr>
        <p:spPr>
          <a:xfrm>
            <a:off x="762000" y="5007114"/>
            <a:ext cx="7620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/>
              <a:t>“a </a:t>
            </a:r>
            <a:r>
              <a:rPr lang="en-US" sz="2200" dirty="0">
                <a:solidFill>
                  <a:srgbClr val="FF0000"/>
                </a:solidFill>
              </a:rPr>
              <a:t>clique</a:t>
            </a:r>
            <a:r>
              <a:rPr lang="en-US" dirty="0"/>
              <a:t> </a:t>
            </a:r>
            <a:r>
              <a:rPr lang="en-US" sz="1900" dirty="0"/>
              <a:t>in an undirected graph is a subset of its vertices such that every two vertices in the subset are connected by an edge</a:t>
            </a:r>
            <a:r>
              <a:rPr lang="en-US" sz="1900" dirty="0" smtClean="0"/>
              <a:t>.” **</a:t>
            </a:r>
            <a:endParaRPr lang="en-US" sz="1900" dirty="0"/>
          </a:p>
        </p:txBody>
      </p:sp>
      <p:pic>
        <p:nvPicPr>
          <p:cNvPr id="11266" name="Picture 2" descr="http://upload.wikimedia.org/wikipedia/commons/thumb/3/34/Chordal-graph.svg/220px-Chordal-graph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2209800"/>
            <a:ext cx="2497033" cy="1895475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Definition of treewidth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581912"/>
            <a:ext cx="8229600" cy="4754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err="1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Chordal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graphs and a clique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7200" y="6096000"/>
            <a:ext cx="4621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 http</a:t>
            </a:r>
            <a:r>
              <a:rPr lang="en-US" dirty="0"/>
              <a:t>://en.wikipedia.org/wiki/Chordal_graph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353704" y="6433066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** http</a:t>
            </a:r>
            <a:r>
              <a:rPr lang="en-US" dirty="0"/>
              <a:t>://en.wikipedia.org/wiki/Clique_(graph_theory)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8488566" y="19812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78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2983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276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dirty="0"/>
              <a:t>Eliminating a vertex: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Make its neighborhood a clique and then remove the </a:t>
            </a:r>
            <a:r>
              <a:rPr lang="en-US" sz="1900" dirty="0" smtClean="0"/>
              <a:t>vertex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Different vertex orderings (elimination schemes) are </a:t>
            </a:r>
            <a:r>
              <a:rPr lang="en-US" sz="1900" dirty="0" smtClean="0"/>
              <a:t>possible.</a:t>
            </a:r>
            <a:endParaRPr lang="en-US" sz="1900" dirty="0"/>
          </a:p>
          <a:p>
            <a:pPr lvl="1">
              <a:lnSpc>
                <a:spcPct val="90000"/>
              </a:lnSpc>
            </a:pPr>
            <a:r>
              <a:rPr lang="en-US" sz="1900" i="1" dirty="0"/>
              <a:t>Fill-in</a:t>
            </a:r>
            <a:r>
              <a:rPr lang="en-US" sz="1900" dirty="0"/>
              <a:t>: minimum over all elimination schemes of number of added edges (new non-zero’s)</a:t>
            </a:r>
          </a:p>
          <a:p>
            <a:pPr lvl="1">
              <a:lnSpc>
                <a:spcPct val="90000"/>
              </a:lnSpc>
            </a:pPr>
            <a:r>
              <a:rPr lang="en-US" sz="1900" i="1" dirty="0"/>
              <a:t>Chordal graphs</a:t>
            </a:r>
            <a:r>
              <a:rPr lang="en-US" sz="1900" dirty="0"/>
              <a:t>: fill-in </a:t>
            </a:r>
            <a:r>
              <a:rPr lang="en-US" sz="1900" dirty="0" smtClean="0"/>
              <a:t>0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en-US" sz="19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Treewidth</a:t>
            </a:r>
            <a:r>
              <a:rPr lang="en-US" sz="1900" dirty="0"/>
              <a:t>: minimum over all elimination schemes of maximum degree of vertex when eliminated (min max number of non-zero’s in a row when eliminating row)</a:t>
            </a:r>
            <a:endParaRPr lang="en-US" sz="1900" i="1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3A7A-3E95-4057-81DC-30DD1E5653CC}" type="slidenum">
              <a:rPr lang="nl-NL"/>
              <a:pPr/>
              <a:t>23</a:t>
            </a:fld>
            <a:endParaRPr lang="nl-NL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71600"/>
            <a:ext cx="8610600" cy="609600"/>
          </a:xfrm>
        </p:spPr>
        <p:txBody>
          <a:bodyPr>
            <a:normAutofit/>
          </a:bodyPr>
          <a:lstStyle/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Gauss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elimination as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Graph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elimination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100" dirty="0" smtClean="0"/>
              <a:t>Alternative definitions</a:t>
            </a:r>
            <a:endParaRPr lang="en-GB" sz="5100" dirty="0"/>
          </a:p>
        </p:txBody>
      </p:sp>
    </p:spTree>
    <p:extLst>
      <p:ext uri="{BB962C8B-B14F-4D97-AF65-F5344CB8AC3E}">
        <p14:creationId xmlns:p14="http://schemas.microsoft.com/office/powerpoint/2010/main" val="34703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Given a permutation </a:t>
            </a:r>
            <a:r>
              <a:rPr lang="en-GB" sz="1900" dirty="0" smtClean="0">
                <a:latin typeface="Symbol" pitchFamily="18" charset="2"/>
              </a:rPr>
              <a:t></a:t>
            </a:r>
            <a:r>
              <a:rPr lang="en-GB" sz="1900" dirty="0" smtClean="0"/>
              <a:t> of the vertices, the </a:t>
            </a:r>
            <a:r>
              <a:rPr lang="en-GB" sz="1900" i="1" dirty="0" smtClean="0">
                <a:solidFill>
                  <a:srgbClr val="FF0000"/>
                </a:solidFill>
              </a:rPr>
              <a:t>fill-in graph</a:t>
            </a:r>
            <a:r>
              <a:rPr lang="en-GB" sz="1900" dirty="0" smtClean="0"/>
              <a:t> is made as follows: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For </a:t>
            </a:r>
            <a:r>
              <a:rPr lang="en-GB" sz="1900" i="1" dirty="0" err="1" smtClean="0"/>
              <a:t>i</a:t>
            </a:r>
            <a:r>
              <a:rPr lang="en-GB" sz="1900" dirty="0" smtClean="0"/>
              <a:t> = 1 to </a:t>
            </a:r>
            <a:r>
              <a:rPr lang="en-GB" sz="1900" i="1" dirty="0" smtClean="0"/>
              <a:t>n</a:t>
            </a:r>
            <a:r>
              <a:rPr lang="en-GB" sz="1900" dirty="0" smtClean="0"/>
              <a:t> do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Add an edge between each pair of higher numbered neighbours of the </a:t>
            </a:r>
            <a:r>
              <a:rPr lang="en-GB" sz="1900" i="1" dirty="0" err="1" smtClean="0"/>
              <a:t>i</a:t>
            </a:r>
            <a:r>
              <a:rPr lang="en-GB" sz="1900" baseline="30000" dirty="0" err="1" smtClean="0"/>
              <a:t>th</a:t>
            </a:r>
            <a:r>
              <a:rPr lang="en-GB" sz="1900" dirty="0" smtClean="0"/>
              <a:t> vertex</a:t>
            </a:r>
          </a:p>
        </p:txBody>
      </p:sp>
      <p:sp>
        <p:nvSpPr>
          <p:cNvPr id="57" name="سهم إلى اليمين 56"/>
          <p:cNvSpPr/>
          <p:nvPr/>
        </p:nvSpPr>
        <p:spPr>
          <a:xfrm>
            <a:off x="5181600" y="5179161"/>
            <a:ext cx="838200" cy="457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سهم إلى اليمين 58"/>
          <p:cNvSpPr/>
          <p:nvPr/>
        </p:nvSpPr>
        <p:spPr>
          <a:xfrm>
            <a:off x="2514600" y="5181600"/>
            <a:ext cx="838200" cy="457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مجموعة 2"/>
          <p:cNvGrpSpPr/>
          <p:nvPr/>
        </p:nvGrpSpPr>
        <p:grpSpPr>
          <a:xfrm>
            <a:off x="6326187" y="4573593"/>
            <a:ext cx="1598613" cy="1370007"/>
            <a:chOff x="6326187" y="4572006"/>
            <a:chExt cx="1598613" cy="1370007"/>
          </a:xfrm>
        </p:grpSpPr>
        <p:grpSp>
          <p:nvGrpSpPr>
            <p:cNvPr id="2" name="مجموعة 1"/>
            <p:cNvGrpSpPr/>
            <p:nvPr/>
          </p:nvGrpSpPr>
          <p:grpSpPr>
            <a:xfrm>
              <a:off x="6326187" y="4724400"/>
              <a:ext cx="1598613" cy="1217613"/>
              <a:chOff x="6326187" y="4724400"/>
              <a:chExt cx="1598613" cy="1217613"/>
            </a:xfrm>
          </p:grpSpPr>
          <p:sp>
            <p:nvSpPr>
              <p:cNvPr id="16386" name="Line 1"/>
              <p:cNvSpPr>
                <a:spLocks noChangeShapeType="1"/>
              </p:cNvSpPr>
              <p:nvPr/>
            </p:nvSpPr>
            <p:spPr bwMode="auto">
              <a:xfrm flipH="1">
                <a:off x="6705600" y="5105400"/>
                <a:ext cx="917575" cy="685800"/>
              </a:xfrm>
              <a:prstGeom prst="line">
                <a:avLst/>
              </a:prstGeom>
              <a:noFill/>
              <a:ln w="763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37"/>
              <p:cNvSpPr>
                <a:spLocks noChangeShapeType="1"/>
              </p:cNvSpPr>
              <p:nvPr/>
            </p:nvSpPr>
            <p:spPr bwMode="auto">
              <a:xfrm flipH="1">
                <a:off x="6705600" y="4800600"/>
                <a:ext cx="384175" cy="990600"/>
              </a:xfrm>
              <a:prstGeom prst="line">
                <a:avLst/>
              </a:prstGeom>
              <a:noFill/>
              <a:ln w="763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38"/>
              <p:cNvSpPr>
                <a:spLocks noChangeArrowheads="1"/>
              </p:cNvSpPr>
              <p:nvPr/>
            </p:nvSpPr>
            <p:spPr bwMode="auto">
              <a:xfrm>
                <a:off x="6478587" y="4724400"/>
                <a:ext cx="1219200" cy="1068388"/>
              </a:xfrm>
              <a:custGeom>
                <a:avLst/>
                <a:gdLst>
                  <a:gd name="T0" fmla="*/ 219240085 w 3388"/>
                  <a:gd name="T1" fmla="*/ 0 h 2966"/>
                  <a:gd name="T2" fmla="*/ 438609719 w 3388"/>
                  <a:gd name="T3" fmla="*/ 137278132 h 2966"/>
                  <a:gd name="T4" fmla="*/ 383702536 w 3388"/>
                  <a:gd name="T5" fmla="*/ 329701079 h 2966"/>
                  <a:gd name="T6" fmla="*/ 109555268 w 3388"/>
                  <a:gd name="T7" fmla="*/ 384716217 h 2966"/>
                  <a:gd name="T8" fmla="*/ 0 w 3388"/>
                  <a:gd name="T9" fmla="*/ 109900240 h 2966"/>
                  <a:gd name="T10" fmla="*/ 219240085 w 3388"/>
                  <a:gd name="T11" fmla="*/ 0 h 2966"/>
                  <a:gd name="T12" fmla="*/ 219240085 w 3388"/>
                  <a:gd name="T13" fmla="*/ 0 h 29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88" h="2966">
                    <a:moveTo>
                      <a:pt x="1693" y="0"/>
                    </a:moveTo>
                    <a:lnTo>
                      <a:pt x="3387" y="1058"/>
                    </a:lnTo>
                    <a:lnTo>
                      <a:pt x="2963" y="2541"/>
                    </a:lnTo>
                    <a:lnTo>
                      <a:pt x="846" y="2965"/>
                    </a:lnTo>
                    <a:lnTo>
                      <a:pt x="0" y="847"/>
                    </a:lnTo>
                    <a:lnTo>
                      <a:pt x="1693" y="0"/>
                    </a:lnTo>
                  </a:path>
                </a:pathLst>
              </a:custGeom>
              <a:noFill/>
              <a:ln w="284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04" name="Group 39"/>
              <p:cNvGrpSpPr>
                <a:grpSpLocks/>
              </p:cNvGrpSpPr>
              <p:nvPr/>
            </p:nvGrpSpPr>
            <p:grpSpPr bwMode="auto">
              <a:xfrm>
                <a:off x="6326187" y="4800600"/>
                <a:ext cx="381000" cy="379413"/>
                <a:chOff x="2976" y="3024"/>
                <a:chExt cx="240" cy="239"/>
              </a:xfrm>
            </p:grpSpPr>
            <p:sp>
              <p:nvSpPr>
                <p:cNvPr id="16419" name="Oval 40"/>
                <p:cNvSpPr>
                  <a:spLocks noChangeArrowheads="1"/>
                </p:cNvSpPr>
                <p:nvPr/>
              </p:nvSpPr>
              <p:spPr bwMode="auto">
                <a:xfrm>
                  <a:off x="2976" y="302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0" name="AutoShape 41"/>
                <p:cNvSpPr>
                  <a:spLocks noChangeArrowheads="1"/>
                </p:cNvSpPr>
                <p:nvPr/>
              </p:nvSpPr>
              <p:spPr bwMode="auto">
                <a:xfrm>
                  <a:off x="3012" y="305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16406" name="Group 45"/>
              <p:cNvGrpSpPr>
                <a:grpSpLocks/>
              </p:cNvGrpSpPr>
              <p:nvPr/>
            </p:nvGrpSpPr>
            <p:grpSpPr bwMode="auto">
              <a:xfrm>
                <a:off x="7545387" y="4876800"/>
                <a:ext cx="379413" cy="379413"/>
                <a:chOff x="3744" y="3072"/>
                <a:chExt cx="239" cy="239"/>
              </a:xfrm>
            </p:grpSpPr>
            <p:sp>
              <p:nvSpPr>
                <p:cNvPr id="16415" name="Oval 46"/>
                <p:cNvSpPr>
                  <a:spLocks noChangeArrowheads="1"/>
                </p:cNvSpPr>
                <p:nvPr/>
              </p:nvSpPr>
              <p:spPr bwMode="auto">
                <a:xfrm>
                  <a:off x="3744" y="3072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6" name="AutoShape 47"/>
                <p:cNvSpPr>
                  <a:spLocks noChangeArrowheads="1"/>
                </p:cNvSpPr>
                <p:nvPr/>
              </p:nvSpPr>
              <p:spPr bwMode="auto">
                <a:xfrm>
                  <a:off x="3779" y="3107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16407" name="Group 48"/>
              <p:cNvGrpSpPr>
                <a:grpSpLocks/>
              </p:cNvGrpSpPr>
              <p:nvPr/>
            </p:nvGrpSpPr>
            <p:grpSpPr bwMode="auto">
              <a:xfrm>
                <a:off x="7316787" y="5486400"/>
                <a:ext cx="379413" cy="379413"/>
                <a:chOff x="3600" y="3456"/>
                <a:chExt cx="239" cy="239"/>
              </a:xfrm>
            </p:grpSpPr>
            <p:sp>
              <p:nvSpPr>
                <p:cNvPr id="16413" name="Oval 49"/>
                <p:cNvSpPr>
                  <a:spLocks noChangeArrowheads="1"/>
                </p:cNvSpPr>
                <p:nvPr/>
              </p:nvSpPr>
              <p:spPr bwMode="auto">
                <a:xfrm>
                  <a:off x="3600" y="3456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4" name="AutoShape 50"/>
                <p:cNvSpPr>
                  <a:spLocks noChangeArrowheads="1"/>
                </p:cNvSpPr>
                <p:nvPr/>
              </p:nvSpPr>
              <p:spPr bwMode="auto">
                <a:xfrm>
                  <a:off x="3635" y="3491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16408" name="Group 51"/>
              <p:cNvGrpSpPr>
                <a:grpSpLocks/>
              </p:cNvGrpSpPr>
              <p:nvPr/>
            </p:nvGrpSpPr>
            <p:grpSpPr bwMode="auto">
              <a:xfrm>
                <a:off x="6554787" y="5562600"/>
                <a:ext cx="379413" cy="379413"/>
                <a:chOff x="3168" y="3504"/>
                <a:chExt cx="239" cy="239"/>
              </a:xfrm>
            </p:grpSpPr>
            <p:sp>
              <p:nvSpPr>
                <p:cNvPr id="16411" name="Oval 52"/>
                <p:cNvSpPr>
                  <a:spLocks noChangeArrowheads="1"/>
                </p:cNvSpPr>
                <p:nvPr/>
              </p:nvSpPr>
              <p:spPr bwMode="auto">
                <a:xfrm>
                  <a:off x="3168" y="350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2" name="AutoShape 53"/>
                <p:cNvSpPr>
                  <a:spLocks noChangeArrowheads="1"/>
                </p:cNvSpPr>
                <p:nvPr/>
              </p:nvSpPr>
              <p:spPr bwMode="auto">
                <a:xfrm>
                  <a:off x="3203" y="353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6405" name="Group 42"/>
            <p:cNvGrpSpPr>
              <a:grpSpLocks/>
            </p:cNvGrpSpPr>
            <p:nvPr/>
          </p:nvGrpSpPr>
          <p:grpSpPr bwMode="auto">
            <a:xfrm>
              <a:off x="6859580" y="4572006"/>
              <a:ext cx="381000" cy="381001"/>
              <a:chOff x="3360" y="2880"/>
              <a:chExt cx="240" cy="240"/>
            </a:xfrm>
          </p:grpSpPr>
          <p:sp>
            <p:nvSpPr>
              <p:cNvPr id="16417" name="Oval 43"/>
              <p:cNvSpPr>
                <a:spLocks noChangeArrowheads="1"/>
              </p:cNvSpPr>
              <p:nvPr/>
            </p:nvSpPr>
            <p:spPr bwMode="auto">
              <a:xfrm>
                <a:off x="3360" y="2880"/>
                <a:ext cx="240" cy="24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AutoShape 44"/>
              <p:cNvSpPr>
                <a:spLocks noChangeArrowheads="1"/>
              </p:cNvSpPr>
              <p:nvPr/>
            </p:nvSpPr>
            <p:spPr bwMode="auto">
              <a:xfrm>
                <a:off x="3395" y="2915"/>
                <a:ext cx="169" cy="169"/>
              </a:xfrm>
              <a:prstGeom prst="roundRect">
                <a:avLst>
                  <a:gd name="adj" fmla="val 59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34" name="مجموعة 133"/>
          <p:cNvGrpSpPr/>
          <p:nvPr/>
        </p:nvGrpSpPr>
        <p:grpSpPr>
          <a:xfrm>
            <a:off x="685800" y="4572000"/>
            <a:ext cx="1598613" cy="1370007"/>
            <a:chOff x="6326187" y="4572006"/>
            <a:chExt cx="1598613" cy="1370007"/>
          </a:xfrm>
        </p:grpSpPr>
        <p:grpSp>
          <p:nvGrpSpPr>
            <p:cNvPr id="135" name="مجموعة 134"/>
            <p:cNvGrpSpPr/>
            <p:nvPr/>
          </p:nvGrpSpPr>
          <p:grpSpPr>
            <a:xfrm>
              <a:off x="6326187" y="4724400"/>
              <a:ext cx="1598613" cy="1217613"/>
              <a:chOff x="6326187" y="4724400"/>
              <a:chExt cx="1598613" cy="1217613"/>
            </a:xfrm>
          </p:grpSpPr>
          <p:sp>
            <p:nvSpPr>
              <p:cNvPr id="141" name="Freeform 38"/>
              <p:cNvSpPr>
                <a:spLocks noChangeArrowheads="1"/>
              </p:cNvSpPr>
              <p:nvPr/>
            </p:nvSpPr>
            <p:spPr bwMode="auto">
              <a:xfrm>
                <a:off x="6478587" y="4724400"/>
                <a:ext cx="1219200" cy="1068388"/>
              </a:xfrm>
              <a:custGeom>
                <a:avLst/>
                <a:gdLst>
                  <a:gd name="T0" fmla="*/ 219240085 w 3388"/>
                  <a:gd name="T1" fmla="*/ 0 h 2966"/>
                  <a:gd name="T2" fmla="*/ 438609719 w 3388"/>
                  <a:gd name="T3" fmla="*/ 137278132 h 2966"/>
                  <a:gd name="T4" fmla="*/ 383702536 w 3388"/>
                  <a:gd name="T5" fmla="*/ 329701079 h 2966"/>
                  <a:gd name="T6" fmla="*/ 109555268 w 3388"/>
                  <a:gd name="T7" fmla="*/ 384716217 h 2966"/>
                  <a:gd name="T8" fmla="*/ 0 w 3388"/>
                  <a:gd name="T9" fmla="*/ 109900240 h 2966"/>
                  <a:gd name="T10" fmla="*/ 219240085 w 3388"/>
                  <a:gd name="T11" fmla="*/ 0 h 2966"/>
                  <a:gd name="T12" fmla="*/ 219240085 w 3388"/>
                  <a:gd name="T13" fmla="*/ 0 h 29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88" h="2966">
                    <a:moveTo>
                      <a:pt x="1693" y="0"/>
                    </a:moveTo>
                    <a:lnTo>
                      <a:pt x="3387" y="1058"/>
                    </a:lnTo>
                    <a:lnTo>
                      <a:pt x="2963" y="2541"/>
                    </a:lnTo>
                    <a:lnTo>
                      <a:pt x="846" y="2965"/>
                    </a:lnTo>
                    <a:lnTo>
                      <a:pt x="0" y="847"/>
                    </a:lnTo>
                    <a:lnTo>
                      <a:pt x="1693" y="0"/>
                    </a:lnTo>
                  </a:path>
                </a:pathLst>
              </a:custGeom>
              <a:noFill/>
              <a:ln w="284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2" name="Group 39"/>
              <p:cNvGrpSpPr>
                <a:grpSpLocks/>
              </p:cNvGrpSpPr>
              <p:nvPr/>
            </p:nvGrpSpPr>
            <p:grpSpPr bwMode="auto">
              <a:xfrm>
                <a:off x="6326187" y="4800600"/>
                <a:ext cx="381000" cy="379413"/>
                <a:chOff x="2976" y="3024"/>
                <a:chExt cx="240" cy="239"/>
              </a:xfrm>
            </p:grpSpPr>
            <p:sp>
              <p:nvSpPr>
                <p:cNvPr id="152" name="Oval 40"/>
                <p:cNvSpPr>
                  <a:spLocks noChangeArrowheads="1"/>
                </p:cNvSpPr>
                <p:nvPr/>
              </p:nvSpPr>
              <p:spPr bwMode="auto">
                <a:xfrm>
                  <a:off x="2976" y="302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AutoShape 41"/>
                <p:cNvSpPr>
                  <a:spLocks noChangeArrowheads="1"/>
                </p:cNvSpPr>
                <p:nvPr/>
              </p:nvSpPr>
              <p:spPr bwMode="auto">
                <a:xfrm>
                  <a:off x="3012" y="305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143" name="Group 45"/>
              <p:cNvGrpSpPr>
                <a:grpSpLocks/>
              </p:cNvGrpSpPr>
              <p:nvPr/>
            </p:nvGrpSpPr>
            <p:grpSpPr bwMode="auto">
              <a:xfrm>
                <a:off x="7545387" y="4876800"/>
                <a:ext cx="379413" cy="379413"/>
                <a:chOff x="3744" y="3072"/>
                <a:chExt cx="239" cy="239"/>
              </a:xfrm>
            </p:grpSpPr>
            <p:sp>
              <p:nvSpPr>
                <p:cNvPr id="150" name="Oval 46"/>
                <p:cNvSpPr>
                  <a:spLocks noChangeArrowheads="1"/>
                </p:cNvSpPr>
                <p:nvPr/>
              </p:nvSpPr>
              <p:spPr bwMode="auto">
                <a:xfrm>
                  <a:off x="3744" y="3072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AutoShape 47"/>
                <p:cNvSpPr>
                  <a:spLocks noChangeArrowheads="1"/>
                </p:cNvSpPr>
                <p:nvPr/>
              </p:nvSpPr>
              <p:spPr bwMode="auto">
                <a:xfrm>
                  <a:off x="3779" y="3107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144" name="Group 48"/>
              <p:cNvGrpSpPr>
                <a:grpSpLocks/>
              </p:cNvGrpSpPr>
              <p:nvPr/>
            </p:nvGrpSpPr>
            <p:grpSpPr bwMode="auto">
              <a:xfrm>
                <a:off x="7316787" y="5486400"/>
                <a:ext cx="379413" cy="379413"/>
                <a:chOff x="3600" y="3456"/>
                <a:chExt cx="239" cy="239"/>
              </a:xfrm>
            </p:grpSpPr>
            <p:sp>
              <p:nvSpPr>
                <p:cNvPr id="148" name="Oval 49"/>
                <p:cNvSpPr>
                  <a:spLocks noChangeArrowheads="1"/>
                </p:cNvSpPr>
                <p:nvPr/>
              </p:nvSpPr>
              <p:spPr bwMode="auto">
                <a:xfrm>
                  <a:off x="3600" y="3456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AutoShape 50"/>
                <p:cNvSpPr>
                  <a:spLocks noChangeArrowheads="1"/>
                </p:cNvSpPr>
                <p:nvPr/>
              </p:nvSpPr>
              <p:spPr bwMode="auto">
                <a:xfrm>
                  <a:off x="3635" y="3491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145" name="Group 51"/>
              <p:cNvGrpSpPr>
                <a:grpSpLocks/>
              </p:cNvGrpSpPr>
              <p:nvPr/>
            </p:nvGrpSpPr>
            <p:grpSpPr bwMode="auto">
              <a:xfrm>
                <a:off x="6554787" y="5562600"/>
                <a:ext cx="379413" cy="379413"/>
                <a:chOff x="3168" y="3504"/>
                <a:chExt cx="239" cy="239"/>
              </a:xfrm>
            </p:grpSpPr>
            <p:sp>
              <p:nvSpPr>
                <p:cNvPr id="146" name="Oval 52"/>
                <p:cNvSpPr>
                  <a:spLocks noChangeArrowheads="1"/>
                </p:cNvSpPr>
                <p:nvPr/>
              </p:nvSpPr>
              <p:spPr bwMode="auto">
                <a:xfrm>
                  <a:off x="3168" y="350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AutoShape 53"/>
                <p:cNvSpPr>
                  <a:spLocks noChangeArrowheads="1"/>
                </p:cNvSpPr>
                <p:nvPr/>
              </p:nvSpPr>
              <p:spPr bwMode="auto">
                <a:xfrm>
                  <a:off x="3203" y="353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36" name="Group 42"/>
            <p:cNvGrpSpPr>
              <a:grpSpLocks/>
            </p:cNvGrpSpPr>
            <p:nvPr/>
          </p:nvGrpSpPr>
          <p:grpSpPr bwMode="auto">
            <a:xfrm>
              <a:off x="6859580" y="4572006"/>
              <a:ext cx="381000" cy="381001"/>
              <a:chOff x="3360" y="2880"/>
              <a:chExt cx="240" cy="240"/>
            </a:xfrm>
          </p:grpSpPr>
          <p:sp>
            <p:nvSpPr>
              <p:cNvPr id="137" name="Oval 43"/>
              <p:cNvSpPr>
                <a:spLocks noChangeArrowheads="1"/>
              </p:cNvSpPr>
              <p:nvPr/>
            </p:nvSpPr>
            <p:spPr bwMode="auto">
              <a:xfrm>
                <a:off x="3360" y="2880"/>
                <a:ext cx="240" cy="24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44"/>
              <p:cNvSpPr>
                <a:spLocks noChangeArrowheads="1"/>
              </p:cNvSpPr>
              <p:nvPr/>
            </p:nvSpPr>
            <p:spPr bwMode="auto">
              <a:xfrm>
                <a:off x="3395" y="2915"/>
                <a:ext cx="169" cy="169"/>
              </a:xfrm>
              <a:prstGeom prst="roundRect">
                <a:avLst>
                  <a:gd name="adj" fmla="val 59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54" name="مجموعة 153"/>
          <p:cNvGrpSpPr/>
          <p:nvPr/>
        </p:nvGrpSpPr>
        <p:grpSpPr>
          <a:xfrm>
            <a:off x="3429000" y="4572000"/>
            <a:ext cx="1598613" cy="1370007"/>
            <a:chOff x="6326187" y="4572006"/>
            <a:chExt cx="1598613" cy="1370007"/>
          </a:xfrm>
        </p:grpSpPr>
        <p:grpSp>
          <p:nvGrpSpPr>
            <p:cNvPr id="155" name="مجموعة 154"/>
            <p:cNvGrpSpPr/>
            <p:nvPr/>
          </p:nvGrpSpPr>
          <p:grpSpPr>
            <a:xfrm>
              <a:off x="6326187" y="4724400"/>
              <a:ext cx="1598613" cy="1217613"/>
              <a:chOff x="6326187" y="4724400"/>
              <a:chExt cx="1598613" cy="1217613"/>
            </a:xfrm>
          </p:grpSpPr>
          <p:sp>
            <p:nvSpPr>
              <p:cNvPr id="160" name="Line 37"/>
              <p:cNvSpPr>
                <a:spLocks noChangeShapeType="1"/>
              </p:cNvSpPr>
              <p:nvPr/>
            </p:nvSpPr>
            <p:spPr bwMode="auto">
              <a:xfrm flipH="1">
                <a:off x="6705600" y="4800600"/>
                <a:ext cx="384175" cy="990600"/>
              </a:xfrm>
              <a:prstGeom prst="line">
                <a:avLst/>
              </a:prstGeom>
              <a:noFill/>
              <a:ln w="763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38"/>
              <p:cNvSpPr>
                <a:spLocks noChangeArrowheads="1"/>
              </p:cNvSpPr>
              <p:nvPr/>
            </p:nvSpPr>
            <p:spPr bwMode="auto">
              <a:xfrm>
                <a:off x="6478587" y="4724400"/>
                <a:ext cx="1219200" cy="1068388"/>
              </a:xfrm>
              <a:custGeom>
                <a:avLst/>
                <a:gdLst>
                  <a:gd name="T0" fmla="*/ 219240085 w 3388"/>
                  <a:gd name="T1" fmla="*/ 0 h 2966"/>
                  <a:gd name="T2" fmla="*/ 438609719 w 3388"/>
                  <a:gd name="T3" fmla="*/ 137278132 h 2966"/>
                  <a:gd name="T4" fmla="*/ 383702536 w 3388"/>
                  <a:gd name="T5" fmla="*/ 329701079 h 2966"/>
                  <a:gd name="T6" fmla="*/ 109555268 w 3388"/>
                  <a:gd name="T7" fmla="*/ 384716217 h 2966"/>
                  <a:gd name="T8" fmla="*/ 0 w 3388"/>
                  <a:gd name="T9" fmla="*/ 109900240 h 2966"/>
                  <a:gd name="T10" fmla="*/ 219240085 w 3388"/>
                  <a:gd name="T11" fmla="*/ 0 h 2966"/>
                  <a:gd name="T12" fmla="*/ 219240085 w 3388"/>
                  <a:gd name="T13" fmla="*/ 0 h 29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88" h="2966">
                    <a:moveTo>
                      <a:pt x="1693" y="0"/>
                    </a:moveTo>
                    <a:lnTo>
                      <a:pt x="3387" y="1058"/>
                    </a:lnTo>
                    <a:lnTo>
                      <a:pt x="2963" y="2541"/>
                    </a:lnTo>
                    <a:lnTo>
                      <a:pt x="846" y="2965"/>
                    </a:lnTo>
                    <a:lnTo>
                      <a:pt x="0" y="847"/>
                    </a:lnTo>
                    <a:lnTo>
                      <a:pt x="1693" y="0"/>
                    </a:lnTo>
                  </a:path>
                </a:pathLst>
              </a:custGeom>
              <a:noFill/>
              <a:ln w="284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2" name="Group 39"/>
              <p:cNvGrpSpPr>
                <a:grpSpLocks/>
              </p:cNvGrpSpPr>
              <p:nvPr/>
            </p:nvGrpSpPr>
            <p:grpSpPr bwMode="auto">
              <a:xfrm>
                <a:off x="6326187" y="4800600"/>
                <a:ext cx="381000" cy="379413"/>
                <a:chOff x="2976" y="3024"/>
                <a:chExt cx="240" cy="239"/>
              </a:xfrm>
            </p:grpSpPr>
            <p:sp>
              <p:nvSpPr>
                <p:cNvPr id="172" name="Oval 40"/>
                <p:cNvSpPr>
                  <a:spLocks noChangeArrowheads="1"/>
                </p:cNvSpPr>
                <p:nvPr/>
              </p:nvSpPr>
              <p:spPr bwMode="auto">
                <a:xfrm>
                  <a:off x="2976" y="302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AutoShape 41"/>
                <p:cNvSpPr>
                  <a:spLocks noChangeArrowheads="1"/>
                </p:cNvSpPr>
                <p:nvPr/>
              </p:nvSpPr>
              <p:spPr bwMode="auto">
                <a:xfrm>
                  <a:off x="3012" y="305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163" name="Group 45"/>
              <p:cNvGrpSpPr>
                <a:grpSpLocks/>
              </p:cNvGrpSpPr>
              <p:nvPr/>
            </p:nvGrpSpPr>
            <p:grpSpPr bwMode="auto">
              <a:xfrm>
                <a:off x="7545387" y="4876800"/>
                <a:ext cx="379413" cy="379413"/>
                <a:chOff x="3744" y="3072"/>
                <a:chExt cx="239" cy="239"/>
              </a:xfrm>
            </p:grpSpPr>
            <p:sp>
              <p:nvSpPr>
                <p:cNvPr id="170" name="Oval 46"/>
                <p:cNvSpPr>
                  <a:spLocks noChangeArrowheads="1"/>
                </p:cNvSpPr>
                <p:nvPr/>
              </p:nvSpPr>
              <p:spPr bwMode="auto">
                <a:xfrm>
                  <a:off x="3744" y="3072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AutoShape 47"/>
                <p:cNvSpPr>
                  <a:spLocks noChangeArrowheads="1"/>
                </p:cNvSpPr>
                <p:nvPr/>
              </p:nvSpPr>
              <p:spPr bwMode="auto">
                <a:xfrm>
                  <a:off x="3779" y="3107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164" name="Group 48"/>
              <p:cNvGrpSpPr>
                <a:grpSpLocks/>
              </p:cNvGrpSpPr>
              <p:nvPr/>
            </p:nvGrpSpPr>
            <p:grpSpPr bwMode="auto">
              <a:xfrm>
                <a:off x="7316787" y="5486400"/>
                <a:ext cx="379413" cy="379413"/>
                <a:chOff x="3600" y="3456"/>
                <a:chExt cx="239" cy="239"/>
              </a:xfrm>
            </p:grpSpPr>
            <p:sp>
              <p:nvSpPr>
                <p:cNvPr id="168" name="Oval 49"/>
                <p:cNvSpPr>
                  <a:spLocks noChangeArrowheads="1"/>
                </p:cNvSpPr>
                <p:nvPr/>
              </p:nvSpPr>
              <p:spPr bwMode="auto">
                <a:xfrm>
                  <a:off x="3600" y="3456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AutoShape 50"/>
                <p:cNvSpPr>
                  <a:spLocks noChangeArrowheads="1"/>
                </p:cNvSpPr>
                <p:nvPr/>
              </p:nvSpPr>
              <p:spPr bwMode="auto">
                <a:xfrm>
                  <a:off x="3635" y="3491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165" name="Group 51"/>
              <p:cNvGrpSpPr>
                <a:grpSpLocks/>
              </p:cNvGrpSpPr>
              <p:nvPr/>
            </p:nvGrpSpPr>
            <p:grpSpPr bwMode="auto">
              <a:xfrm>
                <a:off x="6554787" y="5562600"/>
                <a:ext cx="379413" cy="379413"/>
                <a:chOff x="3168" y="3504"/>
                <a:chExt cx="239" cy="239"/>
              </a:xfrm>
            </p:grpSpPr>
            <p:sp>
              <p:nvSpPr>
                <p:cNvPr id="166" name="Oval 52"/>
                <p:cNvSpPr>
                  <a:spLocks noChangeArrowheads="1"/>
                </p:cNvSpPr>
                <p:nvPr/>
              </p:nvSpPr>
              <p:spPr bwMode="auto">
                <a:xfrm>
                  <a:off x="3168" y="350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AutoShape 53"/>
                <p:cNvSpPr>
                  <a:spLocks noChangeArrowheads="1"/>
                </p:cNvSpPr>
                <p:nvPr/>
              </p:nvSpPr>
              <p:spPr bwMode="auto">
                <a:xfrm>
                  <a:off x="3203" y="353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56" name="Group 42"/>
            <p:cNvGrpSpPr>
              <a:grpSpLocks/>
            </p:cNvGrpSpPr>
            <p:nvPr/>
          </p:nvGrpSpPr>
          <p:grpSpPr bwMode="auto">
            <a:xfrm>
              <a:off x="6859580" y="4572006"/>
              <a:ext cx="381000" cy="381001"/>
              <a:chOff x="3360" y="2880"/>
              <a:chExt cx="240" cy="240"/>
            </a:xfrm>
          </p:grpSpPr>
          <p:sp>
            <p:nvSpPr>
              <p:cNvPr id="157" name="Oval 43"/>
              <p:cNvSpPr>
                <a:spLocks noChangeArrowheads="1"/>
              </p:cNvSpPr>
              <p:nvPr/>
            </p:nvSpPr>
            <p:spPr bwMode="auto">
              <a:xfrm>
                <a:off x="3360" y="2880"/>
                <a:ext cx="240" cy="24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AutoShape 44"/>
              <p:cNvSpPr>
                <a:spLocks noChangeArrowheads="1"/>
              </p:cNvSpPr>
              <p:nvPr/>
            </p:nvSpPr>
            <p:spPr bwMode="auto">
              <a:xfrm>
                <a:off x="3395" y="2915"/>
                <a:ext cx="169" cy="169"/>
              </a:xfrm>
              <a:prstGeom prst="roundRect">
                <a:avLst>
                  <a:gd name="adj" fmla="val 59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24</a:t>
            </a:fld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228600" y="1371600"/>
            <a:ext cx="8610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Fill-in Graph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Rectangle 1"/>
          <p:cNvSpPr txBox="1">
            <a:spLocks noChangeArrowheads="1"/>
          </p:cNvSpPr>
          <p:nvPr/>
        </p:nvSpPr>
        <p:spPr>
          <a:xfrm>
            <a:off x="762000" y="381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100" dirty="0" smtClean="0"/>
              <a:t>Alternative definitions</a:t>
            </a:r>
            <a:endParaRPr lang="en-GB" sz="5100" dirty="0"/>
          </a:p>
        </p:txBody>
      </p:sp>
    </p:spTree>
    <p:extLst>
      <p:ext uri="{BB962C8B-B14F-4D97-AF65-F5344CB8AC3E}">
        <p14:creationId xmlns:p14="http://schemas.microsoft.com/office/powerpoint/2010/main" val="17082537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167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The </a:t>
            </a:r>
            <a:r>
              <a:rPr lang="en-GB" sz="1900" dirty="0">
                <a:solidFill>
                  <a:schemeClr val="accent2"/>
                </a:solidFill>
              </a:rPr>
              <a:t>treewidth</a:t>
            </a:r>
            <a:r>
              <a:rPr lang="en-GB" sz="1900" dirty="0" smtClean="0"/>
              <a:t> of a graph is the minimum over all permutations of its vertices of the maximum number of </a:t>
            </a:r>
            <a:r>
              <a:rPr lang="en-GB" sz="1900" dirty="0" smtClean="0">
                <a:solidFill>
                  <a:srgbClr val="FF0000"/>
                </a:solidFill>
              </a:rPr>
              <a:t>higher numbered neighbours</a:t>
            </a:r>
            <a:r>
              <a:rPr lang="en-GB" sz="1900" dirty="0" smtClean="0"/>
              <a:t> of a vertex in the </a:t>
            </a:r>
            <a:r>
              <a:rPr lang="en-GB" sz="1900" dirty="0" smtClean="0">
                <a:solidFill>
                  <a:srgbClr val="FF0000"/>
                </a:solidFill>
              </a:rPr>
              <a:t>fill-in</a:t>
            </a:r>
            <a:r>
              <a:rPr lang="en-GB" sz="1900" dirty="0" smtClean="0"/>
              <a:t> graph.</a:t>
            </a:r>
          </a:p>
        </p:txBody>
      </p:sp>
      <p:sp>
        <p:nvSpPr>
          <p:cNvPr id="17427" name="AutoShape 38"/>
          <p:cNvSpPr>
            <a:spLocks noChangeArrowheads="1"/>
          </p:cNvSpPr>
          <p:nvPr/>
        </p:nvSpPr>
        <p:spPr bwMode="auto">
          <a:xfrm>
            <a:off x="5334000" y="5410200"/>
            <a:ext cx="1647825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/>
                </a:solidFill>
              </a:rPr>
              <a:t>Treewidth 2</a:t>
            </a:r>
          </a:p>
        </p:txBody>
      </p:sp>
      <p:sp>
        <p:nvSpPr>
          <p:cNvPr id="40" name="سهم إلى اليمين 39"/>
          <p:cNvSpPr/>
          <p:nvPr/>
        </p:nvSpPr>
        <p:spPr>
          <a:xfrm>
            <a:off x="3886200" y="4419600"/>
            <a:ext cx="838200" cy="457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مجموعة 40"/>
          <p:cNvGrpSpPr/>
          <p:nvPr/>
        </p:nvGrpSpPr>
        <p:grpSpPr>
          <a:xfrm>
            <a:off x="5181600" y="3811593"/>
            <a:ext cx="1598613" cy="1370007"/>
            <a:chOff x="6326187" y="4572006"/>
            <a:chExt cx="1598613" cy="1370007"/>
          </a:xfrm>
        </p:grpSpPr>
        <p:grpSp>
          <p:nvGrpSpPr>
            <p:cNvPr id="42" name="مجموعة 41"/>
            <p:cNvGrpSpPr/>
            <p:nvPr/>
          </p:nvGrpSpPr>
          <p:grpSpPr>
            <a:xfrm>
              <a:off x="6326187" y="4724400"/>
              <a:ext cx="1598613" cy="1217613"/>
              <a:chOff x="6326187" y="4724400"/>
              <a:chExt cx="1598613" cy="1217613"/>
            </a:xfrm>
          </p:grpSpPr>
          <p:sp>
            <p:nvSpPr>
              <p:cNvPr id="46" name="Line 1"/>
              <p:cNvSpPr>
                <a:spLocks noChangeShapeType="1"/>
              </p:cNvSpPr>
              <p:nvPr/>
            </p:nvSpPr>
            <p:spPr bwMode="auto">
              <a:xfrm flipH="1">
                <a:off x="6705600" y="5105400"/>
                <a:ext cx="917575" cy="685800"/>
              </a:xfrm>
              <a:prstGeom prst="line">
                <a:avLst/>
              </a:prstGeom>
              <a:noFill/>
              <a:ln w="763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7"/>
              <p:cNvSpPr>
                <a:spLocks noChangeShapeType="1"/>
              </p:cNvSpPr>
              <p:nvPr/>
            </p:nvSpPr>
            <p:spPr bwMode="auto">
              <a:xfrm flipH="1">
                <a:off x="6705600" y="4800600"/>
                <a:ext cx="384175" cy="990600"/>
              </a:xfrm>
              <a:prstGeom prst="line">
                <a:avLst/>
              </a:prstGeom>
              <a:noFill/>
              <a:ln w="763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38"/>
              <p:cNvSpPr>
                <a:spLocks noChangeArrowheads="1"/>
              </p:cNvSpPr>
              <p:nvPr/>
            </p:nvSpPr>
            <p:spPr bwMode="auto">
              <a:xfrm>
                <a:off x="6478587" y="4724400"/>
                <a:ext cx="1219200" cy="1068388"/>
              </a:xfrm>
              <a:custGeom>
                <a:avLst/>
                <a:gdLst>
                  <a:gd name="T0" fmla="*/ 219240085 w 3388"/>
                  <a:gd name="T1" fmla="*/ 0 h 2966"/>
                  <a:gd name="T2" fmla="*/ 438609719 w 3388"/>
                  <a:gd name="T3" fmla="*/ 137278132 h 2966"/>
                  <a:gd name="T4" fmla="*/ 383702536 w 3388"/>
                  <a:gd name="T5" fmla="*/ 329701079 h 2966"/>
                  <a:gd name="T6" fmla="*/ 109555268 w 3388"/>
                  <a:gd name="T7" fmla="*/ 384716217 h 2966"/>
                  <a:gd name="T8" fmla="*/ 0 w 3388"/>
                  <a:gd name="T9" fmla="*/ 109900240 h 2966"/>
                  <a:gd name="T10" fmla="*/ 219240085 w 3388"/>
                  <a:gd name="T11" fmla="*/ 0 h 2966"/>
                  <a:gd name="T12" fmla="*/ 219240085 w 3388"/>
                  <a:gd name="T13" fmla="*/ 0 h 29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88" h="2966">
                    <a:moveTo>
                      <a:pt x="1693" y="0"/>
                    </a:moveTo>
                    <a:lnTo>
                      <a:pt x="3387" y="1058"/>
                    </a:lnTo>
                    <a:lnTo>
                      <a:pt x="2963" y="2541"/>
                    </a:lnTo>
                    <a:lnTo>
                      <a:pt x="846" y="2965"/>
                    </a:lnTo>
                    <a:lnTo>
                      <a:pt x="0" y="847"/>
                    </a:lnTo>
                    <a:lnTo>
                      <a:pt x="1693" y="0"/>
                    </a:lnTo>
                  </a:path>
                </a:pathLst>
              </a:custGeom>
              <a:noFill/>
              <a:ln w="284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39"/>
              <p:cNvGrpSpPr>
                <a:grpSpLocks/>
              </p:cNvGrpSpPr>
              <p:nvPr/>
            </p:nvGrpSpPr>
            <p:grpSpPr bwMode="auto">
              <a:xfrm>
                <a:off x="6326187" y="4800600"/>
                <a:ext cx="381000" cy="379413"/>
                <a:chOff x="2976" y="3024"/>
                <a:chExt cx="240" cy="239"/>
              </a:xfrm>
            </p:grpSpPr>
            <p:sp>
              <p:nvSpPr>
                <p:cNvPr id="59" name="Oval 40"/>
                <p:cNvSpPr>
                  <a:spLocks noChangeArrowheads="1"/>
                </p:cNvSpPr>
                <p:nvPr/>
              </p:nvSpPr>
              <p:spPr bwMode="auto">
                <a:xfrm>
                  <a:off x="2976" y="302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AutoShape 41"/>
                <p:cNvSpPr>
                  <a:spLocks noChangeArrowheads="1"/>
                </p:cNvSpPr>
                <p:nvPr/>
              </p:nvSpPr>
              <p:spPr bwMode="auto">
                <a:xfrm>
                  <a:off x="3012" y="305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50" name="Group 45"/>
              <p:cNvGrpSpPr>
                <a:grpSpLocks/>
              </p:cNvGrpSpPr>
              <p:nvPr/>
            </p:nvGrpSpPr>
            <p:grpSpPr bwMode="auto">
              <a:xfrm>
                <a:off x="7545387" y="4876800"/>
                <a:ext cx="379413" cy="379413"/>
                <a:chOff x="3744" y="3072"/>
                <a:chExt cx="239" cy="239"/>
              </a:xfrm>
            </p:grpSpPr>
            <p:sp>
              <p:nvSpPr>
                <p:cNvPr id="57" name="Oval 46"/>
                <p:cNvSpPr>
                  <a:spLocks noChangeArrowheads="1"/>
                </p:cNvSpPr>
                <p:nvPr/>
              </p:nvSpPr>
              <p:spPr bwMode="auto">
                <a:xfrm>
                  <a:off x="3744" y="3072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AutoShape 47"/>
                <p:cNvSpPr>
                  <a:spLocks noChangeArrowheads="1"/>
                </p:cNvSpPr>
                <p:nvPr/>
              </p:nvSpPr>
              <p:spPr bwMode="auto">
                <a:xfrm>
                  <a:off x="3779" y="3107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51" name="Group 48"/>
              <p:cNvGrpSpPr>
                <a:grpSpLocks/>
              </p:cNvGrpSpPr>
              <p:nvPr/>
            </p:nvGrpSpPr>
            <p:grpSpPr bwMode="auto">
              <a:xfrm>
                <a:off x="7316787" y="5486400"/>
                <a:ext cx="379413" cy="379413"/>
                <a:chOff x="3600" y="3456"/>
                <a:chExt cx="239" cy="239"/>
              </a:xfrm>
            </p:grpSpPr>
            <p:sp>
              <p:nvSpPr>
                <p:cNvPr id="55" name="Oval 49"/>
                <p:cNvSpPr>
                  <a:spLocks noChangeArrowheads="1"/>
                </p:cNvSpPr>
                <p:nvPr/>
              </p:nvSpPr>
              <p:spPr bwMode="auto">
                <a:xfrm>
                  <a:off x="3600" y="3456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50"/>
                <p:cNvSpPr>
                  <a:spLocks noChangeArrowheads="1"/>
                </p:cNvSpPr>
                <p:nvPr/>
              </p:nvSpPr>
              <p:spPr bwMode="auto">
                <a:xfrm>
                  <a:off x="3635" y="3491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6554787" y="5562600"/>
                <a:ext cx="379413" cy="379413"/>
                <a:chOff x="3168" y="3504"/>
                <a:chExt cx="239" cy="239"/>
              </a:xfrm>
            </p:grpSpPr>
            <p:sp>
              <p:nvSpPr>
                <p:cNvPr id="53" name="Oval 52"/>
                <p:cNvSpPr>
                  <a:spLocks noChangeArrowheads="1"/>
                </p:cNvSpPr>
                <p:nvPr/>
              </p:nvSpPr>
              <p:spPr bwMode="auto">
                <a:xfrm>
                  <a:off x="3168" y="350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53"/>
                <p:cNvSpPr>
                  <a:spLocks noChangeArrowheads="1"/>
                </p:cNvSpPr>
                <p:nvPr/>
              </p:nvSpPr>
              <p:spPr bwMode="auto">
                <a:xfrm>
                  <a:off x="3203" y="353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6859580" y="4572006"/>
              <a:ext cx="381000" cy="381001"/>
              <a:chOff x="3360" y="2880"/>
              <a:chExt cx="240" cy="240"/>
            </a:xfrm>
          </p:grpSpPr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3360" y="2880"/>
                <a:ext cx="240" cy="24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44"/>
              <p:cNvSpPr>
                <a:spLocks noChangeArrowheads="1"/>
              </p:cNvSpPr>
              <p:nvPr/>
            </p:nvSpPr>
            <p:spPr bwMode="auto">
              <a:xfrm>
                <a:off x="3395" y="2915"/>
                <a:ext cx="169" cy="169"/>
              </a:xfrm>
              <a:prstGeom prst="roundRect">
                <a:avLst>
                  <a:gd name="adj" fmla="val 59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61" name="مجموعة 60"/>
          <p:cNvGrpSpPr/>
          <p:nvPr/>
        </p:nvGrpSpPr>
        <p:grpSpPr>
          <a:xfrm>
            <a:off x="1981200" y="3810000"/>
            <a:ext cx="1598613" cy="1370007"/>
            <a:chOff x="6326187" y="4572006"/>
            <a:chExt cx="1598613" cy="1370007"/>
          </a:xfrm>
        </p:grpSpPr>
        <p:grpSp>
          <p:nvGrpSpPr>
            <p:cNvPr id="62" name="مجموعة 61"/>
            <p:cNvGrpSpPr/>
            <p:nvPr/>
          </p:nvGrpSpPr>
          <p:grpSpPr>
            <a:xfrm>
              <a:off x="6326187" y="4724400"/>
              <a:ext cx="1598613" cy="1217613"/>
              <a:chOff x="6326187" y="4724400"/>
              <a:chExt cx="1598613" cy="1217613"/>
            </a:xfrm>
          </p:grpSpPr>
          <p:sp>
            <p:nvSpPr>
              <p:cNvPr id="66" name="Freeform 38"/>
              <p:cNvSpPr>
                <a:spLocks noChangeArrowheads="1"/>
              </p:cNvSpPr>
              <p:nvPr/>
            </p:nvSpPr>
            <p:spPr bwMode="auto">
              <a:xfrm>
                <a:off x="6478587" y="4724400"/>
                <a:ext cx="1219200" cy="1068388"/>
              </a:xfrm>
              <a:custGeom>
                <a:avLst/>
                <a:gdLst>
                  <a:gd name="T0" fmla="*/ 219240085 w 3388"/>
                  <a:gd name="T1" fmla="*/ 0 h 2966"/>
                  <a:gd name="T2" fmla="*/ 438609719 w 3388"/>
                  <a:gd name="T3" fmla="*/ 137278132 h 2966"/>
                  <a:gd name="T4" fmla="*/ 383702536 w 3388"/>
                  <a:gd name="T5" fmla="*/ 329701079 h 2966"/>
                  <a:gd name="T6" fmla="*/ 109555268 w 3388"/>
                  <a:gd name="T7" fmla="*/ 384716217 h 2966"/>
                  <a:gd name="T8" fmla="*/ 0 w 3388"/>
                  <a:gd name="T9" fmla="*/ 109900240 h 2966"/>
                  <a:gd name="T10" fmla="*/ 219240085 w 3388"/>
                  <a:gd name="T11" fmla="*/ 0 h 2966"/>
                  <a:gd name="T12" fmla="*/ 219240085 w 3388"/>
                  <a:gd name="T13" fmla="*/ 0 h 29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88" h="2966">
                    <a:moveTo>
                      <a:pt x="1693" y="0"/>
                    </a:moveTo>
                    <a:lnTo>
                      <a:pt x="3387" y="1058"/>
                    </a:lnTo>
                    <a:lnTo>
                      <a:pt x="2963" y="2541"/>
                    </a:lnTo>
                    <a:lnTo>
                      <a:pt x="846" y="2965"/>
                    </a:lnTo>
                    <a:lnTo>
                      <a:pt x="0" y="847"/>
                    </a:lnTo>
                    <a:lnTo>
                      <a:pt x="1693" y="0"/>
                    </a:lnTo>
                  </a:path>
                </a:pathLst>
              </a:custGeom>
              <a:noFill/>
              <a:ln w="284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7" name="Group 39"/>
              <p:cNvGrpSpPr>
                <a:grpSpLocks/>
              </p:cNvGrpSpPr>
              <p:nvPr/>
            </p:nvGrpSpPr>
            <p:grpSpPr bwMode="auto">
              <a:xfrm>
                <a:off x="6326187" y="4800600"/>
                <a:ext cx="381000" cy="379413"/>
                <a:chOff x="2976" y="3024"/>
                <a:chExt cx="240" cy="239"/>
              </a:xfrm>
            </p:grpSpPr>
            <p:sp>
              <p:nvSpPr>
                <p:cNvPr id="77" name="Oval 40"/>
                <p:cNvSpPr>
                  <a:spLocks noChangeArrowheads="1"/>
                </p:cNvSpPr>
                <p:nvPr/>
              </p:nvSpPr>
              <p:spPr bwMode="auto">
                <a:xfrm>
                  <a:off x="2976" y="302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AutoShape 41"/>
                <p:cNvSpPr>
                  <a:spLocks noChangeArrowheads="1"/>
                </p:cNvSpPr>
                <p:nvPr/>
              </p:nvSpPr>
              <p:spPr bwMode="auto">
                <a:xfrm>
                  <a:off x="3012" y="305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68" name="Group 45"/>
              <p:cNvGrpSpPr>
                <a:grpSpLocks/>
              </p:cNvGrpSpPr>
              <p:nvPr/>
            </p:nvGrpSpPr>
            <p:grpSpPr bwMode="auto">
              <a:xfrm>
                <a:off x="7545387" y="4876800"/>
                <a:ext cx="379413" cy="379413"/>
                <a:chOff x="3744" y="3072"/>
                <a:chExt cx="239" cy="239"/>
              </a:xfrm>
            </p:grpSpPr>
            <p:sp>
              <p:nvSpPr>
                <p:cNvPr id="75" name="Oval 46"/>
                <p:cNvSpPr>
                  <a:spLocks noChangeArrowheads="1"/>
                </p:cNvSpPr>
                <p:nvPr/>
              </p:nvSpPr>
              <p:spPr bwMode="auto">
                <a:xfrm>
                  <a:off x="3744" y="3072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AutoShape 47"/>
                <p:cNvSpPr>
                  <a:spLocks noChangeArrowheads="1"/>
                </p:cNvSpPr>
                <p:nvPr/>
              </p:nvSpPr>
              <p:spPr bwMode="auto">
                <a:xfrm>
                  <a:off x="3779" y="3107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69" name="Group 48"/>
              <p:cNvGrpSpPr>
                <a:grpSpLocks/>
              </p:cNvGrpSpPr>
              <p:nvPr/>
            </p:nvGrpSpPr>
            <p:grpSpPr bwMode="auto">
              <a:xfrm>
                <a:off x="7316787" y="5486400"/>
                <a:ext cx="379413" cy="379413"/>
                <a:chOff x="3600" y="3456"/>
                <a:chExt cx="239" cy="239"/>
              </a:xfrm>
            </p:grpSpPr>
            <p:sp>
              <p:nvSpPr>
                <p:cNvPr id="73" name="Oval 49"/>
                <p:cNvSpPr>
                  <a:spLocks noChangeArrowheads="1"/>
                </p:cNvSpPr>
                <p:nvPr/>
              </p:nvSpPr>
              <p:spPr bwMode="auto">
                <a:xfrm>
                  <a:off x="3600" y="3456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AutoShape 50"/>
                <p:cNvSpPr>
                  <a:spLocks noChangeArrowheads="1"/>
                </p:cNvSpPr>
                <p:nvPr/>
              </p:nvSpPr>
              <p:spPr bwMode="auto">
                <a:xfrm>
                  <a:off x="3635" y="3491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70" name="Group 51"/>
              <p:cNvGrpSpPr>
                <a:grpSpLocks/>
              </p:cNvGrpSpPr>
              <p:nvPr/>
            </p:nvGrpSpPr>
            <p:grpSpPr bwMode="auto">
              <a:xfrm>
                <a:off x="6554787" y="5562600"/>
                <a:ext cx="379413" cy="379413"/>
                <a:chOff x="3168" y="3504"/>
                <a:chExt cx="239" cy="239"/>
              </a:xfrm>
            </p:grpSpPr>
            <p:sp>
              <p:nvSpPr>
                <p:cNvPr id="71" name="Oval 52"/>
                <p:cNvSpPr>
                  <a:spLocks noChangeArrowheads="1"/>
                </p:cNvSpPr>
                <p:nvPr/>
              </p:nvSpPr>
              <p:spPr bwMode="auto">
                <a:xfrm>
                  <a:off x="3168" y="3504"/>
                  <a:ext cx="240" cy="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AutoShape 53"/>
                <p:cNvSpPr>
                  <a:spLocks noChangeArrowheads="1"/>
                </p:cNvSpPr>
                <p:nvPr/>
              </p:nvSpPr>
              <p:spPr bwMode="auto">
                <a:xfrm>
                  <a:off x="3203" y="3539"/>
                  <a:ext cx="169" cy="169"/>
                </a:xfrm>
                <a:prstGeom prst="roundRect">
                  <a:avLst>
                    <a:gd name="adj" fmla="val 593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 anchor="ctr" anchorCtr="1"/>
                <a:lstStyle/>
                <a:p>
                  <a:pPr algn="ctr" eaLnBrk="1" hangingPunct="1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i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63" name="Group 42"/>
            <p:cNvGrpSpPr>
              <a:grpSpLocks/>
            </p:cNvGrpSpPr>
            <p:nvPr/>
          </p:nvGrpSpPr>
          <p:grpSpPr bwMode="auto">
            <a:xfrm>
              <a:off x="6859580" y="4572006"/>
              <a:ext cx="381000" cy="381001"/>
              <a:chOff x="3360" y="2880"/>
              <a:chExt cx="240" cy="240"/>
            </a:xfrm>
          </p:grpSpPr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360" y="2880"/>
                <a:ext cx="240" cy="24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AutoShape 44"/>
              <p:cNvSpPr>
                <a:spLocks noChangeArrowheads="1"/>
              </p:cNvSpPr>
              <p:nvPr/>
            </p:nvSpPr>
            <p:spPr bwMode="auto">
              <a:xfrm>
                <a:off x="3395" y="2915"/>
                <a:ext cx="169" cy="169"/>
              </a:xfrm>
              <a:prstGeom prst="roundRect">
                <a:avLst>
                  <a:gd name="adj" fmla="val 59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25</a:t>
            </a:fld>
            <a:endParaRPr lang="en-US"/>
          </a:p>
        </p:txBody>
      </p:sp>
      <p:sp>
        <p:nvSpPr>
          <p:cNvPr id="80" name="Rectangle 2"/>
          <p:cNvSpPr txBox="1">
            <a:spLocks noChangeArrowheads="1"/>
          </p:cNvSpPr>
          <p:nvPr/>
        </p:nvSpPr>
        <p:spPr>
          <a:xfrm>
            <a:off x="228600" y="1371600"/>
            <a:ext cx="8610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Fill-in Graph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ectangle 1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100" dirty="0" smtClean="0"/>
              <a:t>Alternative definitions</a:t>
            </a:r>
            <a:endParaRPr lang="en-GB" sz="5100" dirty="0"/>
          </a:p>
        </p:txBody>
      </p:sp>
    </p:spTree>
    <p:extLst>
      <p:ext uri="{BB962C8B-B14F-4D97-AF65-F5344CB8AC3E}">
        <p14:creationId xmlns:p14="http://schemas.microsoft.com/office/powerpoint/2010/main" val="39912049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26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597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Applications of treewidth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/>
              <a:t>Graph minor theory </a:t>
            </a:r>
            <a:r>
              <a:rPr lang="en-GB" sz="4800" dirty="0" smtClean="0"/>
              <a:t>(Robertson and </a:t>
            </a:r>
            <a:r>
              <a:rPr lang="en-GB" sz="4800" dirty="0"/>
              <a:t>Seymour)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 smtClean="0"/>
              <a:t>Optimization</a:t>
            </a:r>
            <a:endParaRPr lang="en-GB" sz="4800" dirty="0"/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/>
              <a:t>Probabilistic networks</a:t>
            </a:r>
          </a:p>
          <a:p>
            <a:r>
              <a:rPr lang="en-US" sz="4800" dirty="0"/>
              <a:t>Expert Systems.</a:t>
            </a:r>
          </a:p>
          <a:p>
            <a:r>
              <a:rPr lang="en-US" sz="4800" dirty="0"/>
              <a:t>Telecommunication Network Design.</a:t>
            </a:r>
          </a:p>
          <a:p>
            <a:r>
              <a:rPr lang="en-US" sz="4800" dirty="0"/>
              <a:t>VLSI-design.</a:t>
            </a:r>
          </a:p>
          <a:p>
            <a:r>
              <a:rPr lang="en-US" sz="4800" dirty="0"/>
              <a:t>Natural Language Processing.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/>
              <a:t>Compilers.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 err="1"/>
              <a:t>Choleski</a:t>
            </a:r>
            <a:r>
              <a:rPr lang="en-GB" sz="4800" dirty="0"/>
              <a:t> Factorisation.</a:t>
            </a:r>
          </a:p>
          <a:p>
            <a:r>
              <a:rPr lang="en-GB" sz="4800" dirty="0"/>
              <a:t>maximum independent set.</a:t>
            </a:r>
          </a:p>
          <a:p>
            <a:r>
              <a:rPr lang="en-GB" sz="4800" dirty="0" smtClean="0"/>
              <a:t>Hamiltonian </a:t>
            </a:r>
            <a:r>
              <a:rPr lang="en-GB" sz="4800" dirty="0"/>
              <a:t>circuit</a:t>
            </a:r>
          </a:p>
          <a:p>
            <a:r>
              <a:rPr lang="en-GB" sz="4800" dirty="0" smtClean="0"/>
              <a:t>vertex </a:t>
            </a:r>
            <a:r>
              <a:rPr lang="en-GB" sz="4800" dirty="0" err="1"/>
              <a:t>coloring</a:t>
            </a:r>
            <a:r>
              <a:rPr lang="en-GB" sz="4800" dirty="0"/>
              <a:t> problem</a:t>
            </a:r>
          </a:p>
          <a:p>
            <a:r>
              <a:rPr lang="en-GB" sz="4800" dirty="0"/>
              <a:t>Edge </a:t>
            </a:r>
            <a:r>
              <a:rPr lang="en-GB" sz="4800" dirty="0" err="1"/>
              <a:t>coloring</a:t>
            </a:r>
            <a:r>
              <a:rPr lang="en-GB" sz="4800" dirty="0"/>
              <a:t> problem</a:t>
            </a:r>
          </a:p>
          <a:p>
            <a:r>
              <a:rPr lang="en-GB" sz="4800" dirty="0"/>
              <a:t>Graph </a:t>
            </a:r>
            <a:r>
              <a:rPr lang="en-GB" sz="4800" dirty="0" smtClean="0"/>
              <a:t>Isomorphism</a:t>
            </a:r>
          </a:p>
          <a:p>
            <a:r>
              <a:rPr lang="en-GB" sz="4800" dirty="0" smtClean="0"/>
              <a:t>…., etc.</a:t>
            </a:r>
            <a:endParaRPr lang="en-GB" dirty="0" smtClean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51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Algorithms using tree decompositions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68880"/>
            <a:ext cx="8229600" cy="3398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1900" dirty="0" smtClean="0">
                <a:solidFill>
                  <a:schemeClr val="accent2"/>
                </a:solidFill>
              </a:rPr>
              <a:t>Step 1</a:t>
            </a:r>
            <a:r>
              <a:rPr lang="en-GB" sz="1900" dirty="0" smtClean="0"/>
              <a:t>: </a:t>
            </a:r>
            <a:r>
              <a:rPr lang="en-GB" sz="1900" dirty="0" smtClean="0">
                <a:solidFill>
                  <a:srgbClr val="FF0000"/>
                </a:solidFill>
              </a:rPr>
              <a:t>Find</a:t>
            </a:r>
            <a:r>
              <a:rPr lang="en-GB" sz="1900" dirty="0" smtClean="0"/>
              <a:t> a </a:t>
            </a:r>
            <a:r>
              <a:rPr lang="en-GB" sz="1900" dirty="0" smtClean="0">
                <a:solidFill>
                  <a:srgbClr val="FF0000"/>
                </a:solidFill>
              </a:rPr>
              <a:t>tree decomposition</a:t>
            </a:r>
            <a:r>
              <a:rPr lang="en-GB" sz="1900" dirty="0" smtClean="0"/>
              <a:t> of width bounded by some small </a:t>
            </a:r>
            <a:r>
              <a:rPr lang="en-GB" sz="1900" i="1" dirty="0" smtClean="0"/>
              <a:t>k</a:t>
            </a:r>
            <a:r>
              <a:rPr lang="en-GB" sz="19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GB" sz="1900" dirty="0" smtClean="0"/>
              <a:t>Heuristics (e.g. minimum </a:t>
            </a:r>
            <a:r>
              <a:rPr lang="en-GB" sz="1900" dirty="0"/>
              <a:t>degree </a:t>
            </a:r>
            <a:r>
              <a:rPr lang="en-GB" sz="1900" dirty="0" smtClean="0"/>
              <a:t>heuristic)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900" dirty="0" smtClean="0"/>
              <a:t>Fast O(</a:t>
            </a:r>
            <a:r>
              <a:rPr lang="en-GB" sz="1900" i="1" dirty="0" smtClean="0"/>
              <a:t>n</a:t>
            </a:r>
            <a:r>
              <a:rPr lang="en-GB" sz="1900" dirty="0" smtClean="0"/>
              <a:t>) algorithms for </a:t>
            </a:r>
            <a:r>
              <a:rPr lang="en-GB" sz="1900" i="1" dirty="0" smtClean="0"/>
              <a:t>k</a:t>
            </a:r>
            <a:r>
              <a:rPr lang="en-GB" sz="1900" dirty="0" smtClean="0"/>
              <a:t>=2, </a:t>
            </a:r>
            <a:r>
              <a:rPr lang="en-GB" sz="1900" i="1" dirty="0" smtClean="0"/>
              <a:t>k</a:t>
            </a:r>
            <a:r>
              <a:rPr lang="en-GB" sz="1900" dirty="0" smtClean="0"/>
              <a:t>=3.</a:t>
            </a:r>
          </a:p>
          <a:p>
            <a:pPr lvl="1">
              <a:lnSpc>
                <a:spcPct val="90000"/>
              </a:lnSpc>
            </a:pPr>
            <a:r>
              <a:rPr lang="en-GB" sz="1900" dirty="0"/>
              <a:t>Make it nice</a:t>
            </a:r>
          </a:p>
          <a:p>
            <a:pPr lvl="1" eaLnBrk="1" hangingPunct="1">
              <a:lnSpc>
                <a:spcPct val="90000"/>
              </a:lnSpc>
            </a:pP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en-GB" sz="1900" dirty="0" smtClean="0">
                <a:solidFill>
                  <a:schemeClr val="accent2"/>
                </a:solidFill>
              </a:rPr>
              <a:t>Step 2</a:t>
            </a:r>
            <a:r>
              <a:rPr lang="en-GB" sz="1900" dirty="0" smtClean="0"/>
              <a:t>. Use </a:t>
            </a:r>
            <a:r>
              <a:rPr lang="en-GB" sz="1900" dirty="0" smtClean="0">
                <a:solidFill>
                  <a:srgbClr val="FF0000"/>
                </a:solidFill>
              </a:rPr>
              <a:t>dynamic programming</a:t>
            </a:r>
            <a:r>
              <a:rPr lang="en-GB" sz="1900" dirty="0" smtClean="0"/>
              <a:t>, bottom-up on the tree.</a:t>
            </a:r>
          </a:p>
        </p:txBody>
      </p:sp>
      <p:sp>
        <p:nvSpPr>
          <p:cNvPr id="30723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00E1D6-1C47-4B4E-8975-1A6894E7EED3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28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Applications of treewidth</a:t>
            </a:r>
          </a:p>
        </p:txBody>
      </p:sp>
    </p:spTree>
    <p:extLst>
      <p:ext uri="{BB962C8B-B14F-4D97-AF65-F5344CB8AC3E}">
        <p14:creationId xmlns:p14="http://schemas.microsoft.com/office/powerpoint/2010/main" val="7612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8112"/>
            <a:ext cx="8229600" cy="399288"/>
          </a:xfrm>
        </p:spPr>
        <p:txBody>
          <a:bodyPr>
            <a:noAutofit/>
          </a:bodyPr>
          <a:lstStyle/>
          <a:p>
            <a:pPr eaLnBrk="1" hangingPunct="1"/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Weighted Independent Set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45080"/>
            <a:ext cx="8610600" cy="438912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900" dirty="0">
                <a:solidFill>
                  <a:schemeClr val="accent2"/>
                </a:solidFill>
              </a:rPr>
              <a:t>Independent set</a:t>
            </a:r>
            <a:r>
              <a:rPr lang="en-GB" sz="1900" dirty="0" smtClean="0"/>
              <a:t>: set of vertices that are pair wise non-adjacent.</a:t>
            </a:r>
          </a:p>
          <a:p>
            <a:pPr eaLnBrk="1" hangingPunct="1"/>
            <a:endParaRPr lang="en-GB" sz="19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1900" dirty="0" smtClean="0">
                <a:solidFill>
                  <a:srgbClr val="FF0000"/>
                </a:solidFill>
              </a:rPr>
              <a:t>Weighted independent set</a:t>
            </a:r>
          </a:p>
          <a:p>
            <a:pPr lvl="1" eaLnBrk="1" hangingPunct="1"/>
            <a:r>
              <a:rPr lang="en-GB" sz="1900" dirty="0" smtClean="0">
                <a:solidFill>
                  <a:schemeClr val="accent2"/>
                </a:solidFill>
              </a:rPr>
              <a:t>Given</a:t>
            </a:r>
            <a:r>
              <a:rPr lang="en-GB" sz="1900" dirty="0" smtClean="0"/>
              <a:t>: Graph G=(V,E), weight w(</a:t>
            </a:r>
            <a:r>
              <a:rPr lang="en-GB" sz="1900" i="1" dirty="0" smtClean="0"/>
              <a:t>v</a:t>
            </a:r>
            <a:r>
              <a:rPr lang="en-GB" sz="1900" dirty="0" smtClean="0"/>
              <a:t>) for each vertex</a:t>
            </a:r>
            <a:r>
              <a:rPr lang="en-GB" sz="1900" i="1" dirty="0" smtClean="0"/>
              <a:t> v</a:t>
            </a:r>
            <a:r>
              <a:rPr lang="en-GB" sz="1900" dirty="0" smtClean="0"/>
              <a:t>.</a:t>
            </a:r>
          </a:p>
          <a:p>
            <a:pPr lvl="1" eaLnBrk="1" hangingPunct="1"/>
            <a:r>
              <a:rPr lang="en-GB" sz="1900" dirty="0" smtClean="0">
                <a:solidFill>
                  <a:schemeClr val="accent2"/>
                </a:solidFill>
              </a:rPr>
              <a:t>Question</a:t>
            </a:r>
            <a:r>
              <a:rPr lang="en-GB" sz="1900" dirty="0" smtClean="0"/>
              <a:t>: </a:t>
            </a:r>
            <a:r>
              <a:rPr lang="en-GB" sz="1900" dirty="0"/>
              <a:t>What is the maximum total weight of an independent set in G?</a:t>
            </a:r>
          </a:p>
          <a:p>
            <a:pPr eaLnBrk="1" hangingPunct="1"/>
            <a:endParaRPr lang="en-GB" sz="1900" dirty="0" smtClean="0"/>
          </a:p>
          <a:p>
            <a:pPr eaLnBrk="1" hangingPunct="1"/>
            <a:r>
              <a:rPr lang="en-GB" sz="1900" dirty="0" smtClean="0"/>
              <a:t>It is NP-complete</a:t>
            </a:r>
          </a:p>
        </p:txBody>
      </p:sp>
      <p:sp>
        <p:nvSpPr>
          <p:cNvPr id="921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65125"/>
          </a:xfrm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174F27-4F2A-4035-BE27-9656A253D755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29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Applications of treewidth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153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876800" y="2362200"/>
          <a:ext cx="21590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r:id="rId4" imgW="809640" imgH="428760" progId="">
                  <p:embed/>
                </p:oleObj>
              </mc:Choice>
              <mc:Fallback>
                <p:oleObj r:id="rId4" imgW="809640" imgH="428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21590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914400" y="2362200"/>
          <a:ext cx="20574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r:id="rId6" imgW="11796120" imgH="5181480" progId="">
                  <p:embed/>
                </p:oleObj>
              </mc:Choice>
              <mc:Fallback>
                <p:oleObj r:id="rId6" imgW="11796120" imgH="5181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20574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533400" y="3276600"/>
            <a:ext cx="2741613" cy="481013"/>
            <a:chOff x="336" y="2064"/>
            <a:chExt cx="1727" cy="303"/>
          </a:xfrm>
        </p:grpSpPr>
        <p:sp>
          <p:nvSpPr>
            <p:cNvPr id="6180" name="Line 7"/>
            <p:cNvSpPr>
              <a:spLocks noChangeShapeType="1"/>
            </p:cNvSpPr>
            <p:nvPr/>
          </p:nvSpPr>
          <p:spPr bwMode="auto">
            <a:xfrm>
              <a:off x="336" y="2204"/>
              <a:ext cx="172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81" name="Group 8"/>
            <p:cNvGrpSpPr>
              <a:grpSpLocks/>
            </p:cNvGrpSpPr>
            <p:nvPr/>
          </p:nvGrpSpPr>
          <p:grpSpPr bwMode="auto">
            <a:xfrm>
              <a:off x="528" y="2064"/>
              <a:ext cx="575" cy="303"/>
              <a:chOff x="528" y="2064"/>
              <a:chExt cx="575" cy="303"/>
            </a:xfrm>
          </p:grpSpPr>
          <p:sp>
            <p:nvSpPr>
              <p:cNvPr id="6185" name="AutoShape 9"/>
              <p:cNvSpPr>
                <a:spLocks noChangeArrowheads="1"/>
              </p:cNvSpPr>
              <p:nvPr/>
            </p:nvSpPr>
            <p:spPr bwMode="auto">
              <a:xfrm>
                <a:off x="528" y="2064"/>
                <a:ext cx="576" cy="285"/>
              </a:xfrm>
              <a:prstGeom prst="roundRect">
                <a:avLst>
                  <a:gd name="adj" fmla="val 352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Text Box 10"/>
              <p:cNvSpPr txBox="1">
                <a:spLocks noChangeArrowheads="1"/>
              </p:cNvSpPr>
              <p:nvPr/>
            </p:nvSpPr>
            <p:spPr bwMode="auto">
              <a:xfrm>
                <a:off x="528" y="2064"/>
                <a:ext cx="576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9pPr>
              </a:lstStyle>
              <a:p>
                <a:pPr algn="ctr" eaLnBrk="1" hangingPunct="1">
                  <a:lnSpc>
                    <a:spcPct val="93000"/>
                  </a:lnSpc>
                  <a:spcBef>
                    <a:spcPts val="15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r>
                  <a:rPr lang="en-GB">
                    <a:solidFill>
                      <a:schemeClr val="tx1"/>
                    </a:solidFill>
                  </a:rPr>
                  <a:t>R</a:t>
                </a:r>
                <a:r>
                  <a:rPr lang="en-GB" baseline="-2500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6182" name="Group 11"/>
            <p:cNvGrpSpPr>
              <a:grpSpLocks/>
            </p:cNvGrpSpPr>
            <p:nvPr/>
          </p:nvGrpSpPr>
          <p:grpSpPr bwMode="auto">
            <a:xfrm>
              <a:off x="1296" y="2064"/>
              <a:ext cx="575" cy="303"/>
              <a:chOff x="1296" y="2064"/>
              <a:chExt cx="575" cy="303"/>
            </a:xfrm>
          </p:grpSpPr>
          <p:sp>
            <p:nvSpPr>
              <p:cNvPr id="6183" name="AutoShape 12"/>
              <p:cNvSpPr>
                <a:spLocks noChangeArrowheads="1"/>
              </p:cNvSpPr>
              <p:nvPr/>
            </p:nvSpPr>
            <p:spPr bwMode="auto">
              <a:xfrm>
                <a:off x="1296" y="2064"/>
                <a:ext cx="576" cy="285"/>
              </a:xfrm>
              <a:prstGeom prst="roundRect">
                <a:avLst>
                  <a:gd name="adj" fmla="val 352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Text Box 13"/>
              <p:cNvSpPr txBox="1">
                <a:spLocks noChangeArrowheads="1"/>
              </p:cNvSpPr>
              <p:nvPr/>
            </p:nvSpPr>
            <p:spPr bwMode="auto">
              <a:xfrm>
                <a:off x="1296" y="2064"/>
                <a:ext cx="576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9pPr>
              </a:lstStyle>
              <a:p>
                <a:pPr algn="ctr" eaLnBrk="1" hangingPunct="1">
                  <a:lnSpc>
                    <a:spcPct val="93000"/>
                  </a:lnSpc>
                  <a:spcBef>
                    <a:spcPts val="15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r>
                  <a:rPr lang="en-GB">
                    <a:solidFill>
                      <a:schemeClr val="tx1"/>
                    </a:solidFill>
                  </a:rPr>
                  <a:t>R</a:t>
                </a:r>
                <a:r>
                  <a:rPr lang="en-GB" baseline="-2500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5029200" y="3505200"/>
            <a:ext cx="3198813" cy="1233488"/>
            <a:chOff x="3168" y="2208"/>
            <a:chExt cx="2015" cy="777"/>
          </a:xfrm>
        </p:grpSpPr>
        <p:sp>
          <p:nvSpPr>
            <p:cNvPr id="6168" name="Line 15"/>
            <p:cNvSpPr>
              <a:spLocks noChangeShapeType="1"/>
            </p:cNvSpPr>
            <p:nvPr/>
          </p:nvSpPr>
          <p:spPr bwMode="auto">
            <a:xfrm>
              <a:off x="3312" y="2872"/>
              <a:ext cx="172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16"/>
            <p:cNvSpPr>
              <a:spLocks noChangeShapeType="1"/>
            </p:cNvSpPr>
            <p:nvPr/>
          </p:nvSpPr>
          <p:spPr bwMode="auto">
            <a:xfrm>
              <a:off x="3312" y="2398"/>
              <a:ext cx="172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0" name="Group 17"/>
            <p:cNvGrpSpPr>
              <a:grpSpLocks/>
            </p:cNvGrpSpPr>
            <p:nvPr/>
          </p:nvGrpSpPr>
          <p:grpSpPr bwMode="auto">
            <a:xfrm>
              <a:off x="3888" y="2208"/>
              <a:ext cx="575" cy="303"/>
              <a:chOff x="3888" y="2208"/>
              <a:chExt cx="575" cy="303"/>
            </a:xfrm>
          </p:grpSpPr>
          <p:sp>
            <p:nvSpPr>
              <p:cNvPr id="6178" name="AutoShape 18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576" cy="290"/>
              </a:xfrm>
              <a:prstGeom prst="roundRect">
                <a:avLst>
                  <a:gd name="adj" fmla="val 343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Text Box 19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576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9pPr>
              </a:lstStyle>
              <a:p>
                <a:pPr algn="ctr" eaLnBrk="1" hangingPunct="1">
                  <a:lnSpc>
                    <a:spcPct val="93000"/>
                  </a:lnSpc>
                  <a:spcBef>
                    <a:spcPts val="15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r>
                  <a:rPr lang="en-GB">
                    <a:solidFill>
                      <a:schemeClr val="tx1"/>
                    </a:solidFill>
                  </a:rPr>
                  <a:t>R</a:t>
                </a:r>
                <a:r>
                  <a:rPr lang="en-GB" baseline="-2500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6171" name="Group 20"/>
            <p:cNvGrpSpPr>
              <a:grpSpLocks/>
            </p:cNvGrpSpPr>
            <p:nvPr/>
          </p:nvGrpSpPr>
          <p:grpSpPr bwMode="auto">
            <a:xfrm>
              <a:off x="3888" y="2682"/>
              <a:ext cx="575" cy="303"/>
              <a:chOff x="3888" y="2682"/>
              <a:chExt cx="575" cy="303"/>
            </a:xfrm>
          </p:grpSpPr>
          <p:sp>
            <p:nvSpPr>
              <p:cNvPr id="6176" name="AutoShape 21"/>
              <p:cNvSpPr>
                <a:spLocks noChangeArrowheads="1"/>
              </p:cNvSpPr>
              <p:nvPr/>
            </p:nvSpPr>
            <p:spPr bwMode="auto">
              <a:xfrm>
                <a:off x="3888" y="2682"/>
                <a:ext cx="576" cy="290"/>
              </a:xfrm>
              <a:prstGeom prst="roundRect">
                <a:avLst>
                  <a:gd name="adj" fmla="val 343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Text Box 22"/>
              <p:cNvSpPr txBox="1">
                <a:spLocks noChangeArrowheads="1"/>
              </p:cNvSpPr>
              <p:nvPr/>
            </p:nvSpPr>
            <p:spPr bwMode="auto">
              <a:xfrm>
                <a:off x="3888" y="2682"/>
                <a:ext cx="576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Gothic" charset="0"/>
                    <a:cs typeface="Gothic" charset="0"/>
                  </a:defRPr>
                </a:lvl9pPr>
              </a:lstStyle>
              <a:p>
                <a:pPr algn="ctr" eaLnBrk="1" hangingPunct="1">
                  <a:lnSpc>
                    <a:spcPct val="93000"/>
                  </a:lnSpc>
                  <a:spcBef>
                    <a:spcPts val="15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r>
                  <a:rPr lang="en-GB">
                    <a:solidFill>
                      <a:schemeClr val="tx1"/>
                    </a:solidFill>
                  </a:rPr>
                  <a:t>R</a:t>
                </a:r>
                <a:r>
                  <a:rPr lang="en-GB" baseline="-2500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6172" name="Line 23"/>
            <p:cNvSpPr>
              <a:spLocks noChangeShapeType="1"/>
            </p:cNvSpPr>
            <p:nvPr/>
          </p:nvSpPr>
          <p:spPr bwMode="auto">
            <a:xfrm>
              <a:off x="3312" y="2398"/>
              <a:ext cx="1" cy="47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4"/>
            <p:cNvSpPr>
              <a:spLocks noChangeShapeType="1"/>
            </p:cNvSpPr>
            <p:nvPr/>
          </p:nvSpPr>
          <p:spPr bwMode="auto">
            <a:xfrm>
              <a:off x="5040" y="2398"/>
              <a:ext cx="1" cy="47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25"/>
            <p:cNvSpPr>
              <a:spLocks noChangeShapeType="1"/>
            </p:cNvSpPr>
            <p:nvPr/>
          </p:nvSpPr>
          <p:spPr bwMode="auto">
            <a:xfrm flipH="1">
              <a:off x="3167" y="2635"/>
              <a:ext cx="14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26"/>
            <p:cNvSpPr>
              <a:spLocks noChangeShapeType="1"/>
            </p:cNvSpPr>
            <p:nvPr/>
          </p:nvSpPr>
          <p:spPr bwMode="auto">
            <a:xfrm flipH="1">
              <a:off x="5039" y="2635"/>
              <a:ext cx="14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1042"/>
          <p:cNvSpPr txBox="1">
            <a:spLocks noChangeArrowheads="1"/>
          </p:cNvSpPr>
          <p:nvPr/>
        </p:nvSpPr>
        <p:spPr bwMode="auto">
          <a:xfrm>
            <a:off x="1143000" y="4038600"/>
            <a:ext cx="184626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Two resistors</a:t>
            </a:r>
            <a:br>
              <a:rPr lang="en-US"/>
            </a:br>
            <a:r>
              <a:rPr lang="en-US"/>
              <a:t>in </a:t>
            </a:r>
            <a:r>
              <a:rPr lang="en-US" b="1"/>
              <a:t>series</a:t>
            </a:r>
            <a:endParaRPr lang="nl-NL"/>
          </a:p>
        </p:txBody>
      </p:sp>
      <p:sp>
        <p:nvSpPr>
          <p:cNvPr id="46" name="Text Box 1043"/>
          <p:cNvSpPr txBox="1">
            <a:spLocks noChangeArrowheads="1"/>
          </p:cNvSpPr>
          <p:nvPr/>
        </p:nvSpPr>
        <p:spPr bwMode="auto">
          <a:xfrm>
            <a:off x="5105400" y="4953000"/>
            <a:ext cx="1846262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Two resistors</a:t>
            </a:r>
            <a:br>
              <a:rPr lang="en-US" dirty="0"/>
            </a:br>
            <a:r>
              <a:rPr lang="en-US" dirty="0"/>
              <a:t>in </a:t>
            </a:r>
            <a:r>
              <a:rPr lang="en-US" b="1" dirty="0"/>
              <a:t>parallel</a:t>
            </a:r>
            <a:endParaRPr lang="nl-NL" dirty="0"/>
          </a:p>
        </p:txBody>
      </p:sp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672059" y="624825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304799" y="1600200"/>
            <a:ext cx="8139659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chemeClr val="tx2">
                    <a:lumMod val="50000"/>
                  </a:schemeClr>
                </a:solidFill>
              </a:rPr>
              <a:t>Computing the Resistance With the Laws of </a:t>
            </a:r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</a:rPr>
              <a:t>Ohm </a:t>
            </a:r>
            <a:endParaRPr lang="en-GB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39436" y="6019800"/>
            <a:ext cx="623600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This theory traces back to a paper by </a:t>
            </a:r>
            <a:r>
              <a:rPr lang="en-US" sz="1900" b="1" dirty="0">
                <a:solidFill>
                  <a:schemeClr val="accent2"/>
                </a:solidFill>
              </a:rPr>
              <a:t>Kirchhoff</a:t>
            </a:r>
            <a:r>
              <a:rPr lang="en-US" sz="1900" dirty="0">
                <a:solidFill>
                  <a:schemeClr val="accent2"/>
                </a:solidFill>
              </a:rPr>
              <a:t> </a:t>
            </a:r>
            <a:r>
              <a:rPr lang="en-US" dirty="0"/>
              <a:t>from 1847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69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68880"/>
            <a:ext cx="8229600" cy="3779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/>
                </a:solidFill>
              </a:rPr>
              <a:t>On trees, this problem can be solved in linear time with dynamic </a:t>
            </a:r>
            <a:r>
              <a:rPr lang="en-GB" sz="2400" dirty="0" smtClean="0">
                <a:solidFill>
                  <a:schemeClr val="accent2"/>
                </a:solidFill>
              </a:rPr>
              <a:t>programming:</a:t>
            </a:r>
            <a:endParaRPr lang="en-GB" sz="2400" dirty="0">
              <a:solidFill>
                <a:schemeClr val="accent2"/>
              </a:solidFill>
            </a:endParaRPr>
          </a:p>
          <a:p>
            <a:pPr eaLnBrk="1" hangingPunct="1"/>
            <a:endParaRPr lang="en-GB" sz="19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sz="1900" dirty="0" smtClean="0"/>
              <a:t>Choose root </a:t>
            </a:r>
            <a:r>
              <a:rPr lang="en-GB" sz="1900" i="1" dirty="0" smtClean="0"/>
              <a:t>r.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sz="1900" dirty="0" smtClean="0"/>
              <a:t>For each </a:t>
            </a:r>
            <a:r>
              <a:rPr lang="en-GB" sz="1900" i="1" dirty="0" smtClean="0"/>
              <a:t>v, </a:t>
            </a:r>
            <a:r>
              <a:rPr lang="en-GB" sz="1900" dirty="0" smtClean="0"/>
              <a:t>T(</a:t>
            </a:r>
            <a:r>
              <a:rPr lang="en-GB" sz="1900" i="1" dirty="0" smtClean="0"/>
              <a:t>v</a:t>
            </a:r>
            <a:r>
              <a:rPr lang="en-GB" sz="1900" dirty="0" smtClean="0"/>
              <a:t>) is </a:t>
            </a:r>
            <a:r>
              <a:rPr lang="en-GB" sz="1900" dirty="0" err="1" smtClean="0"/>
              <a:t>subtree</a:t>
            </a:r>
            <a:r>
              <a:rPr lang="en-GB" sz="1900" dirty="0" smtClean="0"/>
              <a:t> with </a:t>
            </a:r>
            <a:r>
              <a:rPr lang="en-GB" sz="1900" i="1" dirty="0" smtClean="0"/>
              <a:t>v</a:t>
            </a:r>
            <a:r>
              <a:rPr lang="en-GB" sz="1900" dirty="0" smtClean="0"/>
              <a:t> as root.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sz="1900" dirty="0" smtClean="0"/>
              <a:t>Write:</a:t>
            </a:r>
          </a:p>
          <a:p>
            <a:pPr lvl="1" eaLnBrk="1" hangingPunct="1">
              <a:buFontTx/>
              <a:buNone/>
            </a:pPr>
            <a:r>
              <a:rPr lang="en-GB" sz="1900" dirty="0" smtClean="0">
                <a:solidFill>
                  <a:srgbClr val="FF0000"/>
                </a:solidFill>
              </a:rPr>
              <a:t>	A(</a:t>
            </a:r>
            <a:r>
              <a:rPr lang="en-GB" sz="1900" i="1" dirty="0" smtClean="0">
                <a:solidFill>
                  <a:srgbClr val="FF0000"/>
                </a:solidFill>
              </a:rPr>
              <a:t>v</a:t>
            </a:r>
            <a:r>
              <a:rPr lang="en-GB" sz="1900" dirty="0" smtClean="0">
                <a:solidFill>
                  <a:srgbClr val="FF0000"/>
                </a:solidFill>
              </a:rPr>
              <a:t>)</a:t>
            </a:r>
            <a:r>
              <a:rPr lang="en-GB" sz="1900" dirty="0" smtClean="0"/>
              <a:t> = maximum weight of independent set S in T(</a:t>
            </a:r>
            <a:r>
              <a:rPr lang="en-GB" sz="1900" i="1" dirty="0" smtClean="0"/>
              <a:t>v</a:t>
            </a:r>
            <a:r>
              <a:rPr lang="en-GB" sz="1900" dirty="0" smtClean="0"/>
              <a:t>) </a:t>
            </a:r>
          </a:p>
          <a:p>
            <a:pPr lvl="1" eaLnBrk="1" hangingPunct="1">
              <a:buFontTx/>
              <a:buNone/>
            </a:pPr>
            <a:r>
              <a:rPr lang="en-GB" sz="1900" dirty="0" smtClean="0">
                <a:solidFill>
                  <a:srgbClr val="FF0000"/>
                </a:solidFill>
              </a:rPr>
              <a:t>	B(</a:t>
            </a:r>
            <a:r>
              <a:rPr lang="en-GB" sz="1900" i="1" dirty="0" smtClean="0">
                <a:solidFill>
                  <a:srgbClr val="FF0000"/>
                </a:solidFill>
              </a:rPr>
              <a:t>v</a:t>
            </a:r>
            <a:r>
              <a:rPr lang="en-GB" sz="1900" dirty="0" smtClean="0">
                <a:solidFill>
                  <a:srgbClr val="FF0000"/>
                </a:solidFill>
              </a:rPr>
              <a:t>)</a:t>
            </a:r>
            <a:r>
              <a:rPr lang="en-GB" sz="1900" dirty="0" smtClean="0"/>
              <a:t> = maximum weight of independent set S in T(</a:t>
            </a:r>
            <a:r>
              <a:rPr lang="en-GB" sz="1900" i="1" dirty="0" smtClean="0"/>
              <a:t>v</a:t>
            </a:r>
            <a:r>
              <a:rPr lang="en-GB" sz="1900" dirty="0" smtClean="0"/>
              <a:t>), such that </a:t>
            </a:r>
            <a:r>
              <a:rPr lang="en-GB" sz="1900" i="1" dirty="0" smtClean="0"/>
              <a:t>v</a:t>
            </a:r>
            <a:r>
              <a:rPr lang="en-GB" sz="1900" dirty="0" smtClean="0"/>
              <a:t> </a:t>
            </a:r>
            <a:r>
              <a:rPr lang="en-GB" sz="1900" dirty="0" smtClean="0">
                <a:latin typeface="Symbol" pitchFamily="18" charset="2"/>
              </a:rPr>
              <a:t>Ï </a:t>
            </a:r>
            <a:r>
              <a:rPr lang="en-GB" sz="1900" dirty="0" smtClean="0"/>
              <a:t>S.</a:t>
            </a:r>
          </a:p>
        </p:txBody>
      </p:sp>
      <p:sp>
        <p:nvSpPr>
          <p:cNvPr id="10243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92206A-E735-4962-A3A0-31074526AE07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30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Applications of treewidth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658112"/>
            <a:ext cx="8229600" cy="3992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Weighted Independent Set on Trees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8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/>
                </a:solidFill>
              </a:rPr>
              <a:t>Recursive </a:t>
            </a:r>
            <a:r>
              <a:rPr lang="en-GB" sz="2400" dirty="0" smtClean="0">
                <a:solidFill>
                  <a:schemeClr val="accent2"/>
                </a:solidFill>
              </a:rPr>
              <a:t>formulations:</a:t>
            </a:r>
            <a:endParaRPr lang="en-GB" sz="2400" dirty="0">
              <a:solidFill>
                <a:schemeClr val="accent2"/>
              </a:solidFill>
            </a:endParaRPr>
          </a:p>
          <a:p>
            <a:pPr eaLnBrk="1" hangingPunct="1"/>
            <a:r>
              <a:rPr lang="en-GB" sz="1900" dirty="0" smtClean="0"/>
              <a:t>If </a:t>
            </a:r>
            <a:r>
              <a:rPr lang="en-GB" sz="1900" i="1" dirty="0" smtClean="0"/>
              <a:t>v</a:t>
            </a:r>
            <a:r>
              <a:rPr lang="en-GB" sz="1900" dirty="0" smtClean="0"/>
              <a:t> is a leaf:</a:t>
            </a:r>
          </a:p>
          <a:p>
            <a:pPr lvl="1" eaLnBrk="1" hangingPunct="1"/>
            <a:r>
              <a:rPr lang="en-GB" sz="1900" dirty="0" smtClean="0"/>
              <a:t>A(</a:t>
            </a:r>
            <a:r>
              <a:rPr lang="en-GB" sz="1900" i="1" dirty="0" smtClean="0"/>
              <a:t>v</a:t>
            </a:r>
            <a:r>
              <a:rPr lang="en-GB" sz="1900" dirty="0" smtClean="0"/>
              <a:t>) = w(</a:t>
            </a:r>
            <a:r>
              <a:rPr lang="en-GB" sz="1900" i="1" dirty="0" smtClean="0"/>
              <a:t>v</a:t>
            </a:r>
            <a:r>
              <a:rPr lang="en-GB" sz="1900" dirty="0" smtClean="0"/>
              <a:t>)</a:t>
            </a:r>
          </a:p>
          <a:p>
            <a:pPr lvl="1" eaLnBrk="1" hangingPunct="1"/>
            <a:r>
              <a:rPr lang="en-GB" sz="1900" dirty="0" smtClean="0"/>
              <a:t>B(</a:t>
            </a:r>
            <a:r>
              <a:rPr lang="en-GB" sz="1900" i="1" dirty="0" smtClean="0"/>
              <a:t>v</a:t>
            </a:r>
            <a:r>
              <a:rPr lang="en-GB" sz="1900" dirty="0" smtClean="0"/>
              <a:t>) = 0</a:t>
            </a:r>
          </a:p>
          <a:p>
            <a:pPr eaLnBrk="1" hangingPunct="1"/>
            <a:r>
              <a:rPr lang="en-GB" sz="1900" dirty="0" smtClean="0"/>
              <a:t>If </a:t>
            </a:r>
            <a:r>
              <a:rPr lang="en-GB" sz="1900" i="1" dirty="0" smtClean="0"/>
              <a:t>v</a:t>
            </a:r>
            <a:r>
              <a:rPr lang="en-GB" sz="1900" dirty="0" smtClean="0"/>
              <a:t> has children </a:t>
            </a:r>
            <a:r>
              <a:rPr lang="en-GB" sz="1900" i="1" dirty="0" smtClean="0"/>
              <a:t>x</a:t>
            </a:r>
            <a:r>
              <a:rPr lang="en-GB" sz="1900" baseline="-25000" dirty="0" smtClean="0"/>
              <a:t>1</a:t>
            </a:r>
            <a:r>
              <a:rPr lang="en-GB" sz="1900" dirty="0" smtClean="0"/>
              <a:t>, … , </a:t>
            </a:r>
            <a:r>
              <a:rPr lang="en-GB" sz="1900" i="1" dirty="0" err="1" smtClean="0"/>
              <a:t>x</a:t>
            </a:r>
            <a:r>
              <a:rPr lang="en-GB" sz="1900" i="1" baseline="-25000" dirty="0" err="1" smtClean="0"/>
              <a:t>r</a:t>
            </a:r>
            <a:r>
              <a:rPr lang="en-GB" sz="1900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GB" sz="1900" dirty="0" smtClean="0"/>
              <a:t>A(</a:t>
            </a:r>
            <a:r>
              <a:rPr lang="en-GB" sz="1900" i="1" dirty="0" smtClean="0"/>
              <a:t>v</a:t>
            </a:r>
            <a:r>
              <a:rPr lang="en-GB" sz="1900" dirty="0" smtClean="0"/>
              <a:t>) = max{ w(</a:t>
            </a:r>
            <a:r>
              <a:rPr lang="en-GB" sz="1900" i="1" dirty="0" smtClean="0"/>
              <a:t>v</a:t>
            </a:r>
            <a:r>
              <a:rPr lang="en-GB" sz="1900" dirty="0" smtClean="0"/>
              <a:t>) + B(</a:t>
            </a:r>
            <a:r>
              <a:rPr lang="en-GB" sz="1900" i="1" dirty="0" smtClean="0"/>
              <a:t>x</a:t>
            </a:r>
            <a:r>
              <a:rPr lang="en-GB" sz="1900" baseline="-25000" dirty="0" smtClean="0"/>
              <a:t>1</a:t>
            </a:r>
            <a:r>
              <a:rPr lang="en-GB" sz="1900" dirty="0" smtClean="0"/>
              <a:t>) + … + B(</a:t>
            </a:r>
            <a:r>
              <a:rPr lang="en-GB" sz="1900" i="1" dirty="0" err="1" smtClean="0"/>
              <a:t>x</a:t>
            </a:r>
            <a:r>
              <a:rPr lang="en-GB" sz="1900" baseline="-25000" dirty="0" err="1" smtClean="0"/>
              <a:t>r</a:t>
            </a:r>
            <a:r>
              <a:rPr lang="en-GB" sz="1900" dirty="0" smtClean="0"/>
              <a:t>) , A(</a:t>
            </a:r>
            <a:r>
              <a:rPr lang="en-GB" sz="1900" i="1" dirty="0" smtClean="0"/>
              <a:t>x</a:t>
            </a:r>
            <a:r>
              <a:rPr lang="en-GB" sz="1900" baseline="-25000" dirty="0" smtClean="0"/>
              <a:t>1</a:t>
            </a:r>
            <a:r>
              <a:rPr lang="en-GB" sz="1900" dirty="0" smtClean="0"/>
              <a:t>) + … A(</a:t>
            </a:r>
            <a:r>
              <a:rPr lang="en-GB" sz="1900" i="1" dirty="0" err="1" smtClean="0"/>
              <a:t>x</a:t>
            </a:r>
            <a:r>
              <a:rPr lang="en-GB" sz="1900" i="1" baseline="-25000" dirty="0" err="1" smtClean="0"/>
              <a:t>r</a:t>
            </a:r>
            <a:r>
              <a:rPr lang="en-GB" sz="1900" dirty="0" smtClean="0"/>
              <a:t>) }</a:t>
            </a:r>
          </a:p>
          <a:p>
            <a:pPr lvl="1" eaLnBrk="1" hangingPunct="1">
              <a:buFontTx/>
              <a:buNone/>
            </a:pPr>
            <a:r>
              <a:rPr lang="en-GB" sz="1900" dirty="0" smtClean="0"/>
              <a:t>B(</a:t>
            </a:r>
            <a:r>
              <a:rPr lang="en-GB" sz="1900" i="1" dirty="0" smtClean="0"/>
              <a:t>v</a:t>
            </a:r>
            <a:r>
              <a:rPr lang="en-GB" sz="1900" dirty="0" smtClean="0"/>
              <a:t>) = A(</a:t>
            </a:r>
            <a:r>
              <a:rPr lang="en-GB" sz="1900" i="1" dirty="0" smtClean="0"/>
              <a:t>x</a:t>
            </a:r>
            <a:r>
              <a:rPr lang="en-GB" sz="1900" baseline="-25000" dirty="0" smtClean="0"/>
              <a:t>1</a:t>
            </a:r>
            <a:r>
              <a:rPr lang="en-GB" sz="1900" dirty="0" smtClean="0"/>
              <a:t>) + … A(</a:t>
            </a:r>
            <a:r>
              <a:rPr lang="en-GB" sz="1900" i="1" dirty="0" err="1" smtClean="0"/>
              <a:t>x</a:t>
            </a:r>
            <a:r>
              <a:rPr lang="en-GB" sz="1900" i="1" baseline="-25000" dirty="0" err="1" smtClean="0"/>
              <a:t>r</a:t>
            </a:r>
            <a:r>
              <a:rPr lang="en-GB" sz="1900" dirty="0" smtClean="0"/>
              <a:t>) </a:t>
            </a:r>
          </a:p>
          <a:p>
            <a:r>
              <a:rPr lang="en-GB" sz="1900" dirty="0"/>
              <a:t>Compute A(v) and B(v) for each v, bottom-up.</a:t>
            </a:r>
          </a:p>
          <a:p>
            <a:pPr lvl="1"/>
            <a:r>
              <a:rPr lang="en-GB" sz="1900" dirty="0"/>
              <a:t>E.g., in </a:t>
            </a:r>
            <a:r>
              <a:rPr lang="en-GB" sz="1900" dirty="0" err="1" smtClean="0">
                <a:solidFill>
                  <a:schemeClr val="accent2"/>
                </a:solidFill>
              </a:rPr>
              <a:t>postorder</a:t>
            </a:r>
            <a:endParaRPr lang="en-GB" sz="1900" dirty="0" smtClean="0">
              <a:solidFill>
                <a:schemeClr val="accent2"/>
              </a:solidFill>
            </a:endParaRPr>
          </a:p>
          <a:p>
            <a:pPr marL="393192" lvl="1" indent="0">
              <a:buNone/>
            </a:pPr>
            <a:endParaRPr lang="en-GB" sz="1900" dirty="0">
              <a:solidFill>
                <a:schemeClr val="accent2"/>
              </a:solidFill>
            </a:endParaRPr>
          </a:p>
          <a:p>
            <a:r>
              <a:rPr lang="en-GB" sz="1900" dirty="0"/>
              <a:t>Constructing corresponding sets can </a:t>
            </a:r>
            <a:r>
              <a:rPr lang="en-GB" sz="1900" dirty="0" smtClean="0"/>
              <a:t>also be </a:t>
            </a:r>
            <a:r>
              <a:rPr lang="en-GB" sz="1900" dirty="0"/>
              <a:t>done in linear time.</a:t>
            </a:r>
          </a:p>
          <a:p>
            <a:pPr lvl="1" eaLnBrk="1" hangingPunct="1">
              <a:buFontTx/>
              <a:buNone/>
            </a:pPr>
            <a:endParaRPr lang="en-GB" sz="1900" dirty="0" smtClean="0"/>
          </a:p>
        </p:txBody>
      </p:sp>
      <p:sp>
        <p:nvSpPr>
          <p:cNvPr id="1126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BFD8AD-1831-41E5-8C45-1F389D4E576B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31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Applications of treewidth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658112"/>
            <a:ext cx="8229600" cy="3992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Weighted Independent Set on Trees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2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Weighted dominating set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3398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1900" dirty="0" smtClean="0"/>
              <a:t>A set of vertices S is </a:t>
            </a:r>
            <a:r>
              <a:rPr lang="en-GB" sz="1900" b="1" i="1" dirty="0" smtClean="0">
                <a:solidFill>
                  <a:srgbClr val="FF0000"/>
                </a:solidFill>
              </a:rPr>
              <a:t>dominating</a:t>
            </a:r>
            <a:r>
              <a:rPr lang="en-GB" sz="1900" i="1" dirty="0" smtClean="0"/>
              <a:t>,</a:t>
            </a:r>
            <a:r>
              <a:rPr lang="en-GB" sz="1900" dirty="0" smtClean="0"/>
              <a:t> if each vertex in G belongs to S or is adjacent to a vertex in S.</a:t>
            </a:r>
          </a:p>
          <a:p>
            <a:pPr eaLnBrk="1" hangingPunct="1">
              <a:lnSpc>
                <a:spcPct val="90000"/>
              </a:lnSpc>
            </a:pPr>
            <a:r>
              <a:rPr lang="en-GB" sz="1900" dirty="0" smtClean="0">
                <a:solidFill>
                  <a:schemeClr val="accent2"/>
                </a:solidFill>
              </a:rPr>
              <a:t>Problem</a:t>
            </a:r>
            <a:r>
              <a:rPr lang="en-GB" sz="1900" dirty="0" smtClean="0"/>
              <a:t>: given a graph G with vertex weights, what is the </a:t>
            </a:r>
            <a:r>
              <a:rPr lang="en-GB" sz="1900" dirty="0" smtClean="0">
                <a:solidFill>
                  <a:schemeClr val="accent2"/>
                </a:solidFill>
              </a:rPr>
              <a:t>minimum total weight of a dominating set</a:t>
            </a:r>
            <a:r>
              <a:rPr lang="en-GB" sz="1900" dirty="0" smtClean="0"/>
              <a:t> in G?</a:t>
            </a:r>
          </a:p>
          <a:p>
            <a:pPr eaLnBrk="1" hangingPunct="1">
              <a:lnSpc>
                <a:spcPct val="90000"/>
              </a:lnSpc>
            </a:pPr>
            <a:r>
              <a:rPr lang="en-GB" sz="1900" dirty="0" smtClean="0"/>
              <a:t>Again, NP-complete, but linear time on trees.</a:t>
            </a:r>
          </a:p>
        </p:txBody>
      </p:sp>
      <p:sp>
        <p:nvSpPr>
          <p:cNvPr id="1331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CC6764-93EC-4B99-BC10-EB98B3E9A11F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32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Applications of treewidth</a:t>
            </a:r>
          </a:p>
        </p:txBody>
      </p:sp>
    </p:spTree>
    <p:extLst>
      <p:ext uri="{BB962C8B-B14F-4D97-AF65-F5344CB8AC3E}">
        <p14:creationId xmlns:p14="http://schemas.microsoft.com/office/powerpoint/2010/main" val="7853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38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Probabilistic networks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Underlying decision support systems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Representation of statistical variables and (in)dependencies by a graph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Central problem (</a:t>
            </a:r>
            <a:r>
              <a:rPr lang="en-GB" sz="1900" i="1" dirty="0" smtClean="0"/>
              <a:t>inference</a:t>
            </a:r>
            <a:r>
              <a:rPr lang="en-GB" sz="1900" dirty="0" smtClean="0"/>
              <a:t>) is </a:t>
            </a:r>
            <a:r>
              <a:rPr lang="en-GB" sz="1900" dirty="0">
                <a:solidFill>
                  <a:schemeClr val="accent2"/>
                </a:solidFill>
              </a:rPr>
              <a:t>#P-complete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 smtClean="0"/>
              <a:t>Lauritzen-Spiegelhalter</a:t>
            </a:r>
            <a:r>
              <a:rPr lang="en-GB" sz="1900" dirty="0" smtClean="0"/>
              <a:t>, 1988: linear time solvable when treewidth (of moralized graph) is bounded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Treewidth appears often small for actual probabilistic networks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Used in several modern (commercial and freeware) systems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i="1"/>
              <a:t>33</a:t>
            </a:fld>
            <a:endParaRPr lang="en-US" i="1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Applications of treewidth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86182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34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597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856488"/>
          </a:xfrm>
        </p:spPr>
        <p:txBody>
          <a:bodyPr>
            <a:normAutofit/>
          </a:bodyPr>
          <a:lstStyle/>
          <a:p>
            <a:r>
              <a:rPr lang="en-GB" dirty="0" smtClean="0"/>
              <a:t>Computing  </a:t>
            </a:r>
            <a:r>
              <a:rPr lang="en-GB" dirty="0"/>
              <a:t>treewidth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>
                <a:solidFill>
                  <a:schemeClr val="accent2"/>
                </a:solidFill>
              </a:rPr>
              <a:t>NP-complete</a:t>
            </a:r>
          </a:p>
          <a:p>
            <a:r>
              <a:rPr lang="en-US" sz="1900" dirty="0" smtClean="0"/>
              <a:t>For </a:t>
            </a:r>
            <a:r>
              <a:rPr lang="en-US" sz="1900" dirty="0"/>
              <a:t>each fixed k, there is a </a:t>
            </a:r>
            <a:r>
              <a:rPr lang="en-US" sz="1900" dirty="0">
                <a:solidFill>
                  <a:schemeClr val="accent2"/>
                </a:solidFill>
              </a:rPr>
              <a:t>linear time </a:t>
            </a:r>
            <a:r>
              <a:rPr lang="en-US" sz="1900" dirty="0"/>
              <a:t>algorithm to test if the treewidth of a given graph is at most k, and if so, find a corresponding tree decomposition</a:t>
            </a:r>
          </a:p>
          <a:p>
            <a:r>
              <a:rPr lang="en-US" sz="1900" dirty="0" smtClean="0"/>
              <a:t>Practical </a:t>
            </a:r>
            <a:r>
              <a:rPr lang="en-US" sz="1900" dirty="0"/>
              <a:t>algorithms...</a:t>
            </a:r>
          </a:p>
          <a:p>
            <a:pPr lvl="1"/>
            <a:r>
              <a:rPr lang="en-US" sz="1900" dirty="0"/>
              <a:t>Heuristics </a:t>
            </a:r>
            <a:r>
              <a:rPr lang="en-US" sz="1900" dirty="0" smtClean="0"/>
              <a:t>(works </a:t>
            </a:r>
            <a:r>
              <a:rPr lang="en-US" sz="1900" dirty="0"/>
              <a:t>often </a:t>
            </a:r>
            <a:r>
              <a:rPr lang="en-US" sz="1900" dirty="0" smtClean="0"/>
              <a:t>well)</a:t>
            </a:r>
            <a:endParaRPr lang="en-US" sz="1900" dirty="0"/>
          </a:p>
          <a:p>
            <a:pPr lvl="2"/>
            <a:r>
              <a:rPr lang="en-GB" sz="1900" dirty="0"/>
              <a:t>Upper </a:t>
            </a:r>
            <a:r>
              <a:rPr lang="en-GB" sz="1900" dirty="0" smtClean="0"/>
              <a:t>bound.</a:t>
            </a:r>
          </a:p>
          <a:p>
            <a:pPr lvl="2"/>
            <a:r>
              <a:rPr lang="en-GB" sz="1900" dirty="0" smtClean="0"/>
              <a:t>Lower bound.</a:t>
            </a:r>
          </a:p>
          <a:p>
            <a:pPr lvl="1"/>
            <a:r>
              <a:rPr lang="en-US" sz="1900" dirty="0" smtClean="0"/>
              <a:t>Preprocessing</a:t>
            </a:r>
          </a:p>
          <a:p>
            <a:pPr lvl="2"/>
            <a:r>
              <a:rPr lang="en-US" sz="1900" dirty="0" smtClean="0"/>
              <a:t>Transform your input into a smaller equivalent input</a:t>
            </a:r>
            <a:endParaRPr lang="en-US" sz="19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1912"/>
            <a:ext cx="8229600" cy="4754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The minimum degree heuristic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2392680"/>
            <a:ext cx="8229600" cy="217932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GB" sz="1900" dirty="0" smtClean="0"/>
              <a:t>Repeat:</a:t>
            </a:r>
          </a:p>
          <a:p>
            <a:pPr lvl="1" eaLnBrk="1" hangingPunct="1"/>
            <a:r>
              <a:rPr lang="en-GB" sz="1900" dirty="0" smtClean="0"/>
              <a:t>Take vertex </a:t>
            </a:r>
            <a:r>
              <a:rPr lang="en-GB" sz="1900" i="1" dirty="0" smtClean="0"/>
              <a:t>v </a:t>
            </a:r>
            <a:r>
              <a:rPr lang="en-GB" sz="1900" dirty="0" smtClean="0"/>
              <a:t>of minimum degree</a:t>
            </a:r>
          </a:p>
          <a:p>
            <a:pPr lvl="1" eaLnBrk="1" hangingPunct="1"/>
            <a:r>
              <a:rPr lang="en-GB" sz="1900" dirty="0" smtClean="0"/>
              <a:t>Make neighbours of </a:t>
            </a:r>
            <a:r>
              <a:rPr lang="en-GB" sz="1900" i="1" dirty="0" smtClean="0"/>
              <a:t>v</a:t>
            </a:r>
            <a:r>
              <a:rPr lang="en-GB" sz="1900" dirty="0" smtClean="0"/>
              <a:t> a clique</a:t>
            </a:r>
          </a:p>
          <a:p>
            <a:pPr lvl="1" eaLnBrk="1" hangingPunct="1"/>
            <a:r>
              <a:rPr lang="en-GB" sz="1900" dirty="0" smtClean="0"/>
              <a:t>Remove </a:t>
            </a:r>
            <a:r>
              <a:rPr lang="en-GB" sz="1900" i="1" dirty="0" smtClean="0"/>
              <a:t>v  ( </a:t>
            </a:r>
            <a:r>
              <a:rPr lang="en-GB" sz="1900" dirty="0" smtClean="0"/>
              <a:t>and repeat on rest of G)</a:t>
            </a:r>
          </a:p>
          <a:p>
            <a:pPr lvl="1" eaLnBrk="1" hangingPunct="1"/>
            <a:r>
              <a:rPr lang="en-GB" sz="1900" dirty="0" smtClean="0"/>
              <a:t>Add </a:t>
            </a:r>
            <a:r>
              <a:rPr lang="en-GB" sz="1900" i="1" dirty="0" smtClean="0"/>
              <a:t>v</a:t>
            </a:r>
            <a:r>
              <a:rPr lang="en-GB" sz="1900" dirty="0" smtClean="0"/>
              <a:t> with neighbours to tree decomposition</a:t>
            </a:r>
          </a:p>
        </p:txBody>
      </p:sp>
      <p:sp>
        <p:nvSpPr>
          <p:cNvPr id="46083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9E7463-2BB7-4AAB-B83C-2DC666E34511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36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4648200" y="5562600"/>
            <a:ext cx="1143000" cy="1524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2133600" y="50292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H="1" flipV="1">
            <a:off x="1524000" y="4648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1524000" y="5181600"/>
            <a:ext cx="838200" cy="7620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/>
              <a:t>N</a:t>
            </a:r>
            <a:r>
              <a:rPr lang="en-US" i="0"/>
              <a:t>(</a:t>
            </a:r>
            <a:r>
              <a:rPr lang="en-US"/>
              <a:t>v</a:t>
            </a:r>
            <a:r>
              <a:rPr lang="en-US" i="0"/>
              <a:t>)</a:t>
            </a:r>
            <a:endParaRPr lang="nl-NL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6019800" y="4953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 flipV="1">
            <a:off x="5410200" y="45720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410200" y="5105400"/>
            <a:ext cx="838200" cy="7620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/>
              <a:t>N</a:t>
            </a:r>
            <a:r>
              <a:rPr lang="en-US" i="0"/>
              <a:t>(</a:t>
            </a:r>
            <a:r>
              <a:rPr lang="en-US"/>
              <a:t>v</a:t>
            </a:r>
            <a:r>
              <a:rPr lang="en-US" i="0"/>
              <a:t>)</a:t>
            </a:r>
            <a:endParaRPr lang="nl-NL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3886200" y="5257800"/>
            <a:ext cx="990600" cy="9144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i="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i="0" dirty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Computing  treewidth </a:t>
            </a:r>
            <a:endParaRPr lang="en-US" dirty="0"/>
          </a:p>
        </p:txBody>
      </p:sp>
      <p:sp>
        <p:nvSpPr>
          <p:cNvPr id="16" name="سهم إلى اليمين 15"/>
          <p:cNvSpPr/>
          <p:nvPr/>
        </p:nvSpPr>
        <p:spPr>
          <a:xfrm>
            <a:off x="2743200" y="5486146"/>
            <a:ext cx="838200" cy="22885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8112"/>
            <a:ext cx="8229600" cy="4754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Other heuristics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16480"/>
            <a:ext cx="8229600" cy="301752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900" dirty="0" smtClean="0"/>
              <a:t>Minimum fill-in heuristic</a:t>
            </a:r>
          </a:p>
          <a:p>
            <a:pPr lvl="1" eaLnBrk="1" hangingPunct="1"/>
            <a:r>
              <a:rPr lang="en-GB" sz="1900" dirty="0" smtClean="0"/>
              <a:t>Similar to minimum degree heuristic, but takes vertex with smallest </a:t>
            </a:r>
            <a:r>
              <a:rPr lang="en-GB" sz="1900" i="1" dirty="0" smtClean="0">
                <a:solidFill>
                  <a:srgbClr val="FF0000"/>
                </a:solidFill>
              </a:rPr>
              <a:t>fill-in</a:t>
            </a:r>
            <a:r>
              <a:rPr lang="en-GB" sz="1900" i="1" dirty="0" smtClean="0"/>
              <a:t>:</a:t>
            </a:r>
          </a:p>
          <a:p>
            <a:pPr lvl="2" eaLnBrk="1" hangingPunct="1"/>
            <a:r>
              <a:rPr lang="en-GB" sz="1900" dirty="0" smtClean="0"/>
              <a:t>Number of edges that must be added when the neighbours of </a:t>
            </a:r>
            <a:r>
              <a:rPr lang="en-GB" sz="1900" i="1" dirty="0" smtClean="0"/>
              <a:t>v</a:t>
            </a:r>
            <a:r>
              <a:rPr lang="en-GB" sz="1900" dirty="0" smtClean="0"/>
              <a:t> are made a clique</a:t>
            </a:r>
          </a:p>
        </p:txBody>
      </p:sp>
      <p:sp>
        <p:nvSpPr>
          <p:cNvPr id="4710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E73148-0F79-4F9B-8E1E-2300131F8BC5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37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Computing  treewidth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42288"/>
            <a:ext cx="8229600" cy="5151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Connection to Gauss eliminating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92680"/>
            <a:ext cx="8229600" cy="2636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Consider Gauss elimination on a symmetric matrix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For </a:t>
            </a:r>
            <a:r>
              <a:rPr lang="en-US" sz="1900" i="1" dirty="0" smtClean="0"/>
              <a:t>n </a:t>
            </a:r>
            <a:r>
              <a:rPr lang="en-US" sz="1900" dirty="0" smtClean="0"/>
              <a:t>by </a:t>
            </a:r>
            <a:r>
              <a:rPr lang="en-US" sz="1900" i="1" dirty="0" smtClean="0"/>
              <a:t>n </a:t>
            </a:r>
            <a:r>
              <a:rPr lang="en-US" sz="1900" dirty="0" smtClean="0"/>
              <a:t>matrix M, let G</a:t>
            </a:r>
            <a:r>
              <a:rPr lang="en-US" sz="1900" baseline="-25000" dirty="0" smtClean="0"/>
              <a:t>M</a:t>
            </a:r>
            <a:r>
              <a:rPr lang="en-US" sz="1900" dirty="0" smtClean="0"/>
              <a:t> be the graph with </a:t>
            </a:r>
            <a:r>
              <a:rPr lang="en-US" sz="1900" i="1" dirty="0" smtClean="0"/>
              <a:t>n</a:t>
            </a:r>
            <a:r>
              <a:rPr lang="en-US" sz="1900" dirty="0" smtClean="0"/>
              <a:t> vertices, and edge (</a:t>
            </a:r>
            <a:r>
              <a:rPr lang="en-US" sz="1900" i="1" dirty="0" err="1" smtClean="0"/>
              <a:t>i,j</a:t>
            </a:r>
            <a:r>
              <a:rPr lang="en-US" sz="1900" dirty="0" smtClean="0"/>
              <a:t>) if </a:t>
            </a:r>
            <a:r>
              <a:rPr lang="en-US" sz="1900" dirty="0" err="1" smtClean="0"/>
              <a:t>M</a:t>
            </a:r>
            <a:r>
              <a:rPr lang="en-US" sz="1900" i="1" baseline="-25000" dirty="0" err="1" smtClean="0"/>
              <a:t>ij</a:t>
            </a:r>
            <a:r>
              <a:rPr lang="en-US" sz="1900" baseline="-25000" dirty="0" smtClean="0"/>
              <a:t> </a:t>
            </a:r>
            <a:r>
              <a:rPr lang="en-US" sz="1900" dirty="0" smtClean="0">
                <a:latin typeface="Symbol" pitchFamily="18" charset="2"/>
              </a:rPr>
              <a:t>¹</a:t>
            </a:r>
            <a:r>
              <a:rPr lang="en-US" sz="1900" dirty="0" smtClean="0"/>
              <a:t> 0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If we eliminate a row and corresponding column, effect on G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Make neighbors of </a:t>
            </a:r>
            <a:r>
              <a:rPr lang="en-US" sz="1900" i="1" dirty="0" smtClean="0"/>
              <a:t>v</a:t>
            </a:r>
            <a:r>
              <a:rPr lang="en-US" sz="1900" dirty="0" smtClean="0"/>
              <a:t> a clique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Remove </a:t>
            </a:r>
            <a:r>
              <a:rPr lang="en-US" sz="1900" i="1" dirty="0" smtClean="0"/>
              <a:t>v</a:t>
            </a:r>
            <a:endParaRPr lang="en-US" sz="1900" dirty="0" smtClean="0"/>
          </a:p>
        </p:txBody>
      </p:sp>
      <p:sp>
        <p:nvSpPr>
          <p:cNvPr id="4915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3FCC81-2A5C-45D2-A170-A6417B8D1FAF}" type="slidenum">
              <a:rPr lang="nl-NL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eaLnBrk="1" hangingPunct="1"/>
              <a:t>38</a:t>
            </a:fld>
            <a:endParaRPr lang="nl-NL" sz="16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Computing  treewidth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7772400" cy="53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Simple mechanism to make a permutation of the vertices of an undirected graph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Let the </a:t>
            </a:r>
            <a:r>
              <a:rPr lang="en-GB" sz="1900" dirty="0">
                <a:solidFill>
                  <a:schemeClr val="accent2"/>
                </a:solidFill>
              </a:rPr>
              <a:t>visited degree </a:t>
            </a:r>
            <a:r>
              <a:rPr lang="en-GB" sz="1900" dirty="0" smtClean="0"/>
              <a:t>of a vertex be its number of visited neighbours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 smtClean="0"/>
              <a:t>Pseudocode</a:t>
            </a:r>
            <a:r>
              <a:rPr lang="en-GB" sz="1900" dirty="0" smtClean="0"/>
              <a:t> for MCS: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Repeat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Visit an unvisited vertex that has the </a:t>
            </a:r>
            <a:r>
              <a:rPr lang="en-GB" sz="1900" i="1" dirty="0" smtClean="0"/>
              <a:t>largest visited degree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Until all vertices are visited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39</a:t>
            </a:fld>
            <a:endParaRPr lang="en-US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60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"/>
          <p:cNvSpPr>
            <a:spLocks noChangeShapeType="1"/>
          </p:cNvSpPr>
          <p:nvPr/>
        </p:nvSpPr>
        <p:spPr bwMode="auto">
          <a:xfrm flipH="1">
            <a:off x="3884613" y="3886200"/>
            <a:ext cx="25177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1447800" y="3124200"/>
            <a:ext cx="1524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1447800" y="2438400"/>
            <a:ext cx="1524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560387" y="609600"/>
            <a:ext cx="7897813" cy="1514476"/>
            <a:chOff x="353" y="384"/>
            <a:chExt cx="4975" cy="954"/>
          </a:xfrm>
        </p:grpSpPr>
        <p:sp>
          <p:nvSpPr>
            <p:cNvPr id="7213" name="AutoShape 5"/>
            <p:cNvSpPr>
              <a:spLocks noChangeArrowheads="1"/>
            </p:cNvSpPr>
            <p:nvPr/>
          </p:nvSpPr>
          <p:spPr bwMode="auto">
            <a:xfrm>
              <a:off x="432" y="384"/>
              <a:ext cx="4896" cy="720"/>
            </a:xfrm>
            <a:prstGeom prst="roundRect">
              <a:avLst>
                <a:gd name="adj" fmla="val 13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Text Box 6"/>
            <p:cNvSpPr txBox="1">
              <a:spLocks noChangeArrowheads="1"/>
            </p:cNvSpPr>
            <p:nvPr/>
          </p:nvSpPr>
          <p:spPr bwMode="auto">
            <a:xfrm>
              <a:off x="353" y="1062"/>
              <a:ext cx="48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+mn-ea"/>
                  <a:cs typeface="+mn-cs"/>
                </a:rPr>
                <a:t>Repeated use of the rules</a:t>
              </a:r>
            </a:p>
          </p:txBody>
        </p:sp>
      </p:grpSp>
      <p:grpSp>
        <p:nvGrpSpPr>
          <p:cNvPr id="7174" name="Group 7"/>
          <p:cNvGrpSpPr>
            <a:grpSpLocks/>
          </p:cNvGrpSpPr>
          <p:nvPr/>
        </p:nvGrpSpPr>
        <p:grpSpPr bwMode="auto">
          <a:xfrm>
            <a:off x="1905000" y="2286000"/>
            <a:ext cx="684213" cy="303213"/>
            <a:chOff x="1200" y="1440"/>
            <a:chExt cx="431" cy="191"/>
          </a:xfrm>
        </p:grpSpPr>
        <p:sp>
          <p:nvSpPr>
            <p:cNvPr id="7211" name="AutoShape 8"/>
            <p:cNvSpPr>
              <a:spLocks noChangeArrowheads="1"/>
            </p:cNvSpPr>
            <p:nvPr/>
          </p:nvSpPr>
          <p:spPr bwMode="auto">
            <a:xfrm>
              <a:off x="1200" y="1440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AutoShape 9"/>
            <p:cNvSpPr>
              <a:spLocks noChangeArrowheads="1"/>
            </p:cNvSpPr>
            <p:nvPr/>
          </p:nvSpPr>
          <p:spPr bwMode="auto">
            <a:xfrm>
              <a:off x="1200" y="1440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7175" name="Group 10"/>
          <p:cNvGrpSpPr>
            <a:grpSpLocks/>
          </p:cNvGrpSpPr>
          <p:nvPr/>
        </p:nvGrpSpPr>
        <p:grpSpPr bwMode="auto">
          <a:xfrm>
            <a:off x="1905000" y="2971800"/>
            <a:ext cx="684213" cy="303213"/>
            <a:chOff x="1200" y="1872"/>
            <a:chExt cx="431" cy="191"/>
          </a:xfrm>
        </p:grpSpPr>
        <p:sp>
          <p:nvSpPr>
            <p:cNvPr id="7209" name="AutoShape 11"/>
            <p:cNvSpPr>
              <a:spLocks noChangeArrowheads="1"/>
            </p:cNvSpPr>
            <p:nvPr/>
          </p:nvSpPr>
          <p:spPr bwMode="auto">
            <a:xfrm>
              <a:off x="1200" y="1872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AutoShape 12"/>
            <p:cNvSpPr>
              <a:spLocks noChangeArrowheads="1"/>
            </p:cNvSpPr>
            <p:nvPr/>
          </p:nvSpPr>
          <p:spPr bwMode="auto">
            <a:xfrm>
              <a:off x="1200" y="1872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7176" name="Line 13"/>
          <p:cNvSpPr>
            <a:spLocks noChangeShapeType="1"/>
          </p:cNvSpPr>
          <p:nvPr/>
        </p:nvSpPr>
        <p:spPr bwMode="auto">
          <a:xfrm>
            <a:off x="1447800" y="24384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2971800" y="24384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3352800" y="3124200"/>
            <a:ext cx="1524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3352800" y="2438400"/>
            <a:ext cx="1524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80" name="Group 17"/>
          <p:cNvGrpSpPr>
            <a:grpSpLocks/>
          </p:cNvGrpSpPr>
          <p:nvPr/>
        </p:nvGrpSpPr>
        <p:grpSpPr bwMode="auto">
          <a:xfrm>
            <a:off x="3810000" y="2286000"/>
            <a:ext cx="684213" cy="303213"/>
            <a:chOff x="2400" y="1440"/>
            <a:chExt cx="431" cy="191"/>
          </a:xfrm>
        </p:grpSpPr>
        <p:sp>
          <p:nvSpPr>
            <p:cNvPr id="7207" name="AutoShape 18"/>
            <p:cNvSpPr>
              <a:spLocks noChangeArrowheads="1"/>
            </p:cNvSpPr>
            <p:nvPr/>
          </p:nvSpPr>
          <p:spPr bwMode="auto">
            <a:xfrm>
              <a:off x="2400" y="1440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AutoShape 19"/>
            <p:cNvSpPr>
              <a:spLocks noChangeArrowheads="1"/>
            </p:cNvSpPr>
            <p:nvPr/>
          </p:nvSpPr>
          <p:spPr bwMode="auto">
            <a:xfrm>
              <a:off x="2400" y="1440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7181" name="Group 20"/>
          <p:cNvGrpSpPr>
            <a:grpSpLocks/>
          </p:cNvGrpSpPr>
          <p:nvPr/>
        </p:nvGrpSpPr>
        <p:grpSpPr bwMode="auto">
          <a:xfrm>
            <a:off x="3810000" y="2971800"/>
            <a:ext cx="684213" cy="303213"/>
            <a:chOff x="2400" y="1872"/>
            <a:chExt cx="431" cy="191"/>
          </a:xfrm>
        </p:grpSpPr>
        <p:sp>
          <p:nvSpPr>
            <p:cNvPr id="7205" name="AutoShape 21"/>
            <p:cNvSpPr>
              <a:spLocks noChangeArrowheads="1"/>
            </p:cNvSpPr>
            <p:nvPr/>
          </p:nvSpPr>
          <p:spPr bwMode="auto">
            <a:xfrm>
              <a:off x="2400" y="1872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AutoShape 22"/>
            <p:cNvSpPr>
              <a:spLocks noChangeArrowheads="1"/>
            </p:cNvSpPr>
            <p:nvPr/>
          </p:nvSpPr>
          <p:spPr bwMode="auto">
            <a:xfrm>
              <a:off x="2400" y="1872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7182" name="Line 23"/>
          <p:cNvSpPr>
            <a:spLocks noChangeShapeType="1"/>
          </p:cNvSpPr>
          <p:nvPr/>
        </p:nvSpPr>
        <p:spPr bwMode="auto">
          <a:xfrm>
            <a:off x="3352800" y="24384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4"/>
          <p:cNvSpPr>
            <a:spLocks noChangeShapeType="1"/>
          </p:cNvSpPr>
          <p:nvPr/>
        </p:nvSpPr>
        <p:spPr bwMode="auto">
          <a:xfrm>
            <a:off x="4876800" y="24384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5"/>
          <p:cNvSpPr>
            <a:spLocks noChangeShapeType="1"/>
          </p:cNvSpPr>
          <p:nvPr/>
        </p:nvSpPr>
        <p:spPr bwMode="auto">
          <a:xfrm>
            <a:off x="2971800" y="28194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6"/>
          <p:cNvSpPr>
            <a:spLocks noChangeShapeType="1"/>
          </p:cNvSpPr>
          <p:nvPr/>
        </p:nvSpPr>
        <p:spPr bwMode="auto">
          <a:xfrm>
            <a:off x="4876800" y="2743200"/>
            <a:ext cx="1524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86" name="Group 27"/>
          <p:cNvGrpSpPr>
            <a:grpSpLocks/>
          </p:cNvGrpSpPr>
          <p:nvPr/>
        </p:nvGrpSpPr>
        <p:grpSpPr bwMode="auto">
          <a:xfrm>
            <a:off x="5334000" y="2590800"/>
            <a:ext cx="684213" cy="303213"/>
            <a:chOff x="3360" y="1632"/>
            <a:chExt cx="431" cy="191"/>
          </a:xfrm>
        </p:grpSpPr>
        <p:sp>
          <p:nvSpPr>
            <p:cNvPr id="7203" name="AutoShape 28"/>
            <p:cNvSpPr>
              <a:spLocks noChangeArrowheads="1"/>
            </p:cNvSpPr>
            <p:nvPr/>
          </p:nvSpPr>
          <p:spPr bwMode="auto">
            <a:xfrm>
              <a:off x="3360" y="1632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AutoShape 29"/>
            <p:cNvSpPr>
              <a:spLocks noChangeArrowheads="1"/>
            </p:cNvSpPr>
            <p:nvPr/>
          </p:nvSpPr>
          <p:spPr bwMode="auto">
            <a:xfrm>
              <a:off x="3360" y="1632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7187" name="Line 30"/>
          <p:cNvSpPr>
            <a:spLocks noChangeShapeType="1"/>
          </p:cNvSpPr>
          <p:nvPr/>
        </p:nvSpPr>
        <p:spPr bwMode="auto">
          <a:xfrm>
            <a:off x="1066800" y="28194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1"/>
          <p:cNvSpPr>
            <a:spLocks noChangeShapeType="1"/>
          </p:cNvSpPr>
          <p:nvPr/>
        </p:nvSpPr>
        <p:spPr bwMode="auto">
          <a:xfrm>
            <a:off x="1066800" y="2819400"/>
            <a:ext cx="1588" cy="1066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2"/>
          <p:cNvSpPr>
            <a:spLocks noChangeShapeType="1"/>
          </p:cNvSpPr>
          <p:nvPr/>
        </p:nvSpPr>
        <p:spPr bwMode="auto">
          <a:xfrm>
            <a:off x="6400800" y="2743200"/>
            <a:ext cx="1588" cy="1143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3"/>
          <p:cNvSpPr>
            <a:spLocks noChangeShapeType="1"/>
          </p:cNvSpPr>
          <p:nvPr/>
        </p:nvSpPr>
        <p:spPr bwMode="auto">
          <a:xfrm>
            <a:off x="1066800" y="3886200"/>
            <a:ext cx="2895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1" name="Group 34"/>
          <p:cNvGrpSpPr>
            <a:grpSpLocks/>
          </p:cNvGrpSpPr>
          <p:nvPr/>
        </p:nvGrpSpPr>
        <p:grpSpPr bwMode="auto">
          <a:xfrm>
            <a:off x="2209800" y="3733800"/>
            <a:ext cx="684213" cy="303213"/>
            <a:chOff x="1392" y="2352"/>
            <a:chExt cx="431" cy="191"/>
          </a:xfrm>
        </p:grpSpPr>
        <p:sp>
          <p:nvSpPr>
            <p:cNvPr id="7201" name="AutoShape 35"/>
            <p:cNvSpPr>
              <a:spLocks noChangeArrowheads="1"/>
            </p:cNvSpPr>
            <p:nvPr/>
          </p:nvSpPr>
          <p:spPr bwMode="auto">
            <a:xfrm>
              <a:off x="1392" y="2352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AutoShape 36"/>
            <p:cNvSpPr>
              <a:spLocks noChangeArrowheads="1"/>
            </p:cNvSpPr>
            <p:nvPr/>
          </p:nvSpPr>
          <p:spPr bwMode="auto">
            <a:xfrm>
              <a:off x="1392" y="2352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7192" name="Line 37"/>
          <p:cNvSpPr>
            <a:spLocks noChangeShapeType="1"/>
          </p:cNvSpPr>
          <p:nvPr/>
        </p:nvSpPr>
        <p:spPr bwMode="auto">
          <a:xfrm>
            <a:off x="685800" y="32766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8"/>
          <p:cNvSpPr>
            <a:spLocks noChangeShapeType="1"/>
          </p:cNvSpPr>
          <p:nvPr/>
        </p:nvSpPr>
        <p:spPr bwMode="auto">
          <a:xfrm>
            <a:off x="6400800" y="33528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AutoShape 39"/>
          <p:cNvSpPr>
            <a:spLocks noChangeArrowheads="1"/>
          </p:cNvSpPr>
          <p:nvPr/>
        </p:nvSpPr>
        <p:spPr bwMode="auto">
          <a:xfrm>
            <a:off x="6780551" y="3147024"/>
            <a:ext cx="2216150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/>
                </a:solidFill>
              </a:rPr>
              <a:t>Has resistance 4</a:t>
            </a:r>
          </a:p>
        </p:txBody>
      </p:sp>
      <p:grpSp>
        <p:nvGrpSpPr>
          <p:cNvPr id="7195" name="Group 40"/>
          <p:cNvGrpSpPr>
            <a:grpSpLocks/>
          </p:cNvGrpSpPr>
          <p:nvPr/>
        </p:nvGrpSpPr>
        <p:grpSpPr bwMode="auto">
          <a:xfrm>
            <a:off x="3214687" y="4800600"/>
            <a:ext cx="2119313" cy="1319213"/>
            <a:chOff x="192" y="2688"/>
            <a:chExt cx="1335" cy="831"/>
          </a:xfrm>
        </p:grpSpPr>
        <p:sp>
          <p:nvSpPr>
            <p:cNvPr id="7199" name="AutoShape 41"/>
            <p:cNvSpPr>
              <a:spLocks noChangeArrowheads="1"/>
            </p:cNvSpPr>
            <p:nvPr/>
          </p:nvSpPr>
          <p:spPr bwMode="auto">
            <a:xfrm>
              <a:off x="192" y="2688"/>
              <a:ext cx="1336" cy="832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9360">
              <a:solidFill>
                <a:srgbClr val="3333CC"/>
              </a:solidFill>
              <a:round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AutoShape 42"/>
            <p:cNvSpPr>
              <a:spLocks noChangeArrowheads="1"/>
            </p:cNvSpPr>
            <p:nvPr/>
          </p:nvSpPr>
          <p:spPr bwMode="auto">
            <a:xfrm>
              <a:off x="192" y="2688"/>
              <a:ext cx="1336" cy="832"/>
            </a:xfrm>
            <a:prstGeom prst="roundRect">
              <a:avLst>
                <a:gd name="adj" fmla="val 11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chemeClr val="tx1"/>
                  </a:solidFill>
                </a:rPr>
                <a:t>1/6 + 1/2 = 1/(1.5)</a:t>
              </a: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chemeClr val="tx1"/>
                  </a:solidFill>
                </a:rPr>
                <a:t>1.5 + 1.5 + 5 = 8</a:t>
              </a: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chemeClr val="tx1"/>
                  </a:solidFill>
                </a:rPr>
                <a:t>1 + 7 = 8</a:t>
              </a: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chemeClr val="tx1"/>
                  </a:solidFill>
                </a:rPr>
                <a:t>1/8 + 1/8 = 1/4</a:t>
              </a:r>
            </a:p>
          </p:txBody>
        </p:sp>
      </p:grpSp>
      <p:grpSp>
        <p:nvGrpSpPr>
          <p:cNvPr id="7196" name="Group 43"/>
          <p:cNvGrpSpPr>
            <a:grpSpLocks/>
          </p:cNvGrpSpPr>
          <p:nvPr/>
        </p:nvGrpSpPr>
        <p:grpSpPr bwMode="auto">
          <a:xfrm>
            <a:off x="4343400" y="3733800"/>
            <a:ext cx="684213" cy="303213"/>
            <a:chOff x="2736" y="2352"/>
            <a:chExt cx="431" cy="191"/>
          </a:xfrm>
        </p:grpSpPr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>
              <a:off x="2736" y="2352"/>
              <a:ext cx="432" cy="192"/>
            </a:xfrm>
            <a:prstGeom prst="roundRect">
              <a:avLst>
                <a:gd name="adj" fmla="val 519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AutoShape 45"/>
            <p:cNvSpPr>
              <a:spLocks noChangeArrowheads="1"/>
            </p:cNvSpPr>
            <p:nvPr/>
          </p:nvSpPr>
          <p:spPr bwMode="auto">
            <a:xfrm>
              <a:off x="2736" y="2352"/>
              <a:ext cx="432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47" name="Rectangle 1"/>
          <p:cNvSpPr txBox="1">
            <a:spLocks noChangeArrowheads="1"/>
          </p:cNvSpPr>
          <p:nvPr/>
        </p:nvSpPr>
        <p:spPr>
          <a:xfrm>
            <a:off x="672059" y="624825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Introduction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02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1"/>
          <p:cNvSpPr>
            <a:spLocks noChangeShapeType="1"/>
          </p:cNvSpPr>
          <p:nvPr/>
        </p:nvSpPr>
        <p:spPr bwMode="auto">
          <a:xfrm flipH="1">
            <a:off x="2513013" y="4114800"/>
            <a:ext cx="1755775" cy="8382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1" name="Line 2"/>
          <p:cNvSpPr>
            <a:spLocks noChangeShapeType="1"/>
          </p:cNvSpPr>
          <p:nvPr/>
        </p:nvSpPr>
        <p:spPr bwMode="auto">
          <a:xfrm>
            <a:off x="4343400" y="4038600"/>
            <a:ext cx="1752600" cy="9144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2" name="Line 3"/>
          <p:cNvSpPr>
            <a:spLocks noChangeShapeType="1"/>
          </p:cNvSpPr>
          <p:nvPr/>
        </p:nvSpPr>
        <p:spPr bwMode="auto">
          <a:xfrm flipV="1">
            <a:off x="4267200" y="2589213"/>
            <a:ext cx="1588" cy="14509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 flipV="1">
            <a:off x="2438400" y="2436813"/>
            <a:ext cx="1905000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 flipH="1" flipV="1">
            <a:off x="4265613" y="2513013"/>
            <a:ext cx="1908175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 flipH="1">
            <a:off x="4341813" y="4953000"/>
            <a:ext cx="1831975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2438400" y="4876800"/>
            <a:ext cx="1828800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378" name="Oval 9"/>
          <p:cNvSpPr>
            <a:spLocks noChangeArrowheads="1"/>
          </p:cNvSpPr>
          <p:nvPr/>
        </p:nvSpPr>
        <p:spPr bwMode="auto">
          <a:xfrm>
            <a:off x="3886200" y="22098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8379" name="Oval 10"/>
          <p:cNvSpPr>
            <a:spLocks noChangeArrowheads="1"/>
          </p:cNvSpPr>
          <p:nvPr/>
        </p:nvSpPr>
        <p:spPr bwMode="auto">
          <a:xfrm>
            <a:off x="2133600" y="46482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380" name="Oval 11"/>
          <p:cNvSpPr>
            <a:spLocks noChangeArrowheads="1"/>
          </p:cNvSpPr>
          <p:nvPr/>
        </p:nvSpPr>
        <p:spPr bwMode="auto">
          <a:xfrm>
            <a:off x="3962400" y="37338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381" name="Oval 12"/>
          <p:cNvSpPr>
            <a:spLocks noChangeArrowheads="1"/>
          </p:cNvSpPr>
          <p:nvPr/>
        </p:nvSpPr>
        <p:spPr bwMode="auto">
          <a:xfrm>
            <a:off x="3962400" y="53340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382" name="Oval 13"/>
          <p:cNvSpPr>
            <a:spLocks noChangeArrowheads="1"/>
          </p:cNvSpPr>
          <p:nvPr/>
        </p:nvSpPr>
        <p:spPr bwMode="auto">
          <a:xfrm>
            <a:off x="5791200" y="46482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383" name="AutoShape 1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8384" name="AutoShape 1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8385" name="AutoShape 1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8386" name="AutoShape 1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8387" name="AutoShape 1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40</a:t>
            </a:fld>
            <a:endParaRPr lang="en-US"/>
          </a:p>
        </p:txBody>
      </p:sp>
      <p:sp>
        <p:nvSpPr>
          <p:cNvPr id="23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34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>
          <a:xfrm>
            <a:off x="242888" y="2794000"/>
            <a:ext cx="2957512" cy="406400"/>
          </a:xfrm>
        </p:spPr>
        <p:txBody>
          <a:bodyPr>
            <a:no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 smtClean="0"/>
              <a:t>We can start at any vertex: each vertex has </a:t>
            </a:r>
            <a:r>
              <a:rPr lang="en-GB" sz="1900" dirty="0" smtClean="0">
                <a:solidFill>
                  <a:srgbClr val="C00000"/>
                </a:solidFill>
              </a:rPr>
              <a:t>0</a:t>
            </a:r>
            <a:r>
              <a:rPr lang="en-GB" sz="1900" dirty="0" smtClean="0"/>
              <a:t> visited neighbours</a:t>
            </a:r>
          </a:p>
        </p:txBody>
      </p:sp>
      <p:sp>
        <p:nvSpPr>
          <p:cNvPr id="59407" name="AutoShape 2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9408" name="AutoShape 2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9409" name="AutoShape 2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9410" name="AutoShape 2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9411" name="AutoShape 2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9412" name="AutoShape 29"/>
          <p:cNvSpPr>
            <a:spLocks noChangeArrowheads="1"/>
          </p:cNvSpPr>
          <p:nvPr/>
        </p:nvSpPr>
        <p:spPr bwMode="auto">
          <a:xfrm>
            <a:off x="6019800" y="2514600"/>
            <a:ext cx="696322" cy="366448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a, …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41</a:t>
            </a:fld>
            <a:endParaRPr lang="en-US"/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  <p:sp>
        <p:nvSpPr>
          <p:cNvPr id="34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  <p:grpSp>
        <p:nvGrpSpPr>
          <p:cNvPr id="4" name="مجموعة 3"/>
          <p:cNvGrpSpPr/>
          <p:nvPr/>
        </p:nvGrpSpPr>
        <p:grpSpPr>
          <a:xfrm>
            <a:off x="2133602" y="2209802"/>
            <a:ext cx="4343394" cy="3810003"/>
            <a:chOff x="2133602" y="2209802"/>
            <a:chExt cx="4343394" cy="3810003"/>
          </a:xfrm>
        </p:grpSpPr>
        <p:sp>
          <p:nvSpPr>
            <p:cNvPr id="35" name="Line 2"/>
            <p:cNvSpPr>
              <a:spLocks noChangeShapeType="1"/>
            </p:cNvSpPr>
            <p:nvPr/>
          </p:nvSpPr>
          <p:spPr bwMode="auto">
            <a:xfrm flipH="1">
              <a:off x="2513013" y="4114800"/>
              <a:ext cx="1755775" cy="838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4343400" y="4038600"/>
              <a:ext cx="1752600" cy="914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V="1">
              <a:off x="4267200" y="2589213"/>
              <a:ext cx="1588" cy="1450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 flipV="1">
              <a:off x="2438400" y="2436813"/>
              <a:ext cx="1905000" cy="25177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 flipH="1" flipV="1">
              <a:off x="4265613" y="2513013"/>
              <a:ext cx="1908175" cy="25177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 flipH="1">
              <a:off x="4341813" y="4953000"/>
              <a:ext cx="1831975" cy="7620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2438400" y="4876800"/>
              <a:ext cx="1828800" cy="7620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3886203" y="2209802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Oval 13"/>
            <p:cNvSpPr>
              <a:spLocks noChangeArrowheads="1"/>
            </p:cNvSpPr>
            <p:nvPr/>
          </p:nvSpPr>
          <p:spPr bwMode="auto">
            <a:xfrm>
              <a:off x="2133602" y="4648203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</a:t>
              </a:r>
              <a:endParaRPr lang="en-US" b="1" dirty="0"/>
            </a:p>
          </p:txBody>
        </p:sp>
        <p:sp>
          <p:nvSpPr>
            <p:cNvPr id="44" name="Oval 16"/>
            <p:cNvSpPr>
              <a:spLocks noChangeArrowheads="1"/>
            </p:cNvSpPr>
            <p:nvPr/>
          </p:nvSpPr>
          <p:spPr bwMode="auto">
            <a:xfrm>
              <a:off x="3962403" y="3733803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</a:t>
              </a:r>
              <a:endParaRPr lang="en-US" b="1" dirty="0"/>
            </a:p>
          </p:txBody>
        </p:sp>
        <p:sp>
          <p:nvSpPr>
            <p:cNvPr id="45" name="Oval 19"/>
            <p:cNvSpPr>
              <a:spLocks noChangeArrowheads="1"/>
            </p:cNvSpPr>
            <p:nvPr/>
          </p:nvSpPr>
          <p:spPr bwMode="auto">
            <a:xfrm>
              <a:off x="3962403" y="5334004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</a:t>
              </a:r>
              <a:endParaRPr lang="en-US" b="1" dirty="0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auto">
            <a:xfrm>
              <a:off x="5791196" y="4648197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31137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1" name="AutoShape 2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0432" name="AutoShape 2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0433" name="AutoShape 2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0434" name="AutoShape 2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0435" name="AutoShape 2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0436" name="AutoShape 29"/>
          <p:cNvSpPr>
            <a:spLocks noChangeArrowheads="1"/>
          </p:cNvSpPr>
          <p:nvPr/>
        </p:nvSpPr>
        <p:spPr bwMode="auto">
          <a:xfrm>
            <a:off x="6003925" y="2479675"/>
            <a:ext cx="696322" cy="366448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a, …</a:t>
            </a:r>
          </a:p>
        </p:txBody>
      </p:sp>
      <p:sp>
        <p:nvSpPr>
          <p:cNvPr id="60437" name="AutoShape 30"/>
          <p:cNvSpPr>
            <a:spLocks noChangeArrowheads="1"/>
          </p:cNvSpPr>
          <p:nvPr/>
        </p:nvSpPr>
        <p:spPr bwMode="auto">
          <a:xfrm>
            <a:off x="457199" y="2251075"/>
            <a:ext cx="2362201" cy="1182248"/>
          </a:xfrm>
          <a:prstGeom prst="roundRect">
            <a:avLst>
              <a:gd name="adj" fmla="val 13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next vertex</a:t>
            </a:r>
            <a:br>
              <a:rPr lang="en-GB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must be </a:t>
            </a:r>
            <a:r>
              <a:rPr lang="en-GB" sz="1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b, c</a:t>
            </a:r>
            <a:r>
              <a:rPr lang="en-GB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1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 </a:t>
            </a:r>
            <a:r>
              <a:rPr lang="en-GB" sz="19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GB" sz="1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 </a:t>
            </a:r>
            <a:r>
              <a:rPr lang="en-GB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can not </a:t>
            </a:r>
            <a:r>
              <a:rPr lang="en-GB" sz="1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 </a:t>
            </a:r>
            <a:r>
              <a:rPr lang="en-GB" sz="19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GB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42</a:t>
            </a:fld>
            <a:endParaRPr lang="en-US"/>
          </a:p>
        </p:txBody>
      </p:sp>
      <p:sp>
        <p:nvSpPr>
          <p:cNvPr id="35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  <p:sp>
        <p:nvSpPr>
          <p:cNvPr id="37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  <p:sp>
        <p:nvSpPr>
          <p:cNvPr id="38" name="Line 46"/>
          <p:cNvSpPr>
            <a:spLocks noChangeShapeType="1"/>
          </p:cNvSpPr>
          <p:nvPr/>
        </p:nvSpPr>
        <p:spPr bwMode="auto">
          <a:xfrm>
            <a:off x="3200400" y="2281751"/>
            <a:ext cx="608463" cy="132080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39" name="مجموعة 38"/>
          <p:cNvGrpSpPr/>
          <p:nvPr/>
        </p:nvGrpSpPr>
        <p:grpSpPr>
          <a:xfrm>
            <a:off x="2133602" y="2436813"/>
            <a:ext cx="4343394" cy="3582992"/>
            <a:chOff x="2133602" y="2436813"/>
            <a:chExt cx="4343394" cy="3582992"/>
          </a:xfrm>
        </p:grpSpPr>
        <p:sp>
          <p:nvSpPr>
            <p:cNvPr id="40" name="Line 2"/>
            <p:cNvSpPr>
              <a:spLocks noChangeShapeType="1"/>
            </p:cNvSpPr>
            <p:nvPr/>
          </p:nvSpPr>
          <p:spPr bwMode="auto">
            <a:xfrm flipH="1">
              <a:off x="2513013" y="4114800"/>
              <a:ext cx="1755775" cy="838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4343400" y="4038600"/>
              <a:ext cx="1752600" cy="914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Line 4"/>
            <p:cNvSpPr>
              <a:spLocks noChangeShapeType="1"/>
            </p:cNvSpPr>
            <p:nvPr/>
          </p:nvSpPr>
          <p:spPr bwMode="auto">
            <a:xfrm flipV="1">
              <a:off x="4267200" y="2589213"/>
              <a:ext cx="1588" cy="1450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 flipV="1">
              <a:off x="2438400" y="2436813"/>
              <a:ext cx="1905000" cy="25177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H="1" flipV="1">
              <a:off x="4265613" y="2513013"/>
              <a:ext cx="1908175" cy="25177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 flipH="1">
              <a:off x="4341813" y="4953000"/>
              <a:ext cx="1831975" cy="7620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>
              <a:off x="2438400" y="4876800"/>
              <a:ext cx="1828800" cy="7620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auto">
            <a:xfrm>
              <a:off x="2133602" y="4648203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/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3962403" y="3733803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/>
            </a:p>
          </p:txBody>
        </p:sp>
        <p:sp>
          <p:nvSpPr>
            <p:cNvPr id="50" name="Oval 19"/>
            <p:cNvSpPr>
              <a:spLocks noChangeArrowheads="1"/>
            </p:cNvSpPr>
            <p:nvPr/>
          </p:nvSpPr>
          <p:spPr bwMode="auto">
            <a:xfrm>
              <a:off x="3962403" y="5334004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</a:t>
              </a:r>
              <a:endParaRPr lang="en-US" b="1" dirty="0"/>
            </a:p>
          </p:txBody>
        </p:sp>
        <p:sp>
          <p:nvSpPr>
            <p:cNvPr id="51" name="Oval 22"/>
            <p:cNvSpPr>
              <a:spLocks noChangeArrowheads="1"/>
            </p:cNvSpPr>
            <p:nvPr/>
          </p:nvSpPr>
          <p:spPr bwMode="auto">
            <a:xfrm>
              <a:off x="5791196" y="4648197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/>
            </a:p>
          </p:txBody>
        </p:sp>
      </p:grpSp>
      <p:grpSp>
        <p:nvGrpSpPr>
          <p:cNvPr id="60426" name="Group 9"/>
          <p:cNvGrpSpPr>
            <a:grpSpLocks/>
          </p:cNvGrpSpPr>
          <p:nvPr/>
        </p:nvGrpSpPr>
        <p:grpSpPr bwMode="auto">
          <a:xfrm>
            <a:off x="3886200" y="2209800"/>
            <a:ext cx="684213" cy="684213"/>
            <a:chOff x="2448" y="1392"/>
            <a:chExt cx="431" cy="431"/>
          </a:xfrm>
        </p:grpSpPr>
        <p:sp>
          <p:nvSpPr>
            <p:cNvPr id="60447" name="Oval 10"/>
            <p:cNvSpPr>
              <a:spLocks noChangeArrowheads="1"/>
            </p:cNvSpPr>
            <p:nvPr/>
          </p:nvSpPr>
          <p:spPr bwMode="auto">
            <a:xfrm>
              <a:off x="2448" y="139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8" name="AutoShape 11"/>
            <p:cNvSpPr>
              <a:spLocks noChangeArrowheads="1"/>
            </p:cNvSpPr>
            <p:nvPr/>
          </p:nvSpPr>
          <p:spPr bwMode="auto">
            <a:xfrm>
              <a:off x="2512" y="145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9904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2479675"/>
            <a:ext cx="3009900" cy="45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/>
              <a:t>After </a:t>
            </a:r>
            <a:r>
              <a:rPr lang="en-GB" sz="1900" dirty="0">
                <a:solidFill>
                  <a:srgbClr val="C00000"/>
                </a:solidFill>
              </a:rPr>
              <a:t>b</a:t>
            </a:r>
            <a:r>
              <a:rPr lang="en-GB" sz="1900" dirty="0"/>
              <a:t>, we must visit </a:t>
            </a:r>
            <a:r>
              <a:rPr lang="en-GB" sz="1900" dirty="0">
                <a:solidFill>
                  <a:srgbClr val="C00000"/>
                </a:solidFill>
              </a:rPr>
              <a:t>c</a:t>
            </a:r>
            <a:r>
              <a:rPr lang="en-GB" sz="1900" dirty="0"/>
              <a:t>.</a:t>
            </a:r>
          </a:p>
        </p:txBody>
      </p:sp>
      <p:sp>
        <p:nvSpPr>
          <p:cNvPr id="61455" name="AutoShape 2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1456" name="AutoShape 2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1457" name="AutoShape 2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1458" name="AutoShape 2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1459" name="AutoShape 2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1460" name="AutoShape 29"/>
          <p:cNvSpPr>
            <a:spLocks noChangeArrowheads="1"/>
          </p:cNvSpPr>
          <p:nvPr/>
        </p:nvSpPr>
        <p:spPr bwMode="auto">
          <a:xfrm>
            <a:off x="6003925" y="2479675"/>
            <a:ext cx="967229" cy="366448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a, b, …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43</a:t>
            </a:fld>
            <a:endParaRPr lang="en-US"/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Computing  treewidth </a:t>
            </a:r>
            <a:endParaRPr lang="en-US" dirty="0"/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  <p:sp>
        <p:nvSpPr>
          <p:cNvPr id="36" name="Line 46"/>
          <p:cNvSpPr>
            <a:spLocks noChangeShapeType="1"/>
          </p:cNvSpPr>
          <p:nvPr/>
        </p:nvSpPr>
        <p:spPr bwMode="auto">
          <a:xfrm>
            <a:off x="1525137" y="4668520"/>
            <a:ext cx="608463" cy="132080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37" name="مجموعة 36"/>
          <p:cNvGrpSpPr/>
          <p:nvPr/>
        </p:nvGrpSpPr>
        <p:grpSpPr>
          <a:xfrm>
            <a:off x="2438400" y="2436813"/>
            <a:ext cx="4038596" cy="3582992"/>
            <a:chOff x="2438400" y="2436813"/>
            <a:chExt cx="4038596" cy="3582992"/>
          </a:xfrm>
        </p:grpSpPr>
        <p:sp>
          <p:nvSpPr>
            <p:cNvPr id="38" name="Line 2"/>
            <p:cNvSpPr>
              <a:spLocks noChangeShapeType="1"/>
            </p:cNvSpPr>
            <p:nvPr/>
          </p:nvSpPr>
          <p:spPr bwMode="auto">
            <a:xfrm flipH="1">
              <a:off x="2513013" y="4114800"/>
              <a:ext cx="1755775" cy="838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Line 3"/>
            <p:cNvSpPr>
              <a:spLocks noChangeShapeType="1"/>
            </p:cNvSpPr>
            <p:nvPr/>
          </p:nvSpPr>
          <p:spPr bwMode="auto">
            <a:xfrm>
              <a:off x="4343400" y="4038600"/>
              <a:ext cx="1752600" cy="9144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Line 4"/>
            <p:cNvSpPr>
              <a:spLocks noChangeShapeType="1"/>
            </p:cNvSpPr>
            <p:nvPr/>
          </p:nvSpPr>
          <p:spPr bwMode="auto">
            <a:xfrm flipV="1">
              <a:off x="4267200" y="2589213"/>
              <a:ext cx="1588" cy="14509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Line 5"/>
            <p:cNvSpPr>
              <a:spLocks noChangeShapeType="1"/>
            </p:cNvSpPr>
            <p:nvPr/>
          </p:nvSpPr>
          <p:spPr bwMode="auto">
            <a:xfrm flipV="1">
              <a:off x="2438400" y="2436813"/>
              <a:ext cx="1905000" cy="25177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 flipH="1" flipV="1">
              <a:off x="4265613" y="2513013"/>
              <a:ext cx="1908175" cy="251777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H="1">
              <a:off x="4341813" y="4953000"/>
              <a:ext cx="1831975" cy="7620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2438400" y="4876800"/>
              <a:ext cx="1828800" cy="7620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Oval 16"/>
            <p:cNvSpPr>
              <a:spLocks noChangeArrowheads="1"/>
            </p:cNvSpPr>
            <p:nvPr/>
          </p:nvSpPr>
          <p:spPr bwMode="auto">
            <a:xfrm>
              <a:off x="3962403" y="3733803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/>
            </a:p>
          </p:txBody>
        </p:sp>
        <p:sp>
          <p:nvSpPr>
            <p:cNvPr id="48" name="Oval 19"/>
            <p:cNvSpPr>
              <a:spLocks noChangeArrowheads="1"/>
            </p:cNvSpPr>
            <p:nvPr/>
          </p:nvSpPr>
          <p:spPr bwMode="auto">
            <a:xfrm>
              <a:off x="3962403" y="5334004"/>
              <a:ext cx="685801" cy="6858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/>
            </a:p>
          </p:txBody>
        </p:sp>
        <p:sp>
          <p:nvSpPr>
            <p:cNvPr id="49" name="Oval 22"/>
            <p:cNvSpPr>
              <a:spLocks noChangeArrowheads="1"/>
            </p:cNvSpPr>
            <p:nvPr/>
          </p:nvSpPr>
          <p:spPr bwMode="auto">
            <a:xfrm>
              <a:off x="5791196" y="4648197"/>
              <a:ext cx="6858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/>
            </a:p>
          </p:txBody>
        </p:sp>
      </p:grpSp>
      <p:grpSp>
        <p:nvGrpSpPr>
          <p:cNvPr id="61451" name="Group 12"/>
          <p:cNvGrpSpPr>
            <a:grpSpLocks/>
          </p:cNvGrpSpPr>
          <p:nvPr/>
        </p:nvGrpSpPr>
        <p:grpSpPr bwMode="auto">
          <a:xfrm>
            <a:off x="2133600" y="4648200"/>
            <a:ext cx="684213" cy="684213"/>
            <a:chOff x="1344" y="2928"/>
            <a:chExt cx="431" cy="431"/>
          </a:xfrm>
        </p:grpSpPr>
        <p:sp>
          <p:nvSpPr>
            <p:cNvPr id="61468" name="Oval 13"/>
            <p:cNvSpPr>
              <a:spLocks noChangeArrowheads="1"/>
            </p:cNvSpPr>
            <p:nvPr/>
          </p:nvSpPr>
          <p:spPr bwMode="auto">
            <a:xfrm>
              <a:off x="1344" y="2928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9" name="AutoShape 14"/>
            <p:cNvSpPr>
              <a:spLocks noChangeArrowheads="1"/>
            </p:cNvSpPr>
            <p:nvPr/>
          </p:nvSpPr>
          <p:spPr bwMode="auto">
            <a:xfrm>
              <a:off x="1408" y="2992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1450" name="Group 9"/>
          <p:cNvGrpSpPr>
            <a:grpSpLocks/>
          </p:cNvGrpSpPr>
          <p:nvPr/>
        </p:nvGrpSpPr>
        <p:grpSpPr bwMode="auto">
          <a:xfrm>
            <a:off x="3886200" y="2209800"/>
            <a:ext cx="684213" cy="684213"/>
            <a:chOff x="2448" y="1392"/>
            <a:chExt cx="431" cy="431"/>
          </a:xfrm>
        </p:grpSpPr>
        <p:sp>
          <p:nvSpPr>
            <p:cNvPr id="61470" name="Oval 10"/>
            <p:cNvSpPr>
              <a:spLocks noChangeArrowheads="1"/>
            </p:cNvSpPr>
            <p:nvPr/>
          </p:nvSpPr>
          <p:spPr bwMode="auto">
            <a:xfrm>
              <a:off x="2448" y="139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1" name="AutoShape 11"/>
            <p:cNvSpPr>
              <a:spLocks noChangeArrowheads="1"/>
            </p:cNvSpPr>
            <p:nvPr/>
          </p:nvSpPr>
          <p:spPr bwMode="auto">
            <a:xfrm>
              <a:off x="2512" y="145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189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Line 2"/>
          <p:cNvSpPr>
            <a:spLocks noChangeShapeType="1"/>
          </p:cNvSpPr>
          <p:nvPr/>
        </p:nvSpPr>
        <p:spPr bwMode="auto">
          <a:xfrm flipH="1">
            <a:off x="2513013" y="4114800"/>
            <a:ext cx="1755775" cy="8382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468" name="Line 3"/>
          <p:cNvSpPr>
            <a:spLocks noChangeShapeType="1"/>
          </p:cNvSpPr>
          <p:nvPr/>
        </p:nvSpPr>
        <p:spPr bwMode="auto">
          <a:xfrm>
            <a:off x="4343400" y="4038600"/>
            <a:ext cx="1752600" cy="9144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V="1">
            <a:off x="4267200" y="2589213"/>
            <a:ext cx="1588" cy="14509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 flipV="1">
            <a:off x="2438400" y="2436813"/>
            <a:ext cx="1905000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 flipH="1" flipV="1">
            <a:off x="4265613" y="2513013"/>
            <a:ext cx="1908175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 flipH="1">
            <a:off x="4341813" y="4953000"/>
            <a:ext cx="1831975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473" name="Line 8"/>
          <p:cNvSpPr>
            <a:spLocks noChangeShapeType="1"/>
          </p:cNvSpPr>
          <p:nvPr/>
        </p:nvSpPr>
        <p:spPr bwMode="auto">
          <a:xfrm>
            <a:off x="2438400" y="4876800"/>
            <a:ext cx="1828800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62474" name="Group 9"/>
          <p:cNvGrpSpPr>
            <a:grpSpLocks/>
          </p:cNvGrpSpPr>
          <p:nvPr/>
        </p:nvGrpSpPr>
        <p:grpSpPr bwMode="auto">
          <a:xfrm>
            <a:off x="3886200" y="2209800"/>
            <a:ext cx="684213" cy="684213"/>
            <a:chOff x="2448" y="1392"/>
            <a:chExt cx="431" cy="431"/>
          </a:xfrm>
        </p:grpSpPr>
        <p:sp>
          <p:nvSpPr>
            <p:cNvPr id="62494" name="Oval 10"/>
            <p:cNvSpPr>
              <a:spLocks noChangeArrowheads="1"/>
            </p:cNvSpPr>
            <p:nvPr/>
          </p:nvSpPr>
          <p:spPr bwMode="auto">
            <a:xfrm>
              <a:off x="2448" y="139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5" name="AutoShape 11"/>
            <p:cNvSpPr>
              <a:spLocks noChangeArrowheads="1"/>
            </p:cNvSpPr>
            <p:nvPr/>
          </p:nvSpPr>
          <p:spPr bwMode="auto">
            <a:xfrm>
              <a:off x="2512" y="145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2475" name="Group 12"/>
          <p:cNvGrpSpPr>
            <a:grpSpLocks/>
          </p:cNvGrpSpPr>
          <p:nvPr/>
        </p:nvGrpSpPr>
        <p:grpSpPr bwMode="auto">
          <a:xfrm>
            <a:off x="2133600" y="4648200"/>
            <a:ext cx="684213" cy="684213"/>
            <a:chOff x="1344" y="2928"/>
            <a:chExt cx="431" cy="431"/>
          </a:xfrm>
        </p:grpSpPr>
        <p:sp>
          <p:nvSpPr>
            <p:cNvPr id="62492" name="Oval 13"/>
            <p:cNvSpPr>
              <a:spLocks noChangeArrowheads="1"/>
            </p:cNvSpPr>
            <p:nvPr/>
          </p:nvSpPr>
          <p:spPr bwMode="auto">
            <a:xfrm>
              <a:off x="1344" y="2928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AutoShape 14"/>
            <p:cNvSpPr>
              <a:spLocks noChangeArrowheads="1"/>
            </p:cNvSpPr>
            <p:nvPr/>
          </p:nvSpPr>
          <p:spPr bwMode="auto">
            <a:xfrm>
              <a:off x="1408" y="2992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2476" name="Group 15"/>
          <p:cNvGrpSpPr>
            <a:grpSpLocks/>
          </p:cNvGrpSpPr>
          <p:nvPr/>
        </p:nvGrpSpPr>
        <p:grpSpPr bwMode="auto">
          <a:xfrm>
            <a:off x="3962400" y="3733800"/>
            <a:ext cx="684213" cy="684213"/>
            <a:chOff x="2496" y="2352"/>
            <a:chExt cx="431" cy="431"/>
          </a:xfrm>
        </p:grpSpPr>
        <p:sp>
          <p:nvSpPr>
            <p:cNvPr id="62490" name="Oval 16"/>
            <p:cNvSpPr>
              <a:spLocks noChangeArrowheads="1"/>
            </p:cNvSpPr>
            <p:nvPr/>
          </p:nvSpPr>
          <p:spPr bwMode="auto">
            <a:xfrm>
              <a:off x="2496" y="235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AutoShape 17"/>
            <p:cNvSpPr>
              <a:spLocks noChangeArrowheads="1"/>
            </p:cNvSpPr>
            <p:nvPr/>
          </p:nvSpPr>
          <p:spPr bwMode="auto">
            <a:xfrm>
              <a:off x="2560" y="241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2488" name="Oval 19"/>
          <p:cNvSpPr>
            <a:spLocks noChangeArrowheads="1"/>
          </p:cNvSpPr>
          <p:nvPr/>
        </p:nvSpPr>
        <p:spPr bwMode="auto">
          <a:xfrm>
            <a:off x="3962403" y="5334004"/>
            <a:ext cx="685801" cy="68580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>
            <a:off x="5791204" y="4648203"/>
            <a:ext cx="685801" cy="68580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2479" name="AutoShape 2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2480" name="AutoShape 2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2481" name="AutoShape 2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2482" name="AutoShape 2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2483" name="AutoShape 2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2484" name="AutoShape 29"/>
          <p:cNvSpPr>
            <a:spLocks noChangeArrowheads="1"/>
          </p:cNvSpPr>
          <p:nvPr/>
        </p:nvSpPr>
        <p:spPr bwMode="auto">
          <a:xfrm>
            <a:off x="6003925" y="2479675"/>
            <a:ext cx="1223710" cy="366448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a, b, c, …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44</a:t>
            </a:fld>
            <a:endParaRPr lang="en-US"/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  <p:sp>
        <p:nvSpPr>
          <p:cNvPr id="38" name="Rectangle 1"/>
          <p:cNvSpPr txBox="1">
            <a:spLocks noChangeArrowheads="1"/>
          </p:cNvSpPr>
          <p:nvPr/>
        </p:nvSpPr>
        <p:spPr>
          <a:xfrm>
            <a:off x="342900" y="2479675"/>
            <a:ext cx="3009900" cy="4572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 smtClean="0"/>
              <a:t>After </a:t>
            </a:r>
            <a:r>
              <a:rPr lang="en-GB" sz="1900" dirty="0" smtClean="0">
                <a:solidFill>
                  <a:srgbClr val="C00000"/>
                </a:solidFill>
              </a:rPr>
              <a:t>c</a:t>
            </a:r>
            <a:r>
              <a:rPr lang="en-GB" sz="1900" dirty="0" smtClean="0"/>
              <a:t>, we must visit </a:t>
            </a:r>
            <a:r>
              <a:rPr lang="en-GB" sz="1900" dirty="0" smtClean="0">
                <a:solidFill>
                  <a:srgbClr val="C00000"/>
                </a:solidFill>
              </a:rPr>
              <a:t>d</a:t>
            </a:r>
            <a:r>
              <a:rPr lang="en-GB" sz="1900" dirty="0" smtClean="0"/>
              <a:t>.</a:t>
            </a:r>
            <a:endParaRPr lang="en-GB" sz="1900" dirty="0"/>
          </a:p>
        </p:txBody>
      </p:sp>
      <p:sp>
        <p:nvSpPr>
          <p:cNvPr id="39" name="Line 46"/>
          <p:cNvSpPr>
            <a:spLocks noChangeShapeType="1"/>
          </p:cNvSpPr>
          <p:nvPr/>
        </p:nvSpPr>
        <p:spPr bwMode="auto">
          <a:xfrm>
            <a:off x="3430137" y="3657600"/>
            <a:ext cx="608463" cy="132080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74299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Line 2"/>
          <p:cNvSpPr>
            <a:spLocks noChangeShapeType="1"/>
          </p:cNvSpPr>
          <p:nvPr/>
        </p:nvSpPr>
        <p:spPr bwMode="auto">
          <a:xfrm flipH="1">
            <a:off x="2513013" y="4114800"/>
            <a:ext cx="1755775" cy="8382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492" name="Line 3"/>
          <p:cNvSpPr>
            <a:spLocks noChangeShapeType="1"/>
          </p:cNvSpPr>
          <p:nvPr/>
        </p:nvSpPr>
        <p:spPr bwMode="auto">
          <a:xfrm>
            <a:off x="4343400" y="4038600"/>
            <a:ext cx="1752600" cy="9144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 flipV="1">
            <a:off x="4267200" y="2589213"/>
            <a:ext cx="1588" cy="14509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 flipV="1">
            <a:off x="2438400" y="2436813"/>
            <a:ext cx="1905000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 flipH="1" flipV="1">
            <a:off x="4265613" y="2513013"/>
            <a:ext cx="1908175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 flipH="1">
            <a:off x="4341813" y="4953000"/>
            <a:ext cx="1831975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497" name="Line 8"/>
          <p:cNvSpPr>
            <a:spLocks noChangeShapeType="1"/>
          </p:cNvSpPr>
          <p:nvPr/>
        </p:nvSpPr>
        <p:spPr bwMode="auto">
          <a:xfrm>
            <a:off x="2438400" y="4876800"/>
            <a:ext cx="1828800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63498" name="Group 9"/>
          <p:cNvGrpSpPr>
            <a:grpSpLocks/>
          </p:cNvGrpSpPr>
          <p:nvPr/>
        </p:nvGrpSpPr>
        <p:grpSpPr bwMode="auto">
          <a:xfrm>
            <a:off x="3886200" y="2209800"/>
            <a:ext cx="684213" cy="684213"/>
            <a:chOff x="2448" y="1392"/>
            <a:chExt cx="431" cy="431"/>
          </a:xfrm>
        </p:grpSpPr>
        <p:sp>
          <p:nvSpPr>
            <p:cNvPr id="63518" name="Oval 10"/>
            <p:cNvSpPr>
              <a:spLocks noChangeArrowheads="1"/>
            </p:cNvSpPr>
            <p:nvPr/>
          </p:nvSpPr>
          <p:spPr bwMode="auto">
            <a:xfrm>
              <a:off x="2448" y="139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9" name="AutoShape 11"/>
            <p:cNvSpPr>
              <a:spLocks noChangeArrowheads="1"/>
            </p:cNvSpPr>
            <p:nvPr/>
          </p:nvSpPr>
          <p:spPr bwMode="auto">
            <a:xfrm>
              <a:off x="2512" y="145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3499" name="Group 12"/>
          <p:cNvGrpSpPr>
            <a:grpSpLocks/>
          </p:cNvGrpSpPr>
          <p:nvPr/>
        </p:nvGrpSpPr>
        <p:grpSpPr bwMode="auto">
          <a:xfrm>
            <a:off x="2133600" y="4648200"/>
            <a:ext cx="684213" cy="684213"/>
            <a:chOff x="1344" y="2928"/>
            <a:chExt cx="431" cy="431"/>
          </a:xfrm>
        </p:grpSpPr>
        <p:sp>
          <p:nvSpPr>
            <p:cNvPr id="63516" name="Oval 13"/>
            <p:cNvSpPr>
              <a:spLocks noChangeArrowheads="1"/>
            </p:cNvSpPr>
            <p:nvPr/>
          </p:nvSpPr>
          <p:spPr bwMode="auto">
            <a:xfrm>
              <a:off x="1344" y="2928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7" name="AutoShape 14"/>
            <p:cNvSpPr>
              <a:spLocks noChangeArrowheads="1"/>
            </p:cNvSpPr>
            <p:nvPr/>
          </p:nvSpPr>
          <p:spPr bwMode="auto">
            <a:xfrm>
              <a:off x="1408" y="2992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3500" name="Group 15"/>
          <p:cNvGrpSpPr>
            <a:grpSpLocks/>
          </p:cNvGrpSpPr>
          <p:nvPr/>
        </p:nvGrpSpPr>
        <p:grpSpPr bwMode="auto">
          <a:xfrm>
            <a:off x="3962400" y="3733800"/>
            <a:ext cx="684213" cy="684213"/>
            <a:chOff x="2496" y="2352"/>
            <a:chExt cx="431" cy="431"/>
          </a:xfrm>
        </p:grpSpPr>
        <p:sp>
          <p:nvSpPr>
            <p:cNvPr id="63514" name="Oval 16"/>
            <p:cNvSpPr>
              <a:spLocks noChangeArrowheads="1"/>
            </p:cNvSpPr>
            <p:nvPr/>
          </p:nvSpPr>
          <p:spPr bwMode="auto">
            <a:xfrm>
              <a:off x="2496" y="235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AutoShape 17"/>
            <p:cNvSpPr>
              <a:spLocks noChangeArrowheads="1"/>
            </p:cNvSpPr>
            <p:nvPr/>
          </p:nvSpPr>
          <p:spPr bwMode="auto">
            <a:xfrm>
              <a:off x="2560" y="241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3512" name="Oval 19"/>
          <p:cNvSpPr>
            <a:spLocks noChangeArrowheads="1"/>
          </p:cNvSpPr>
          <p:nvPr/>
        </p:nvSpPr>
        <p:spPr bwMode="auto">
          <a:xfrm>
            <a:off x="3962403" y="5334004"/>
            <a:ext cx="685801" cy="68580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63502" name="Group 21"/>
          <p:cNvGrpSpPr>
            <a:grpSpLocks/>
          </p:cNvGrpSpPr>
          <p:nvPr/>
        </p:nvGrpSpPr>
        <p:grpSpPr bwMode="auto">
          <a:xfrm>
            <a:off x="5791200" y="4648200"/>
            <a:ext cx="684213" cy="684213"/>
            <a:chOff x="3648" y="2928"/>
            <a:chExt cx="431" cy="431"/>
          </a:xfrm>
        </p:grpSpPr>
        <p:sp>
          <p:nvSpPr>
            <p:cNvPr id="63510" name="Oval 22"/>
            <p:cNvSpPr>
              <a:spLocks noChangeArrowheads="1"/>
            </p:cNvSpPr>
            <p:nvPr/>
          </p:nvSpPr>
          <p:spPr bwMode="auto">
            <a:xfrm>
              <a:off x="3648" y="2928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AutoShape 23"/>
            <p:cNvSpPr>
              <a:spLocks noChangeArrowheads="1"/>
            </p:cNvSpPr>
            <p:nvPr/>
          </p:nvSpPr>
          <p:spPr bwMode="auto">
            <a:xfrm>
              <a:off x="3712" y="2992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3503" name="AutoShape 2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3504" name="AutoShape 2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3505" name="AutoShape 2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3506" name="AutoShape 2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3507" name="AutoShape 2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3508" name="AutoShape 29"/>
          <p:cNvSpPr>
            <a:spLocks noChangeArrowheads="1"/>
          </p:cNvSpPr>
          <p:nvPr/>
        </p:nvSpPr>
        <p:spPr bwMode="auto">
          <a:xfrm>
            <a:off x="6003925" y="2479675"/>
            <a:ext cx="1494618" cy="366448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a, b, c, d, …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45</a:t>
            </a:fld>
            <a:endParaRPr lang="en-US"/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Computing  treewidth </a:t>
            </a:r>
            <a:endParaRPr lang="en-US" dirty="0"/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>
          <a:xfrm>
            <a:off x="342900" y="2479675"/>
            <a:ext cx="3009900" cy="4572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 smtClean="0"/>
              <a:t>After </a:t>
            </a:r>
            <a:r>
              <a:rPr lang="en-GB" sz="1900" dirty="0" smtClean="0">
                <a:solidFill>
                  <a:srgbClr val="C00000"/>
                </a:solidFill>
              </a:rPr>
              <a:t>d</a:t>
            </a:r>
            <a:r>
              <a:rPr lang="en-GB" sz="1900" dirty="0" smtClean="0"/>
              <a:t>, we must visit </a:t>
            </a:r>
            <a:r>
              <a:rPr lang="en-GB" sz="1900" dirty="0" smtClean="0">
                <a:solidFill>
                  <a:srgbClr val="C00000"/>
                </a:solidFill>
              </a:rPr>
              <a:t>e</a:t>
            </a:r>
            <a:r>
              <a:rPr lang="en-GB" sz="1900" dirty="0" smtClean="0"/>
              <a:t>.</a:t>
            </a:r>
            <a:endParaRPr lang="en-GB" sz="1900" dirty="0"/>
          </a:p>
        </p:txBody>
      </p:sp>
      <p:sp>
        <p:nvSpPr>
          <p:cNvPr id="36" name="Line 46"/>
          <p:cNvSpPr>
            <a:spLocks noChangeShapeType="1"/>
          </p:cNvSpPr>
          <p:nvPr/>
        </p:nvSpPr>
        <p:spPr bwMode="auto">
          <a:xfrm flipH="1">
            <a:off x="6384760" y="4318000"/>
            <a:ext cx="366474" cy="330200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8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</p:spTree>
    <p:extLst>
      <p:ext uri="{BB962C8B-B14F-4D97-AF65-F5344CB8AC3E}">
        <p14:creationId xmlns:p14="http://schemas.microsoft.com/office/powerpoint/2010/main" val="3710870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2311400"/>
            <a:ext cx="3048000" cy="13843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900" dirty="0"/>
              <a:t>We made an MCS-ordering of the </a:t>
            </a:r>
            <a:r>
              <a:rPr lang="en-GB" sz="1900" dirty="0" smtClean="0"/>
              <a:t>graph:</a:t>
            </a:r>
            <a:br>
              <a:rPr lang="en-GB" sz="1900" dirty="0" smtClean="0"/>
            </a:br>
            <a:r>
              <a:rPr lang="en-GB" sz="1900" dirty="0" smtClean="0"/>
              <a:t/>
            </a:r>
            <a:br>
              <a:rPr lang="en-GB" sz="1900" dirty="0" smtClean="0"/>
            </a:br>
            <a:r>
              <a:rPr lang="en-GB" sz="1900" dirty="0" smtClean="0">
                <a:solidFill>
                  <a:srgbClr val="C00000"/>
                </a:solidFill>
              </a:rPr>
              <a:t>a</a:t>
            </a:r>
            <a:r>
              <a:rPr lang="en-GB" sz="1900" dirty="0">
                <a:solidFill>
                  <a:srgbClr val="C00000"/>
                </a:solidFill>
              </a:rPr>
              <a:t>, b, c, d, e</a:t>
            </a:r>
            <a:r>
              <a:rPr lang="en-GB" sz="1900" dirty="0" smtClean="0"/>
              <a:t/>
            </a:r>
            <a:br>
              <a:rPr lang="en-GB" sz="1900" dirty="0" smtClean="0"/>
            </a:br>
            <a:endParaRPr lang="en-GB" sz="1900" dirty="0"/>
          </a:p>
        </p:txBody>
      </p:sp>
      <p:sp>
        <p:nvSpPr>
          <p:cNvPr id="64515" name="Line 2"/>
          <p:cNvSpPr>
            <a:spLocks noChangeShapeType="1"/>
          </p:cNvSpPr>
          <p:nvPr/>
        </p:nvSpPr>
        <p:spPr bwMode="auto">
          <a:xfrm flipH="1">
            <a:off x="2513013" y="4114800"/>
            <a:ext cx="1755775" cy="8382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516" name="Line 3"/>
          <p:cNvSpPr>
            <a:spLocks noChangeShapeType="1"/>
          </p:cNvSpPr>
          <p:nvPr/>
        </p:nvSpPr>
        <p:spPr bwMode="auto">
          <a:xfrm>
            <a:off x="4343400" y="4038600"/>
            <a:ext cx="1752600" cy="9144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 flipV="1">
            <a:off x="4267200" y="2589213"/>
            <a:ext cx="1588" cy="14509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518" name="Line 5"/>
          <p:cNvSpPr>
            <a:spLocks noChangeShapeType="1"/>
          </p:cNvSpPr>
          <p:nvPr/>
        </p:nvSpPr>
        <p:spPr bwMode="auto">
          <a:xfrm flipV="1">
            <a:off x="2438400" y="2436813"/>
            <a:ext cx="1905000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519" name="Line 6"/>
          <p:cNvSpPr>
            <a:spLocks noChangeShapeType="1"/>
          </p:cNvSpPr>
          <p:nvPr/>
        </p:nvSpPr>
        <p:spPr bwMode="auto">
          <a:xfrm flipH="1" flipV="1">
            <a:off x="4265613" y="2513013"/>
            <a:ext cx="1908175" cy="251777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 flipH="1">
            <a:off x="4341813" y="4953000"/>
            <a:ext cx="1831975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521" name="Line 8"/>
          <p:cNvSpPr>
            <a:spLocks noChangeShapeType="1"/>
          </p:cNvSpPr>
          <p:nvPr/>
        </p:nvSpPr>
        <p:spPr bwMode="auto">
          <a:xfrm>
            <a:off x="2438400" y="4876800"/>
            <a:ext cx="1828800" cy="7620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64522" name="Group 9"/>
          <p:cNvGrpSpPr>
            <a:grpSpLocks/>
          </p:cNvGrpSpPr>
          <p:nvPr/>
        </p:nvGrpSpPr>
        <p:grpSpPr bwMode="auto">
          <a:xfrm>
            <a:off x="3886200" y="2209800"/>
            <a:ext cx="684213" cy="684213"/>
            <a:chOff x="2448" y="1392"/>
            <a:chExt cx="431" cy="431"/>
          </a:xfrm>
        </p:grpSpPr>
        <p:sp>
          <p:nvSpPr>
            <p:cNvPr id="64542" name="Oval 10"/>
            <p:cNvSpPr>
              <a:spLocks noChangeArrowheads="1"/>
            </p:cNvSpPr>
            <p:nvPr/>
          </p:nvSpPr>
          <p:spPr bwMode="auto">
            <a:xfrm>
              <a:off x="2448" y="139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3" name="AutoShape 11"/>
            <p:cNvSpPr>
              <a:spLocks noChangeArrowheads="1"/>
            </p:cNvSpPr>
            <p:nvPr/>
          </p:nvSpPr>
          <p:spPr bwMode="auto">
            <a:xfrm>
              <a:off x="2512" y="145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4523" name="Group 12"/>
          <p:cNvGrpSpPr>
            <a:grpSpLocks/>
          </p:cNvGrpSpPr>
          <p:nvPr/>
        </p:nvGrpSpPr>
        <p:grpSpPr bwMode="auto">
          <a:xfrm>
            <a:off x="2133600" y="4648200"/>
            <a:ext cx="684213" cy="684213"/>
            <a:chOff x="1344" y="2928"/>
            <a:chExt cx="431" cy="431"/>
          </a:xfrm>
        </p:grpSpPr>
        <p:sp>
          <p:nvSpPr>
            <p:cNvPr id="64540" name="Oval 13"/>
            <p:cNvSpPr>
              <a:spLocks noChangeArrowheads="1"/>
            </p:cNvSpPr>
            <p:nvPr/>
          </p:nvSpPr>
          <p:spPr bwMode="auto">
            <a:xfrm>
              <a:off x="1344" y="2928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1" name="AutoShape 14"/>
            <p:cNvSpPr>
              <a:spLocks noChangeArrowheads="1"/>
            </p:cNvSpPr>
            <p:nvPr/>
          </p:nvSpPr>
          <p:spPr bwMode="auto">
            <a:xfrm>
              <a:off x="1408" y="2992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4524" name="Group 15"/>
          <p:cNvGrpSpPr>
            <a:grpSpLocks/>
          </p:cNvGrpSpPr>
          <p:nvPr/>
        </p:nvGrpSpPr>
        <p:grpSpPr bwMode="auto">
          <a:xfrm>
            <a:off x="3962400" y="3733800"/>
            <a:ext cx="684213" cy="684213"/>
            <a:chOff x="2496" y="2352"/>
            <a:chExt cx="431" cy="431"/>
          </a:xfrm>
        </p:grpSpPr>
        <p:sp>
          <p:nvSpPr>
            <p:cNvPr id="64538" name="Oval 16"/>
            <p:cNvSpPr>
              <a:spLocks noChangeArrowheads="1"/>
            </p:cNvSpPr>
            <p:nvPr/>
          </p:nvSpPr>
          <p:spPr bwMode="auto">
            <a:xfrm>
              <a:off x="2496" y="2352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AutoShape 17"/>
            <p:cNvSpPr>
              <a:spLocks noChangeArrowheads="1"/>
            </p:cNvSpPr>
            <p:nvPr/>
          </p:nvSpPr>
          <p:spPr bwMode="auto">
            <a:xfrm>
              <a:off x="2560" y="2416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4525" name="Group 18"/>
          <p:cNvGrpSpPr>
            <a:grpSpLocks/>
          </p:cNvGrpSpPr>
          <p:nvPr/>
        </p:nvGrpSpPr>
        <p:grpSpPr bwMode="auto">
          <a:xfrm>
            <a:off x="3962400" y="5334000"/>
            <a:ext cx="684213" cy="684213"/>
            <a:chOff x="2496" y="3360"/>
            <a:chExt cx="431" cy="431"/>
          </a:xfrm>
        </p:grpSpPr>
        <p:sp>
          <p:nvSpPr>
            <p:cNvPr id="64536" name="Oval 19"/>
            <p:cNvSpPr>
              <a:spLocks noChangeArrowheads="1"/>
            </p:cNvSpPr>
            <p:nvPr/>
          </p:nvSpPr>
          <p:spPr bwMode="auto">
            <a:xfrm>
              <a:off x="2496" y="3360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AutoShape 20"/>
            <p:cNvSpPr>
              <a:spLocks noChangeArrowheads="1"/>
            </p:cNvSpPr>
            <p:nvPr/>
          </p:nvSpPr>
          <p:spPr bwMode="auto">
            <a:xfrm>
              <a:off x="2560" y="3424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4526" name="Group 21"/>
          <p:cNvGrpSpPr>
            <a:grpSpLocks/>
          </p:cNvGrpSpPr>
          <p:nvPr/>
        </p:nvGrpSpPr>
        <p:grpSpPr bwMode="auto">
          <a:xfrm>
            <a:off x="5791200" y="4648200"/>
            <a:ext cx="684213" cy="684213"/>
            <a:chOff x="3648" y="2928"/>
            <a:chExt cx="431" cy="431"/>
          </a:xfrm>
        </p:grpSpPr>
        <p:sp>
          <p:nvSpPr>
            <p:cNvPr id="64534" name="Oval 22"/>
            <p:cNvSpPr>
              <a:spLocks noChangeArrowheads="1"/>
            </p:cNvSpPr>
            <p:nvPr/>
          </p:nvSpPr>
          <p:spPr bwMode="auto">
            <a:xfrm>
              <a:off x="3648" y="2928"/>
              <a:ext cx="432" cy="432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AutoShape 23"/>
            <p:cNvSpPr>
              <a:spLocks noChangeArrowheads="1"/>
            </p:cNvSpPr>
            <p:nvPr/>
          </p:nvSpPr>
          <p:spPr bwMode="auto">
            <a:xfrm>
              <a:off x="3712" y="2992"/>
              <a:ext cx="304" cy="304"/>
            </a:xfrm>
            <a:prstGeom prst="roundRect">
              <a:avLst>
                <a:gd name="adj" fmla="val 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4527" name="AutoShape 24"/>
          <p:cNvSpPr>
            <a:spLocks noChangeArrowheads="1"/>
          </p:cNvSpPr>
          <p:nvPr/>
        </p:nvSpPr>
        <p:spPr bwMode="auto">
          <a:xfrm>
            <a:off x="4572000" y="21336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4528" name="AutoShape 25"/>
          <p:cNvSpPr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4529" name="AutoShape 26"/>
          <p:cNvSpPr>
            <a:spLocks noChangeArrowheads="1"/>
          </p:cNvSpPr>
          <p:nvPr/>
        </p:nvSpPr>
        <p:spPr bwMode="auto">
          <a:xfrm>
            <a:off x="3810000" y="43434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4530" name="AutoShape 27"/>
          <p:cNvSpPr>
            <a:spLocks noChangeArrowheads="1"/>
          </p:cNvSpPr>
          <p:nvPr/>
        </p:nvSpPr>
        <p:spPr bwMode="auto">
          <a:xfrm>
            <a:off x="6553200" y="4648200"/>
            <a:ext cx="336550" cy="45720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4531" name="AutoShape 28"/>
          <p:cNvSpPr>
            <a:spLocks noChangeArrowheads="1"/>
          </p:cNvSpPr>
          <p:nvPr/>
        </p:nvSpPr>
        <p:spPr bwMode="auto">
          <a:xfrm>
            <a:off x="4648200" y="5715000"/>
            <a:ext cx="319088" cy="457200"/>
          </a:xfrm>
          <a:prstGeom prst="roundRect">
            <a:avLst>
              <a:gd name="adj" fmla="val 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46</a:t>
            </a:fld>
            <a:endParaRPr lang="en-US"/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 flipV="1">
            <a:off x="3541841" y="5867400"/>
            <a:ext cx="420559" cy="304799"/>
          </a:xfrm>
          <a:prstGeom prst="line">
            <a:avLst/>
          </a:pr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Search : a 4-clique with one subdivision</a:t>
            </a:r>
          </a:p>
        </p:txBody>
      </p:sp>
    </p:spTree>
    <p:extLst>
      <p:ext uri="{BB962C8B-B14F-4D97-AF65-F5344CB8AC3E}">
        <p14:creationId xmlns:p14="http://schemas.microsoft.com/office/powerpoint/2010/main" val="2939652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Introduced in (1984) for recognition of </a:t>
            </a:r>
            <a:r>
              <a:rPr lang="en-GB" sz="1900" dirty="0" err="1">
                <a:solidFill>
                  <a:schemeClr val="accent2"/>
                </a:solidFill>
              </a:rPr>
              <a:t>chordal</a:t>
            </a:r>
            <a:r>
              <a:rPr lang="en-GB" sz="1900" dirty="0"/>
              <a:t> (triangulated) graphs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Used as an </a:t>
            </a:r>
            <a:r>
              <a:rPr lang="en-GB" sz="1900" dirty="0">
                <a:solidFill>
                  <a:schemeClr val="accent2"/>
                </a:solidFill>
              </a:rPr>
              <a:t>upper bound </a:t>
            </a:r>
            <a:r>
              <a:rPr lang="en-GB" sz="1900" dirty="0"/>
              <a:t>heuristic for treewidth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(with fill-in edges)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Slightly </a:t>
            </a:r>
            <a:r>
              <a:rPr lang="en-GB" sz="1900" dirty="0">
                <a:solidFill>
                  <a:schemeClr val="accent2"/>
                </a:solidFill>
              </a:rPr>
              <a:t>inferior</a:t>
            </a:r>
            <a:r>
              <a:rPr lang="en-GB" sz="1900" dirty="0"/>
              <a:t> to minimum degree or minimum fill-in (slower and usually not better)</a:t>
            </a:r>
          </a:p>
          <a:p>
            <a:pPr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If we have an MCS-ordering of G, and a vertex is visited with visited degree k, then the </a:t>
            </a:r>
            <a:r>
              <a:rPr lang="en-GB" sz="1900" dirty="0">
                <a:solidFill>
                  <a:schemeClr val="accent2"/>
                </a:solidFill>
              </a:rPr>
              <a:t>treewidth of G is at least k</a:t>
            </a:r>
            <a:r>
              <a:rPr lang="en-GB" sz="1900" dirty="0" smtClean="0"/>
              <a:t>. (</a:t>
            </a:r>
            <a:r>
              <a:rPr lang="en-GB" sz="2000" dirty="0" err="1"/>
              <a:t>Lucena’s</a:t>
            </a:r>
            <a:r>
              <a:rPr lang="en-GB" sz="2000" dirty="0"/>
              <a:t> </a:t>
            </a:r>
            <a:r>
              <a:rPr lang="en-GB" sz="2000" dirty="0" smtClean="0"/>
              <a:t>theorem</a:t>
            </a:r>
            <a:r>
              <a:rPr lang="en-GB" sz="1900" dirty="0" smtClean="0"/>
              <a:t>)</a:t>
            </a:r>
            <a:endParaRPr lang="en-GB" sz="1900" dirty="0"/>
          </a:p>
          <a:p>
            <a:pPr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/>
          </a:p>
          <a:p>
            <a:pPr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smtClean="0"/>
              <a:t>Task</a:t>
            </a:r>
            <a:r>
              <a:rPr lang="en-GB" sz="1900" dirty="0"/>
              <a:t>: find an MCS-ordering such that the largest visited degree of a vertex (at time of its visit) is as large as possible.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NP-hard, but heuristics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/>
              <a:t>Running (a few times) an MCS and reporting maximum visited degree gives </a:t>
            </a:r>
            <a:r>
              <a:rPr lang="en-GB" sz="1900" dirty="0">
                <a:solidFill>
                  <a:schemeClr val="accent2"/>
                </a:solidFill>
              </a:rPr>
              <a:t>lower bound </a:t>
            </a:r>
            <a:r>
              <a:rPr lang="en-GB" sz="1900" dirty="0"/>
              <a:t>for </a:t>
            </a:r>
            <a:r>
              <a:rPr lang="en-GB" sz="1900" dirty="0" smtClean="0"/>
              <a:t>treewidth.</a:t>
            </a:r>
            <a:endParaRPr lang="en-GB" sz="1900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 smtClean="0"/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 smtClean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47</a:t>
            </a:fld>
            <a:endParaRPr lang="en-US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609600" y="6858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381000" y="1371600"/>
            <a:ext cx="83058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Maximum Cardinality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Search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660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1752600"/>
            <a:ext cx="8229600" cy="609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Complexity status for some classes of graphs*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3004913"/>
              </p:ext>
            </p:extLst>
          </p:nvPr>
        </p:nvGraphicFramePr>
        <p:xfrm>
          <a:off x="609600" y="1905000"/>
          <a:ext cx="8001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457200" y="6320135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Times"/>
                <a:cs typeface="Arial" pitchFamily="34" charset="0"/>
              </a:rPr>
              <a:t>*An </a:t>
            </a:r>
            <a:r>
              <a:rPr lang="en-US" sz="1400" b="1" dirty="0">
                <a:solidFill>
                  <a:srgbClr val="000000"/>
                </a:solidFill>
                <a:latin typeface="Times"/>
                <a:cs typeface="Arial" pitchFamily="34" charset="0"/>
              </a:rPr>
              <a:t>introduction</a:t>
            </a:r>
            <a:r>
              <a:rPr lang="en-US" sz="1400" dirty="0">
                <a:latin typeface="Times"/>
                <a:cs typeface="Arial" pitchFamily="34" charset="0"/>
              </a:rPr>
              <a:t> to treewidth, D. </a:t>
            </a:r>
            <a:r>
              <a:rPr lang="en-US" sz="1400" dirty="0" err="1">
                <a:latin typeface="Times"/>
                <a:cs typeface="Arial" pitchFamily="34" charset="0"/>
              </a:rPr>
              <a:t>Bronner</a:t>
            </a:r>
            <a:r>
              <a:rPr lang="en-US" sz="1400" dirty="0">
                <a:latin typeface="Times"/>
                <a:cs typeface="Arial" pitchFamily="34" charset="0"/>
              </a:rPr>
              <a:t>, B. </a:t>
            </a:r>
            <a:r>
              <a:rPr lang="en-US" sz="1400" dirty="0" err="1">
                <a:latin typeface="Times"/>
                <a:cs typeface="Arial" pitchFamily="34" charset="0"/>
              </a:rPr>
              <a:t>Ries</a:t>
            </a:r>
            <a:r>
              <a:rPr lang="en-US" sz="1400" dirty="0" smtClean="0">
                <a:latin typeface="Times"/>
                <a:cs typeface="Arial" pitchFamily="34" charset="0"/>
              </a:rPr>
              <a:t>. </a:t>
            </a:r>
            <a:r>
              <a:rPr lang="en-US" sz="1400" u="sng" dirty="0">
                <a:hlinkClick r:id="rId7"/>
              </a:rPr>
              <a:t>http://infoscience.epfl.ch/record/89584/files/reportfinal.ps</a:t>
            </a:r>
            <a:r>
              <a:rPr lang="en-US" sz="1400" dirty="0"/>
              <a:t>.</a:t>
            </a:r>
            <a:br>
              <a:rPr lang="en-US" sz="1400" dirty="0"/>
            </a:br>
            <a:r>
              <a:rPr lang="en-US" sz="1400" dirty="0" smtClean="0">
                <a:latin typeface="Times"/>
                <a:cs typeface="Arial" pitchFamily="34" charset="0"/>
              </a:rPr>
              <a:t> 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48</a:t>
            </a:fld>
            <a:endParaRPr lang="en-US"/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609600" y="609600"/>
            <a:ext cx="8229600" cy="856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Computing  treewidth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49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597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3459" y="1322023"/>
            <a:ext cx="8229600" cy="50677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series-parallel graph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951037"/>
            <a:ext cx="8001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following rules build all </a:t>
            </a:r>
            <a:r>
              <a:rPr lang="en-US" sz="1800" dirty="0" smtClean="0"/>
              <a:t>series-parallel graphs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graph with two vertices, both terminals, s and t, and a single edge {s, </a:t>
            </a:r>
            <a:r>
              <a:rPr lang="en-US" sz="1800" dirty="0" smtClean="0"/>
              <a:t>t} is </a:t>
            </a:r>
            <a:r>
              <a:rPr lang="en-US" sz="1800" dirty="0"/>
              <a:t>a series-parallel graph</a:t>
            </a:r>
            <a:r>
              <a:rPr lang="en-US" sz="1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If </a:t>
            </a:r>
            <a:r>
              <a:rPr lang="en-US" sz="1800" dirty="0"/>
              <a:t>G1 with terminals s1, t1, and G2 with terminals s2, t2 are series-parallel graphs, then the </a:t>
            </a:r>
            <a:r>
              <a:rPr lang="en-US" sz="1900" b="1" dirty="0">
                <a:solidFill>
                  <a:srgbClr val="C00000"/>
                </a:solidFill>
              </a:rPr>
              <a:t>series composition</a:t>
            </a:r>
            <a:r>
              <a:rPr lang="en-US" sz="1800" dirty="0"/>
              <a:t> of G1 and G2 is a series-parallel graph:</a:t>
            </a:r>
          </a:p>
          <a:p>
            <a:pPr lvl="2">
              <a:buFont typeface="Wingdings" pitchFamily="2" charset="2"/>
              <a:buChar char="q"/>
            </a:pPr>
            <a:r>
              <a:rPr lang="en-US" sz="1800" dirty="0"/>
              <a:t>take the disjoint union, and then identify </a:t>
            </a:r>
            <a:r>
              <a:rPr lang="en-US" sz="1800" dirty="0">
                <a:solidFill>
                  <a:srgbClr val="C00000"/>
                </a:solidFill>
              </a:rPr>
              <a:t>t1</a:t>
            </a:r>
            <a:r>
              <a:rPr lang="en-US" sz="1800" dirty="0"/>
              <a:t> and </a:t>
            </a:r>
            <a:r>
              <a:rPr lang="en-US" sz="1800" dirty="0" smtClean="0">
                <a:solidFill>
                  <a:srgbClr val="C00000"/>
                </a:solidFill>
              </a:rPr>
              <a:t>s2. </a:t>
            </a:r>
            <a:r>
              <a:rPr lang="en-US" sz="1800" dirty="0">
                <a:solidFill>
                  <a:srgbClr val="C00000"/>
                </a:solidFill>
              </a:rPr>
              <a:t>s1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C00000"/>
                </a:solidFill>
              </a:rPr>
              <a:t>t2</a:t>
            </a:r>
            <a:r>
              <a:rPr lang="en-US" sz="1800" dirty="0"/>
              <a:t> are the terminals of the new graph.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947" y="2914650"/>
            <a:ext cx="584453" cy="112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91380"/>
            <a:ext cx="1066800" cy="136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567677"/>
            <a:ext cx="1428282" cy="129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1" y="2914650"/>
            <a:ext cx="539496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سهم إلى اليمين 45"/>
          <p:cNvSpPr/>
          <p:nvPr/>
        </p:nvSpPr>
        <p:spPr>
          <a:xfrm>
            <a:off x="3962400" y="6019800"/>
            <a:ext cx="1295400" cy="421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672059" y="624825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Conclusions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Treewidth is a useful tool to solve graph problems for several special instances, both for theory and for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practice.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Theoretical results with additional ideas give practical algorithms that work well in many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cases.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 interaction between graph theory and algorithm design is an interesting and makes it a very  active research area.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Dynamic programming for graphs with tree-like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structure.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Works for a large collection of problems, as long as there is (and we can find) such a structure…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4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11680"/>
            <a:ext cx="8534400" cy="339852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1500" dirty="0" err="1"/>
              <a:t>Bodlaender</a:t>
            </a:r>
            <a:r>
              <a:rPr lang="en-US" sz="1500" dirty="0"/>
              <a:t>, H.L. “</a:t>
            </a:r>
            <a:r>
              <a:rPr lang="en-US" sz="1500" dirty="0" err="1"/>
              <a:t>Treewidth</a:t>
            </a:r>
            <a:r>
              <a:rPr lang="en-US" sz="1500" dirty="0"/>
              <a:t>: Structure and Algorithms”. Institute of Information and Computing Sciences, Utrecht University.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500" dirty="0" err="1"/>
              <a:t>Bodlaender</a:t>
            </a:r>
            <a:r>
              <a:rPr lang="en-US" sz="1500" dirty="0"/>
              <a:t>, H.L. “Discovering </a:t>
            </a:r>
            <a:r>
              <a:rPr lang="en-US" sz="1500" dirty="0" err="1"/>
              <a:t>treewidth</a:t>
            </a:r>
            <a:r>
              <a:rPr lang="en-US" sz="1500" dirty="0"/>
              <a:t>”. 31st Conference on Current Trends in Theory and Practice of Computer. Science </a:t>
            </a:r>
            <a:r>
              <a:rPr lang="en-US" sz="1500" dirty="0" err="1"/>
              <a:t>Liptovsky</a:t>
            </a:r>
            <a:r>
              <a:rPr lang="en-US" sz="1500" dirty="0"/>
              <a:t>, Jan, Slovakia, January 22-28, 2005. LNCS, vol. 3381, pp. 1–16. Springer, Heidelberg (2005)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500" dirty="0" err="1"/>
              <a:t>Bodlaender</a:t>
            </a:r>
            <a:r>
              <a:rPr lang="en-US" sz="1500" dirty="0"/>
              <a:t>, H.L. “</a:t>
            </a:r>
            <a:r>
              <a:rPr lang="en-US" sz="1500" dirty="0" err="1"/>
              <a:t>Treewidth</a:t>
            </a:r>
            <a:r>
              <a:rPr lang="en-US" sz="1500" dirty="0"/>
              <a:t>: Characterizations, applications, and </a:t>
            </a:r>
            <a:r>
              <a:rPr lang="en-US" sz="1500" dirty="0" err="1"/>
              <a:t>computations”.In</a:t>
            </a:r>
            <a:r>
              <a:rPr lang="en-US" sz="1500" dirty="0"/>
              <a:t>: </a:t>
            </a:r>
            <a:r>
              <a:rPr lang="en-US" sz="1500" dirty="0" err="1"/>
              <a:t>Fomin</a:t>
            </a:r>
            <a:r>
              <a:rPr lang="en-US" sz="1500" dirty="0"/>
              <a:t>, F.V. (ed.) Graph-Theoretic Concepts in Computer Science. 32nd International Workshop, WG 2006, Bergen, Norway, June 22-24, 2006. LNCS, vol. 4271, pp. 1–14. Springer, Heidelberg (2006)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500" dirty="0" err="1"/>
              <a:t>Bodlaender</a:t>
            </a:r>
            <a:r>
              <a:rPr lang="en-US" sz="1500" dirty="0"/>
              <a:t>, H.L.</a:t>
            </a:r>
            <a:r>
              <a:rPr lang="en-US" sz="1500" dirty="0" smtClean="0"/>
              <a:t>, </a:t>
            </a:r>
            <a:r>
              <a:rPr lang="en-US" sz="1500" dirty="0" err="1"/>
              <a:t>Arie</a:t>
            </a:r>
            <a:r>
              <a:rPr lang="en-US" sz="1500" dirty="0"/>
              <a:t> M. C. A. </a:t>
            </a:r>
            <a:r>
              <a:rPr lang="en-US" sz="1500" dirty="0" err="1"/>
              <a:t>Koster</a:t>
            </a:r>
            <a:r>
              <a:rPr lang="en-US" sz="1500" dirty="0"/>
              <a:t>. “</a:t>
            </a:r>
            <a:r>
              <a:rPr lang="en-US" sz="1500" dirty="0" err="1"/>
              <a:t>Treewidth</a:t>
            </a:r>
            <a:r>
              <a:rPr lang="en-US" sz="1500" dirty="0"/>
              <a:t> Computations II. Lower Bounds”. Technical Report UU-CS-2010-022, September 2010, Department of Information and Computing Sciences, Utrecht University, Utrecht, The </a:t>
            </a:r>
            <a:r>
              <a:rPr lang="en-US" sz="1500" dirty="0" smtClean="0"/>
              <a:t>Netherlands.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500" dirty="0"/>
              <a:t>D. Bronner1, B. </a:t>
            </a:r>
            <a:r>
              <a:rPr lang="en-US" sz="1500" dirty="0" err="1"/>
              <a:t>Ries</a:t>
            </a:r>
            <a:r>
              <a:rPr lang="en-US" sz="1500" dirty="0"/>
              <a:t> </a:t>
            </a:r>
            <a:r>
              <a:rPr lang="en-US" sz="1500" dirty="0" smtClean="0"/>
              <a:t>. “An </a:t>
            </a:r>
            <a:r>
              <a:rPr lang="en-US" sz="1500" b="1" dirty="0"/>
              <a:t>introduction</a:t>
            </a:r>
            <a:r>
              <a:rPr lang="en-US" sz="1500" dirty="0"/>
              <a:t> to </a:t>
            </a:r>
            <a:r>
              <a:rPr lang="en-US" sz="1500" dirty="0" err="1" smtClean="0"/>
              <a:t>treewidth</a:t>
            </a:r>
            <a:r>
              <a:rPr lang="en-US" sz="1500" dirty="0" smtClean="0"/>
              <a:t>”.</a:t>
            </a:r>
            <a:endParaRPr lang="en-US" sz="1500" dirty="0"/>
          </a:p>
          <a:p>
            <a:pPr marL="571500" indent="-571500">
              <a:buFont typeface="+mj-lt"/>
              <a:buAutoNum type="romanUcPeriod"/>
            </a:pPr>
            <a:endParaRPr lang="en-US" sz="15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2" descr="http://www.englishnetbook.com/wp-content/uploads/2011/07/thank-yo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5181600"/>
            <a:ext cx="1952625" cy="156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516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series-parallel graph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1900" dirty="0" smtClean="0"/>
              <a:t>If </a:t>
            </a:r>
            <a:r>
              <a:rPr lang="en-US" sz="1900" dirty="0"/>
              <a:t>G1 with terminals s1, t1, and G2 with terminals s2, t2 are </a:t>
            </a:r>
            <a:r>
              <a:rPr lang="en-US" sz="1900" dirty="0" smtClean="0"/>
              <a:t>series-parallel graphs</a:t>
            </a:r>
            <a:r>
              <a:rPr lang="en-US" sz="1900" dirty="0"/>
              <a:t>, then the </a:t>
            </a:r>
            <a:r>
              <a:rPr lang="en-US" sz="1900" b="1" dirty="0">
                <a:solidFill>
                  <a:srgbClr val="C00000"/>
                </a:solidFill>
              </a:rPr>
              <a:t>parallel composition </a:t>
            </a:r>
            <a:r>
              <a:rPr lang="en-US" sz="1900" dirty="0"/>
              <a:t>of G1 and G2 is a series-parallel graph:</a:t>
            </a:r>
          </a:p>
          <a:p>
            <a:pPr lvl="2">
              <a:buFont typeface="Wingdings" pitchFamily="2" charset="2"/>
              <a:buChar char="q"/>
            </a:pPr>
            <a:r>
              <a:rPr lang="en-US" sz="1900" dirty="0"/>
              <a:t>take the disjoint union, and then identify </a:t>
            </a:r>
            <a:r>
              <a:rPr lang="en-US" sz="1900" dirty="0">
                <a:solidFill>
                  <a:srgbClr val="C00000"/>
                </a:solidFill>
              </a:rPr>
              <a:t>s1 and s2</a:t>
            </a:r>
            <a:r>
              <a:rPr lang="en-US" sz="1900" dirty="0"/>
              <a:t>, and identify </a:t>
            </a:r>
            <a:r>
              <a:rPr lang="en-US" sz="1900" dirty="0">
                <a:solidFill>
                  <a:srgbClr val="C00000"/>
                </a:solidFill>
              </a:rPr>
              <a:t>t1 and </a:t>
            </a:r>
            <a:r>
              <a:rPr lang="en-US" sz="1900" dirty="0" smtClean="0">
                <a:solidFill>
                  <a:srgbClr val="C00000"/>
                </a:solidFill>
              </a:rPr>
              <a:t>t2</a:t>
            </a:r>
            <a:r>
              <a:rPr lang="en-US" sz="1900" dirty="0" smtClean="0"/>
              <a:t>.</a:t>
            </a:r>
          </a:p>
          <a:p>
            <a:pPr lvl="2">
              <a:buFont typeface="Wingdings" pitchFamily="2" charset="2"/>
              <a:buChar char="q"/>
            </a:pPr>
            <a:endParaRPr lang="en-US" sz="1900" dirty="0"/>
          </a:p>
          <a:p>
            <a:pPr lvl="2">
              <a:buFont typeface="Wingdings" pitchFamily="2" charset="2"/>
              <a:buChar char="q"/>
            </a:pPr>
            <a:endParaRPr lang="en-US" sz="1900" dirty="0" smtClean="0"/>
          </a:p>
          <a:p>
            <a:pPr lvl="2">
              <a:buFont typeface="Wingdings" pitchFamily="2" charset="2"/>
              <a:buChar char="q"/>
            </a:pPr>
            <a:endParaRPr lang="en-US" sz="1900" dirty="0"/>
          </a:p>
          <a:p>
            <a:pPr lvl="2">
              <a:buFont typeface="Wingdings" pitchFamily="2" charset="2"/>
              <a:buChar char="q"/>
            </a:pPr>
            <a:endParaRPr lang="en-US" sz="1900" dirty="0" smtClean="0"/>
          </a:p>
          <a:p>
            <a:pPr marL="914400" lvl="2" indent="0">
              <a:buNone/>
            </a:pPr>
            <a:endParaRPr lang="en-US" sz="1900" dirty="0"/>
          </a:p>
          <a:p>
            <a:pPr marL="914400" lvl="2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these </a:t>
            </a:r>
            <a:r>
              <a:rPr lang="en-US" sz="1900" dirty="0"/>
              <a:t>two vertices are the terminals of the new graph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r>
              <a:rPr lang="en-US" sz="1900" dirty="0"/>
              <a:t>Graphs formed by </a:t>
            </a:r>
            <a:r>
              <a:rPr lang="en-US" sz="1900" i="1" dirty="0"/>
              <a:t>series composition </a:t>
            </a:r>
            <a:r>
              <a:rPr lang="en-US" sz="1900" dirty="0"/>
              <a:t>and </a:t>
            </a:r>
            <a:r>
              <a:rPr lang="en-US" sz="1900" i="1" dirty="0"/>
              <a:t>parallel composition</a:t>
            </a:r>
            <a:r>
              <a:rPr lang="en-US" sz="1900" dirty="0"/>
              <a:t> are </a:t>
            </a:r>
            <a:r>
              <a:rPr lang="en-US" sz="1900" b="1" dirty="0">
                <a:solidFill>
                  <a:srgbClr val="C00000"/>
                </a:solidFill>
              </a:rPr>
              <a:t>series parallel graphs</a:t>
            </a:r>
            <a:endParaRPr lang="en-US" sz="19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9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14725"/>
            <a:ext cx="16764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سهم إلى اليمين 4"/>
          <p:cNvSpPr/>
          <p:nvPr/>
        </p:nvSpPr>
        <p:spPr>
          <a:xfrm>
            <a:off x="3733800" y="4196077"/>
            <a:ext cx="1295400" cy="421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0" y="3662677"/>
            <a:ext cx="1572420" cy="133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672059" y="624825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437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5" name="Group 12"/>
          <p:cNvGrpSpPr>
            <a:grpSpLocks/>
          </p:cNvGrpSpPr>
          <p:nvPr/>
        </p:nvGrpSpPr>
        <p:grpSpPr bwMode="auto">
          <a:xfrm>
            <a:off x="685800" y="1447800"/>
            <a:ext cx="7772401" cy="613794"/>
            <a:chOff x="432" y="384"/>
            <a:chExt cx="4896" cy="720"/>
          </a:xfrm>
        </p:grpSpPr>
        <p:sp>
          <p:nvSpPr>
            <p:cNvPr id="8287" name="AutoShape 13"/>
            <p:cNvSpPr>
              <a:spLocks noChangeArrowheads="1"/>
            </p:cNvSpPr>
            <p:nvPr/>
          </p:nvSpPr>
          <p:spPr bwMode="auto">
            <a:xfrm>
              <a:off x="432" y="384"/>
              <a:ext cx="4896" cy="720"/>
            </a:xfrm>
            <a:prstGeom prst="roundRect">
              <a:avLst>
                <a:gd name="adj" fmla="val 13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Text Box 14"/>
            <p:cNvSpPr txBox="1">
              <a:spLocks noChangeArrowheads="1"/>
            </p:cNvSpPr>
            <p:nvPr/>
          </p:nvSpPr>
          <p:spPr bwMode="auto">
            <a:xfrm>
              <a:off x="432" y="545"/>
              <a:ext cx="4896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Gothic" charset="0"/>
                  <a:cs typeface="Gothic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+mn-ea"/>
                  <a:cs typeface="+mn-cs"/>
                </a:rPr>
                <a:t>A tree structure</a:t>
              </a:r>
            </a:p>
          </p:txBody>
        </p:sp>
      </p:grp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7</a:t>
            </a:fld>
            <a:endParaRPr lang="en-US"/>
          </a:p>
        </p:txBody>
      </p:sp>
      <p:sp>
        <p:nvSpPr>
          <p:cNvPr id="99" name="Rectangle 1"/>
          <p:cNvSpPr txBox="1">
            <a:spLocks noChangeArrowheads="1"/>
          </p:cNvSpPr>
          <p:nvPr/>
        </p:nvSpPr>
        <p:spPr>
          <a:xfrm>
            <a:off x="672059" y="624825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</a:p>
        </p:txBody>
      </p:sp>
      <p:grpSp>
        <p:nvGrpSpPr>
          <p:cNvPr id="4" name="مجموعة 3"/>
          <p:cNvGrpSpPr/>
          <p:nvPr/>
        </p:nvGrpSpPr>
        <p:grpSpPr>
          <a:xfrm>
            <a:off x="685800" y="2287588"/>
            <a:ext cx="1749424" cy="4341812"/>
            <a:chOff x="684213" y="225425"/>
            <a:chExt cx="1751012" cy="6097588"/>
          </a:xfrm>
        </p:grpSpPr>
        <p:sp>
          <p:nvSpPr>
            <p:cNvPr id="187" name="Line 19"/>
            <p:cNvSpPr>
              <a:spLocks noChangeShapeType="1"/>
            </p:cNvSpPr>
            <p:nvPr/>
          </p:nvSpPr>
          <p:spPr bwMode="auto">
            <a:xfrm flipV="1">
              <a:off x="1522413" y="4035425"/>
              <a:ext cx="1587" cy="1527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40"/>
            <p:cNvSpPr>
              <a:spLocks noChangeShapeType="1"/>
            </p:cNvSpPr>
            <p:nvPr/>
          </p:nvSpPr>
          <p:spPr bwMode="auto">
            <a:xfrm flipV="1">
              <a:off x="1141413" y="606425"/>
              <a:ext cx="1587" cy="1527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18"/>
            <p:cNvSpPr>
              <a:spLocks noChangeShapeType="1"/>
            </p:cNvSpPr>
            <p:nvPr/>
          </p:nvSpPr>
          <p:spPr bwMode="auto">
            <a:xfrm>
              <a:off x="2284413" y="608013"/>
              <a:ext cx="1587" cy="2514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20"/>
            <p:cNvSpPr>
              <a:spLocks noChangeShapeType="1"/>
            </p:cNvSpPr>
            <p:nvPr/>
          </p:nvSpPr>
          <p:spPr bwMode="auto">
            <a:xfrm flipV="1">
              <a:off x="836613" y="4035425"/>
              <a:ext cx="1587" cy="1527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21"/>
            <p:cNvGrpSpPr>
              <a:grpSpLocks/>
            </p:cNvGrpSpPr>
            <p:nvPr/>
          </p:nvGrpSpPr>
          <p:grpSpPr bwMode="auto">
            <a:xfrm>
              <a:off x="684213" y="4418013"/>
              <a:ext cx="303212" cy="684212"/>
              <a:chOff x="431" y="2783"/>
              <a:chExt cx="191" cy="431"/>
            </a:xfrm>
          </p:grpSpPr>
          <p:sp>
            <p:nvSpPr>
              <p:cNvPr id="192" name="AutoShape 22"/>
              <p:cNvSpPr>
                <a:spLocks noChangeArrowheads="1"/>
              </p:cNvSpPr>
              <p:nvPr/>
            </p:nvSpPr>
            <p:spPr bwMode="auto">
              <a:xfrm rot="-5400000">
                <a:off x="311" y="2903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AutoShape 23"/>
              <p:cNvSpPr>
                <a:spLocks noChangeArrowheads="1"/>
              </p:cNvSpPr>
              <p:nvPr/>
            </p:nvSpPr>
            <p:spPr bwMode="auto">
              <a:xfrm rot="-5400000">
                <a:off x="311" y="2903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194" name="Group 24"/>
            <p:cNvGrpSpPr>
              <a:grpSpLocks/>
            </p:cNvGrpSpPr>
            <p:nvPr/>
          </p:nvGrpSpPr>
          <p:grpSpPr bwMode="auto">
            <a:xfrm>
              <a:off x="1370013" y="4418013"/>
              <a:ext cx="303212" cy="684212"/>
              <a:chOff x="863" y="2783"/>
              <a:chExt cx="191" cy="431"/>
            </a:xfrm>
          </p:grpSpPr>
          <p:sp>
            <p:nvSpPr>
              <p:cNvPr id="195" name="AutoShape 25"/>
              <p:cNvSpPr>
                <a:spLocks noChangeArrowheads="1"/>
              </p:cNvSpPr>
              <p:nvPr/>
            </p:nvSpPr>
            <p:spPr bwMode="auto">
              <a:xfrm rot="-5400000">
                <a:off x="743" y="2903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AutoShape 26"/>
              <p:cNvSpPr>
                <a:spLocks noChangeArrowheads="1"/>
              </p:cNvSpPr>
              <p:nvPr/>
            </p:nvSpPr>
            <p:spPr bwMode="auto">
              <a:xfrm rot="-5400000">
                <a:off x="743" y="2903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197" name="Line 27"/>
            <p:cNvSpPr>
              <a:spLocks noChangeShapeType="1"/>
            </p:cNvSpPr>
            <p:nvPr/>
          </p:nvSpPr>
          <p:spPr bwMode="auto">
            <a:xfrm>
              <a:off x="836613" y="5559425"/>
              <a:ext cx="685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28"/>
            <p:cNvSpPr>
              <a:spLocks noChangeShapeType="1"/>
            </p:cNvSpPr>
            <p:nvPr/>
          </p:nvSpPr>
          <p:spPr bwMode="auto">
            <a:xfrm>
              <a:off x="836613" y="4037013"/>
              <a:ext cx="6858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29"/>
            <p:cNvSpPr>
              <a:spLocks noChangeShapeType="1"/>
            </p:cNvSpPr>
            <p:nvPr/>
          </p:nvSpPr>
          <p:spPr bwMode="auto">
            <a:xfrm flipV="1">
              <a:off x="1522413" y="2130425"/>
              <a:ext cx="1587" cy="1527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30"/>
            <p:cNvSpPr>
              <a:spLocks noChangeShapeType="1"/>
            </p:cNvSpPr>
            <p:nvPr/>
          </p:nvSpPr>
          <p:spPr bwMode="auto">
            <a:xfrm flipV="1">
              <a:off x="836613" y="2130425"/>
              <a:ext cx="1587" cy="1527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1" name="Group 31"/>
            <p:cNvGrpSpPr>
              <a:grpSpLocks/>
            </p:cNvGrpSpPr>
            <p:nvPr/>
          </p:nvGrpSpPr>
          <p:grpSpPr bwMode="auto">
            <a:xfrm>
              <a:off x="684213" y="2513013"/>
              <a:ext cx="303212" cy="684212"/>
              <a:chOff x="431" y="1583"/>
              <a:chExt cx="191" cy="431"/>
            </a:xfrm>
          </p:grpSpPr>
          <p:sp>
            <p:nvSpPr>
              <p:cNvPr id="202" name="AutoShape 32"/>
              <p:cNvSpPr>
                <a:spLocks noChangeArrowheads="1"/>
              </p:cNvSpPr>
              <p:nvPr/>
            </p:nvSpPr>
            <p:spPr bwMode="auto">
              <a:xfrm rot="-5400000">
                <a:off x="311" y="1703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AutoShape 33"/>
              <p:cNvSpPr>
                <a:spLocks noChangeArrowheads="1"/>
              </p:cNvSpPr>
              <p:nvPr/>
            </p:nvSpPr>
            <p:spPr bwMode="auto">
              <a:xfrm rot="-5400000">
                <a:off x="311" y="1703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204" name="Group 34"/>
            <p:cNvGrpSpPr>
              <a:grpSpLocks/>
            </p:cNvGrpSpPr>
            <p:nvPr/>
          </p:nvGrpSpPr>
          <p:grpSpPr bwMode="auto">
            <a:xfrm>
              <a:off x="1370013" y="2513013"/>
              <a:ext cx="303212" cy="684212"/>
              <a:chOff x="863" y="1583"/>
              <a:chExt cx="191" cy="431"/>
            </a:xfrm>
          </p:grpSpPr>
          <p:sp>
            <p:nvSpPr>
              <p:cNvPr id="205" name="AutoShape 35"/>
              <p:cNvSpPr>
                <a:spLocks noChangeArrowheads="1"/>
              </p:cNvSpPr>
              <p:nvPr/>
            </p:nvSpPr>
            <p:spPr bwMode="auto">
              <a:xfrm rot="-5400000">
                <a:off x="743" y="1703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AutoShape 36"/>
              <p:cNvSpPr>
                <a:spLocks noChangeArrowheads="1"/>
              </p:cNvSpPr>
              <p:nvPr/>
            </p:nvSpPr>
            <p:spPr bwMode="auto">
              <a:xfrm rot="-5400000">
                <a:off x="743" y="1703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207" name="Line 37"/>
            <p:cNvSpPr>
              <a:spLocks noChangeShapeType="1"/>
            </p:cNvSpPr>
            <p:nvPr/>
          </p:nvSpPr>
          <p:spPr bwMode="auto">
            <a:xfrm>
              <a:off x="836613" y="3656013"/>
              <a:ext cx="6858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38"/>
            <p:cNvSpPr>
              <a:spLocks noChangeShapeType="1"/>
            </p:cNvSpPr>
            <p:nvPr/>
          </p:nvSpPr>
          <p:spPr bwMode="auto">
            <a:xfrm>
              <a:off x="836613" y="2132013"/>
              <a:ext cx="6858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39"/>
            <p:cNvSpPr>
              <a:spLocks noChangeShapeType="1"/>
            </p:cNvSpPr>
            <p:nvPr/>
          </p:nvSpPr>
          <p:spPr bwMode="auto">
            <a:xfrm flipV="1">
              <a:off x="1217613" y="3654425"/>
              <a:ext cx="1587" cy="384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0" name="Group 41"/>
            <p:cNvGrpSpPr>
              <a:grpSpLocks/>
            </p:cNvGrpSpPr>
            <p:nvPr/>
          </p:nvGrpSpPr>
          <p:grpSpPr bwMode="auto">
            <a:xfrm>
              <a:off x="989013" y="989013"/>
              <a:ext cx="303212" cy="684212"/>
              <a:chOff x="623" y="623"/>
              <a:chExt cx="191" cy="431"/>
            </a:xfrm>
          </p:grpSpPr>
          <p:sp>
            <p:nvSpPr>
              <p:cNvPr id="211" name="AutoShape 42"/>
              <p:cNvSpPr>
                <a:spLocks noChangeArrowheads="1"/>
              </p:cNvSpPr>
              <p:nvPr/>
            </p:nvSpPr>
            <p:spPr bwMode="auto">
              <a:xfrm rot="-5400000">
                <a:off x="503" y="743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AutoShape 43"/>
              <p:cNvSpPr>
                <a:spLocks noChangeArrowheads="1"/>
              </p:cNvSpPr>
              <p:nvPr/>
            </p:nvSpPr>
            <p:spPr bwMode="auto">
              <a:xfrm rot="-5400000">
                <a:off x="503" y="743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213" name="Line 44"/>
            <p:cNvSpPr>
              <a:spLocks noChangeShapeType="1"/>
            </p:cNvSpPr>
            <p:nvPr/>
          </p:nvSpPr>
          <p:spPr bwMode="auto">
            <a:xfrm flipV="1">
              <a:off x="1217613" y="5557838"/>
              <a:ext cx="1587" cy="384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45"/>
            <p:cNvSpPr>
              <a:spLocks noChangeShapeType="1"/>
            </p:cNvSpPr>
            <p:nvPr/>
          </p:nvSpPr>
          <p:spPr bwMode="auto">
            <a:xfrm>
              <a:off x="1217613" y="5940425"/>
              <a:ext cx="1066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46"/>
            <p:cNvSpPr>
              <a:spLocks noChangeShapeType="1"/>
            </p:cNvSpPr>
            <p:nvPr/>
          </p:nvSpPr>
          <p:spPr bwMode="auto">
            <a:xfrm>
              <a:off x="1141413" y="608013"/>
              <a:ext cx="11430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47"/>
            <p:cNvSpPr>
              <a:spLocks noChangeShapeType="1"/>
            </p:cNvSpPr>
            <p:nvPr/>
          </p:nvSpPr>
          <p:spPr bwMode="auto">
            <a:xfrm flipV="1">
              <a:off x="2284413" y="3044825"/>
              <a:ext cx="1587" cy="2898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" name="Group 48"/>
            <p:cNvGrpSpPr>
              <a:grpSpLocks/>
            </p:cNvGrpSpPr>
            <p:nvPr/>
          </p:nvGrpSpPr>
          <p:grpSpPr bwMode="auto">
            <a:xfrm>
              <a:off x="2132013" y="4113213"/>
              <a:ext cx="303212" cy="684212"/>
              <a:chOff x="1343" y="2591"/>
              <a:chExt cx="191" cy="431"/>
            </a:xfrm>
          </p:grpSpPr>
          <p:sp>
            <p:nvSpPr>
              <p:cNvPr id="218" name="AutoShape 49"/>
              <p:cNvSpPr>
                <a:spLocks noChangeArrowheads="1"/>
              </p:cNvSpPr>
              <p:nvPr/>
            </p:nvSpPr>
            <p:spPr bwMode="auto">
              <a:xfrm rot="-5400000">
                <a:off x="1223" y="2711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AutoShape 50"/>
              <p:cNvSpPr>
                <a:spLocks noChangeArrowheads="1"/>
              </p:cNvSpPr>
              <p:nvPr/>
            </p:nvSpPr>
            <p:spPr bwMode="auto">
              <a:xfrm rot="-5400000">
                <a:off x="1223" y="2711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20" name="Line 51"/>
            <p:cNvSpPr>
              <a:spLocks noChangeShapeType="1"/>
            </p:cNvSpPr>
            <p:nvPr/>
          </p:nvSpPr>
          <p:spPr bwMode="auto">
            <a:xfrm flipV="1">
              <a:off x="1674813" y="5938838"/>
              <a:ext cx="1587" cy="384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Line 52"/>
            <p:cNvSpPr>
              <a:spLocks noChangeShapeType="1"/>
            </p:cNvSpPr>
            <p:nvPr/>
          </p:nvSpPr>
          <p:spPr bwMode="auto">
            <a:xfrm flipV="1">
              <a:off x="1751013" y="225425"/>
              <a:ext cx="1587" cy="384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" name="Group 53"/>
            <p:cNvGrpSpPr>
              <a:grpSpLocks/>
            </p:cNvGrpSpPr>
            <p:nvPr/>
          </p:nvGrpSpPr>
          <p:grpSpPr bwMode="auto">
            <a:xfrm>
              <a:off x="2132013" y="1979613"/>
              <a:ext cx="303212" cy="684212"/>
              <a:chOff x="1343" y="1247"/>
              <a:chExt cx="191" cy="431"/>
            </a:xfrm>
          </p:grpSpPr>
          <p:sp>
            <p:nvSpPr>
              <p:cNvPr id="223" name="AutoShape 54"/>
              <p:cNvSpPr>
                <a:spLocks noChangeArrowheads="1"/>
              </p:cNvSpPr>
              <p:nvPr/>
            </p:nvSpPr>
            <p:spPr bwMode="auto">
              <a:xfrm rot="-5400000">
                <a:off x="1223" y="1367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55"/>
              <p:cNvSpPr>
                <a:spLocks noChangeArrowheads="1"/>
              </p:cNvSpPr>
              <p:nvPr/>
            </p:nvSpPr>
            <p:spPr bwMode="auto">
              <a:xfrm rot="-5400000">
                <a:off x="1223" y="1367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sp>
          <p:nvSpPr>
            <p:cNvPr id="225" name="Oval 89"/>
            <p:cNvSpPr>
              <a:spLocks noChangeArrowheads="1"/>
            </p:cNvSpPr>
            <p:nvPr/>
          </p:nvSpPr>
          <p:spPr bwMode="auto">
            <a:xfrm>
              <a:off x="1676400" y="533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90"/>
            <p:cNvSpPr>
              <a:spLocks noChangeArrowheads="1"/>
            </p:cNvSpPr>
            <p:nvPr/>
          </p:nvSpPr>
          <p:spPr bwMode="auto">
            <a:xfrm>
              <a:off x="1066800" y="2057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91"/>
            <p:cNvSpPr>
              <a:spLocks noChangeArrowheads="1"/>
            </p:cNvSpPr>
            <p:nvPr/>
          </p:nvSpPr>
          <p:spPr bwMode="auto">
            <a:xfrm>
              <a:off x="1143000" y="3581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Oval 92"/>
            <p:cNvSpPr>
              <a:spLocks noChangeArrowheads="1"/>
            </p:cNvSpPr>
            <p:nvPr/>
          </p:nvSpPr>
          <p:spPr bwMode="auto">
            <a:xfrm>
              <a:off x="1143000" y="5486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Oval 93"/>
            <p:cNvSpPr>
              <a:spLocks noChangeArrowheads="1"/>
            </p:cNvSpPr>
            <p:nvPr/>
          </p:nvSpPr>
          <p:spPr bwMode="auto">
            <a:xfrm>
              <a:off x="1143000" y="3962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Oval 94"/>
            <p:cNvSpPr>
              <a:spLocks noChangeArrowheads="1"/>
            </p:cNvSpPr>
            <p:nvPr/>
          </p:nvSpPr>
          <p:spPr bwMode="auto">
            <a:xfrm>
              <a:off x="2209800" y="31242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Oval 95"/>
            <p:cNvSpPr>
              <a:spLocks noChangeArrowheads="1"/>
            </p:cNvSpPr>
            <p:nvPr/>
          </p:nvSpPr>
          <p:spPr bwMode="auto">
            <a:xfrm>
              <a:off x="1600200" y="5867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3733800" y="2061594"/>
            <a:ext cx="4267199" cy="3882006"/>
            <a:chOff x="3581400" y="1828800"/>
            <a:chExt cx="4341813" cy="3427413"/>
          </a:xfrm>
        </p:grpSpPr>
        <p:sp>
          <p:nvSpPr>
            <p:cNvPr id="233" name="Line 1"/>
            <p:cNvSpPr>
              <a:spLocks noChangeShapeType="1"/>
            </p:cNvSpPr>
            <p:nvPr/>
          </p:nvSpPr>
          <p:spPr bwMode="auto">
            <a:xfrm>
              <a:off x="5867400" y="4038600"/>
              <a:ext cx="228600" cy="838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2"/>
            <p:cNvSpPr>
              <a:spLocks noChangeShapeType="1"/>
            </p:cNvSpPr>
            <p:nvPr/>
          </p:nvSpPr>
          <p:spPr bwMode="auto">
            <a:xfrm>
              <a:off x="4724400" y="3962400"/>
              <a:ext cx="228600" cy="838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3"/>
            <p:cNvSpPr>
              <a:spLocks noChangeShapeType="1"/>
            </p:cNvSpPr>
            <p:nvPr/>
          </p:nvSpPr>
          <p:spPr bwMode="auto">
            <a:xfrm flipH="1">
              <a:off x="5484813" y="4038600"/>
              <a:ext cx="307975" cy="685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4"/>
            <p:cNvSpPr>
              <a:spLocks noChangeShapeType="1"/>
            </p:cNvSpPr>
            <p:nvPr/>
          </p:nvSpPr>
          <p:spPr bwMode="auto">
            <a:xfrm flipH="1">
              <a:off x="4418013" y="4038600"/>
              <a:ext cx="307975" cy="685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5"/>
            <p:cNvSpPr>
              <a:spLocks noChangeShapeType="1"/>
            </p:cNvSpPr>
            <p:nvPr/>
          </p:nvSpPr>
          <p:spPr bwMode="auto">
            <a:xfrm>
              <a:off x="7543800" y="2971800"/>
              <a:ext cx="228600" cy="990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6"/>
            <p:cNvSpPr>
              <a:spLocks noChangeShapeType="1"/>
            </p:cNvSpPr>
            <p:nvPr/>
          </p:nvSpPr>
          <p:spPr bwMode="auto">
            <a:xfrm flipH="1">
              <a:off x="7085013" y="2971800"/>
              <a:ext cx="231775" cy="990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7"/>
            <p:cNvSpPr>
              <a:spLocks noChangeShapeType="1"/>
            </p:cNvSpPr>
            <p:nvPr/>
          </p:nvSpPr>
          <p:spPr bwMode="auto">
            <a:xfrm>
              <a:off x="4953000" y="3048000"/>
              <a:ext cx="762000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8"/>
            <p:cNvSpPr>
              <a:spLocks noChangeShapeType="1"/>
            </p:cNvSpPr>
            <p:nvPr/>
          </p:nvSpPr>
          <p:spPr bwMode="auto">
            <a:xfrm>
              <a:off x="4724400" y="3048000"/>
              <a:ext cx="1588" cy="838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9"/>
            <p:cNvSpPr>
              <a:spLocks noChangeShapeType="1"/>
            </p:cNvSpPr>
            <p:nvPr/>
          </p:nvSpPr>
          <p:spPr bwMode="auto">
            <a:xfrm flipH="1">
              <a:off x="3808413" y="2971800"/>
              <a:ext cx="917575" cy="1066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10"/>
            <p:cNvSpPr>
              <a:spLocks noChangeShapeType="1"/>
            </p:cNvSpPr>
            <p:nvPr/>
          </p:nvSpPr>
          <p:spPr bwMode="auto">
            <a:xfrm>
              <a:off x="5562600" y="1981200"/>
              <a:ext cx="1981200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11"/>
            <p:cNvSpPr>
              <a:spLocks noChangeShapeType="1"/>
            </p:cNvSpPr>
            <p:nvPr/>
          </p:nvSpPr>
          <p:spPr bwMode="auto">
            <a:xfrm flipH="1">
              <a:off x="4799013" y="1981200"/>
              <a:ext cx="765175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4" name="Group 15"/>
            <p:cNvGrpSpPr>
              <a:grpSpLocks/>
            </p:cNvGrpSpPr>
            <p:nvPr/>
          </p:nvGrpSpPr>
          <p:grpSpPr bwMode="auto">
            <a:xfrm>
              <a:off x="5410200" y="1828800"/>
              <a:ext cx="304800" cy="304800"/>
              <a:chOff x="3408" y="1152"/>
              <a:chExt cx="192" cy="192"/>
            </a:xfrm>
          </p:grpSpPr>
          <p:sp>
            <p:nvSpPr>
              <p:cNvPr id="245" name="Oval 16"/>
              <p:cNvSpPr>
                <a:spLocks noChangeArrowheads="1"/>
              </p:cNvSpPr>
              <p:nvPr/>
            </p:nvSpPr>
            <p:spPr bwMode="auto">
              <a:xfrm>
                <a:off x="3408" y="1152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AutoShape 17"/>
              <p:cNvSpPr>
                <a:spLocks noChangeArrowheads="1"/>
              </p:cNvSpPr>
              <p:nvPr/>
            </p:nvSpPr>
            <p:spPr bwMode="auto">
              <a:xfrm>
                <a:off x="3436" y="1180"/>
                <a:ext cx="136" cy="136"/>
              </a:xfrm>
              <a:prstGeom prst="roundRect">
                <a:avLst>
                  <a:gd name="adj" fmla="val 73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</p:grpSp>
        <p:grpSp>
          <p:nvGrpSpPr>
            <p:cNvPr id="247" name="Group 56"/>
            <p:cNvGrpSpPr>
              <a:grpSpLocks/>
            </p:cNvGrpSpPr>
            <p:nvPr/>
          </p:nvGrpSpPr>
          <p:grpSpPr bwMode="auto">
            <a:xfrm>
              <a:off x="4572000" y="3810000"/>
              <a:ext cx="304800" cy="304800"/>
              <a:chOff x="2880" y="2400"/>
              <a:chExt cx="192" cy="192"/>
            </a:xfrm>
          </p:grpSpPr>
          <p:sp>
            <p:nvSpPr>
              <p:cNvPr id="248" name="Oval 57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AutoShape 58"/>
              <p:cNvSpPr>
                <a:spLocks noChangeArrowheads="1"/>
              </p:cNvSpPr>
              <p:nvPr/>
            </p:nvSpPr>
            <p:spPr bwMode="auto">
              <a:xfrm>
                <a:off x="2908" y="2428"/>
                <a:ext cx="136" cy="136"/>
              </a:xfrm>
              <a:prstGeom prst="roundRect">
                <a:avLst>
                  <a:gd name="adj" fmla="val 73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</p:grpSp>
        <p:grpSp>
          <p:nvGrpSpPr>
            <p:cNvPr id="250" name="Group 59"/>
            <p:cNvGrpSpPr>
              <a:grpSpLocks/>
            </p:cNvGrpSpPr>
            <p:nvPr/>
          </p:nvGrpSpPr>
          <p:grpSpPr bwMode="auto">
            <a:xfrm>
              <a:off x="5638800" y="3810000"/>
              <a:ext cx="304800" cy="304800"/>
              <a:chOff x="3552" y="2400"/>
              <a:chExt cx="192" cy="192"/>
            </a:xfrm>
          </p:grpSpPr>
          <p:sp>
            <p:nvSpPr>
              <p:cNvPr id="251" name="Oval 60"/>
              <p:cNvSpPr>
                <a:spLocks noChangeArrowheads="1"/>
              </p:cNvSpPr>
              <p:nvPr/>
            </p:nvSpPr>
            <p:spPr bwMode="auto">
              <a:xfrm>
                <a:off x="3552" y="2400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AutoShape 61"/>
              <p:cNvSpPr>
                <a:spLocks noChangeArrowheads="1"/>
              </p:cNvSpPr>
              <p:nvPr/>
            </p:nvSpPr>
            <p:spPr bwMode="auto">
              <a:xfrm>
                <a:off x="3580" y="2428"/>
                <a:ext cx="136" cy="136"/>
              </a:xfrm>
              <a:prstGeom prst="roundRect">
                <a:avLst>
                  <a:gd name="adj" fmla="val 73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 anchorCtr="1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 smtClean="0">
                    <a:solidFill>
                      <a:schemeClr val="tx1"/>
                    </a:solidFill>
                  </a:rPr>
                  <a:t>P</a:t>
                </a:r>
                <a:endParaRPr lang="en-GB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3" name="Group 62"/>
            <p:cNvGrpSpPr>
              <a:grpSpLocks/>
            </p:cNvGrpSpPr>
            <p:nvPr/>
          </p:nvGrpSpPr>
          <p:grpSpPr bwMode="auto">
            <a:xfrm>
              <a:off x="4343400" y="2819400"/>
              <a:ext cx="836613" cy="303213"/>
              <a:chOff x="2736" y="1776"/>
              <a:chExt cx="527" cy="191"/>
            </a:xfrm>
          </p:grpSpPr>
          <p:sp>
            <p:nvSpPr>
              <p:cNvPr id="254" name="AutoShape 63"/>
              <p:cNvSpPr>
                <a:spLocks noChangeArrowheads="1"/>
              </p:cNvSpPr>
              <p:nvPr/>
            </p:nvSpPr>
            <p:spPr bwMode="auto">
              <a:xfrm>
                <a:off x="2736" y="1776"/>
                <a:ext cx="528" cy="192"/>
              </a:xfrm>
              <a:prstGeom prst="roundRect">
                <a:avLst>
                  <a:gd name="adj" fmla="val 16667"/>
                </a:avLst>
              </a:prstGeom>
              <a:solidFill>
                <a:srgbClr val="3333CC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AutoShape 64"/>
              <p:cNvSpPr>
                <a:spLocks noChangeArrowheads="1"/>
              </p:cNvSpPr>
              <p:nvPr/>
            </p:nvSpPr>
            <p:spPr bwMode="auto">
              <a:xfrm>
                <a:off x="2747" y="1787"/>
                <a:ext cx="507" cy="171"/>
              </a:xfrm>
              <a:prstGeom prst="roundRect">
                <a:avLst>
                  <a:gd name="adj" fmla="val 588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S</a:t>
                </a:r>
              </a:p>
            </p:txBody>
          </p:sp>
        </p:grpSp>
        <p:grpSp>
          <p:nvGrpSpPr>
            <p:cNvPr id="256" name="Group 65"/>
            <p:cNvGrpSpPr>
              <a:grpSpLocks/>
            </p:cNvGrpSpPr>
            <p:nvPr/>
          </p:nvGrpSpPr>
          <p:grpSpPr bwMode="auto">
            <a:xfrm>
              <a:off x="7010400" y="2819400"/>
              <a:ext cx="836613" cy="303213"/>
              <a:chOff x="4416" y="1776"/>
              <a:chExt cx="527" cy="191"/>
            </a:xfrm>
          </p:grpSpPr>
          <p:sp>
            <p:nvSpPr>
              <p:cNvPr id="257" name="AutoShape 66"/>
              <p:cNvSpPr>
                <a:spLocks noChangeArrowheads="1"/>
              </p:cNvSpPr>
              <p:nvPr/>
            </p:nvSpPr>
            <p:spPr bwMode="auto">
              <a:xfrm>
                <a:off x="4416" y="1776"/>
                <a:ext cx="528" cy="192"/>
              </a:xfrm>
              <a:prstGeom prst="roundRect">
                <a:avLst>
                  <a:gd name="adj" fmla="val 16667"/>
                </a:avLst>
              </a:prstGeom>
              <a:solidFill>
                <a:srgbClr val="3333CC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AutoShape 67"/>
              <p:cNvSpPr>
                <a:spLocks noChangeArrowheads="1"/>
              </p:cNvSpPr>
              <p:nvPr/>
            </p:nvSpPr>
            <p:spPr bwMode="auto">
              <a:xfrm>
                <a:off x="4427" y="1787"/>
                <a:ext cx="507" cy="171"/>
              </a:xfrm>
              <a:prstGeom prst="roundRect">
                <a:avLst>
                  <a:gd name="adj" fmla="val 588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S</a:t>
                </a:r>
              </a:p>
            </p:txBody>
          </p:sp>
        </p:grpSp>
        <p:grpSp>
          <p:nvGrpSpPr>
            <p:cNvPr id="259" name="Group 68"/>
            <p:cNvGrpSpPr>
              <a:grpSpLocks/>
            </p:cNvGrpSpPr>
            <p:nvPr/>
          </p:nvGrpSpPr>
          <p:grpSpPr bwMode="auto">
            <a:xfrm>
              <a:off x="3581400" y="3810000"/>
              <a:ext cx="303213" cy="684213"/>
              <a:chOff x="2256" y="2400"/>
              <a:chExt cx="191" cy="431"/>
            </a:xfrm>
          </p:grpSpPr>
          <p:sp>
            <p:nvSpPr>
              <p:cNvPr id="260" name="AutoShape 69"/>
              <p:cNvSpPr>
                <a:spLocks noChangeArrowheads="1"/>
              </p:cNvSpPr>
              <p:nvPr/>
            </p:nvSpPr>
            <p:spPr bwMode="auto">
              <a:xfrm rot="-5400000">
                <a:off x="2136" y="252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" name="AutoShape 70"/>
              <p:cNvSpPr>
                <a:spLocks noChangeArrowheads="1"/>
              </p:cNvSpPr>
              <p:nvPr/>
            </p:nvSpPr>
            <p:spPr bwMode="auto">
              <a:xfrm rot="-5400000">
                <a:off x="2136" y="252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262" name="Group 71"/>
            <p:cNvGrpSpPr>
              <a:grpSpLocks/>
            </p:cNvGrpSpPr>
            <p:nvPr/>
          </p:nvGrpSpPr>
          <p:grpSpPr bwMode="auto">
            <a:xfrm>
              <a:off x="4267200" y="4572000"/>
              <a:ext cx="303213" cy="684213"/>
              <a:chOff x="2688" y="2880"/>
              <a:chExt cx="191" cy="431"/>
            </a:xfrm>
          </p:grpSpPr>
          <p:sp>
            <p:nvSpPr>
              <p:cNvPr id="263" name="AutoShape 72"/>
              <p:cNvSpPr>
                <a:spLocks noChangeArrowheads="1"/>
              </p:cNvSpPr>
              <p:nvPr/>
            </p:nvSpPr>
            <p:spPr bwMode="auto">
              <a:xfrm rot="-5400000">
                <a:off x="2568" y="300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AutoShape 73"/>
              <p:cNvSpPr>
                <a:spLocks noChangeArrowheads="1"/>
              </p:cNvSpPr>
              <p:nvPr/>
            </p:nvSpPr>
            <p:spPr bwMode="auto">
              <a:xfrm rot="-5400000">
                <a:off x="2568" y="300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265" name="Group 74"/>
            <p:cNvGrpSpPr>
              <a:grpSpLocks/>
            </p:cNvGrpSpPr>
            <p:nvPr/>
          </p:nvGrpSpPr>
          <p:grpSpPr bwMode="auto">
            <a:xfrm>
              <a:off x="5410200" y="4572000"/>
              <a:ext cx="303213" cy="684213"/>
              <a:chOff x="3408" y="2880"/>
              <a:chExt cx="191" cy="431"/>
            </a:xfrm>
          </p:grpSpPr>
          <p:sp>
            <p:nvSpPr>
              <p:cNvPr id="266" name="AutoShape 75"/>
              <p:cNvSpPr>
                <a:spLocks noChangeArrowheads="1"/>
              </p:cNvSpPr>
              <p:nvPr/>
            </p:nvSpPr>
            <p:spPr bwMode="auto">
              <a:xfrm rot="-5400000">
                <a:off x="3288" y="300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AutoShape 76"/>
              <p:cNvSpPr>
                <a:spLocks noChangeArrowheads="1"/>
              </p:cNvSpPr>
              <p:nvPr/>
            </p:nvSpPr>
            <p:spPr bwMode="auto">
              <a:xfrm rot="-5400000">
                <a:off x="3288" y="300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268" name="Group 77"/>
            <p:cNvGrpSpPr>
              <a:grpSpLocks/>
            </p:cNvGrpSpPr>
            <p:nvPr/>
          </p:nvGrpSpPr>
          <p:grpSpPr bwMode="auto">
            <a:xfrm>
              <a:off x="4800600" y="4572000"/>
              <a:ext cx="303213" cy="684213"/>
              <a:chOff x="3024" y="2880"/>
              <a:chExt cx="191" cy="431"/>
            </a:xfrm>
          </p:grpSpPr>
          <p:sp>
            <p:nvSpPr>
              <p:cNvPr id="269" name="AutoShape 78"/>
              <p:cNvSpPr>
                <a:spLocks noChangeArrowheads="1"/>
              </p:cNvSpPr>
              <p:nvPr/>
            </p:nvSpPr>
            <p:spPr bwMode="auto">
              <a:xfrm rot="-5400000">
                <a:off x="2904" y="300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AutoShape 79"/>
              <p:cNvSpPr>
                <a:spLocks noChangeArrowheads="1"/>
              </p:cNvSpPr>
              <p:nvPr/>
            </p:nvSpPr>
            <p:spPr bwMode="auto">
              <a:xfrm rot="-5400000">
                <a:off x="2904" y="300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271" name="Group 80"/>
            <p:cNvGrpSpPr>
              <a:grpSpLocks/>
            </p:cNvGrpSpPr>
            <p:nvPr/>
          </p:nvGrpSpPr>
          <p:grpSpPr bwMode="auto">
            <a:xfrm>
              <a:off x="5943600" y="4572000"/>
              <a:ext cx="303213" cy="684213"/>
              <a:chOff x="3744" y="2880"/>
              <a:chExt cx="191" cy="431"/>
            </a:xfrm>
          </p:grpSpPr>
          <p:sp>
            <p:nvSpPr>
              <p:cNvPr id="272" name="AutoShape 81"/>
              <p:cNvSpPr>
                <a:spLocks noChangeArrowheads="1"/>
              </p:cNvSpPr>
              <p:nvPr/>
            </p:nvSpPr>
            <p:spPr bwMode="auto">
              <a:xfrm rot="-5400000">
                <a:off x="3624" y="300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3" name="AutoShape 82"/>
              <p:cNvSpPr>
                <a:spLocks noChangeArrowheads="1"/>
              </p:cNvSpPr>
              <p:nvPr/>
            </p:nvSpPr>
            <p:spPr bwMode="auto">
              <a:xfrm rot="-5400000">
                <a:off x="3624" y="300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274" name="Group 83"/>
            <p:cNvGrpSpPr>
              <a:grpSpLocks/>
            </p:cNvGrpSpPr>
            <p:nvPr/>
          </p:nvGrpSpPr>
          <p:grpSpPr bwMode="auto">
            <a:xfrm>
              <a:off x="6934200" y="3810000"/>
              <a:ext cx="303213" cy="684213"/>
              <a:chOff x="4368" y="2400"/>
              <a:chExt cx="191" cy="431"/>
            </a:xfrm>
          </p:grpSpPr>
          <p:sp>
            <p:nvSpPr>
              <p:cNvPr id="275" name="AutoShape 84"/>
              <p:cNvSpPr>
                <a:spLocks noChangeArrowheads="1"/>
              </p:cNvSpPr>
              <p:nvPr/>
            </p:nvSpPr>
            <p:spPr bwMode="auto">
              <a:xfrm rot="-5400000">
                <a:off x="4248" y="252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AutoShape 85"/>
              <p:cNvSpPr>
                <a:spLocks noChangeArrowheads="1"/>
              </p:cNvSpPr>
              <p:nvPr/>
            </p:nvSpPr>
            <p:spPr bwMode="auto">
              <a:xfrm rot="-5400000">
                <a:off x="4248" y="252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277" name="Group 86"/>
            <p:cNvGrpSpPr>
              <a:grpSpLocks/>
            </p:cNvGrpSpPr>
            <p:nvPr/>
          </p:nvGrpSpPr>
          <p:grpSpPr bwMode="auto">
            <a:xfrm>
              <a:off x="7620000" y="3810000"/>
              <a:ext cx="303213" cy="684213"/>
              <a:chOff x="4800" y="2400"/>
              <a:chExt cx="191" cy="431"/>
            </a:xfrm>
          </p:grpSpPr>
          <p:sp>
            <p:nvSpPr>
              <p:cNvPr id="278" name="AutoShape 87"/>
              <p:cNvSpPr>
                <a:spLocks noChangeArrowheads="1"/>
              </p:cNvSpPr>
              <p:nvPr/>
            </p:nvSpPr>
            <p:spPr bwMode="auto">
              <a:xfrm rot="-5400000">
                <a:off x="4680" y="2520"/>
                <a:ext cx="432" cy="192"/>
              </a:xfrm>
              <a:prstGeom prst="roundRect">
                <a:avLst>
                  <a:gd name="adj" fmla="val 519"/>
                </a:avLst>
              </a:prstGeom>
              <a:solidFill>
                <a:srgbClr val="00CC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AutoShape 88"/>
              <p:cNvSpPr>
                <a:spLocks noChangeArrowheads="1"/>
              </p:cNvSpPr>
              <p:nvPr/>
            </p:nvSpPr>
            <p:spPr bwMode="auto">
              <a:xfrm rot="-5400000">
                <a:off x="4680" y="2520"/>
                <a:ext cx="432" cy="192"/>
              </a:xfrm>
              <a:prstGeom prst="roundRect">
                <a:avLst>
                  <a:gd name="adj" fmla="val 519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16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History: resistance, laws of Ohm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Series parallel graphs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Tree structure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Birth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Tree decomposition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Definition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Alternative definitions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Applications of treewidth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Computing treewidth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Upper bounds</a:t>
            </a:r>
          </a:p>
          <a:p>
            <a:pPr lvl="1">
              <a:lnSpc>
                <a:spcPct val="93000"/>
              </a:lnSpc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Lower bounds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pPr marL="590550" indent="-533400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7EB8-F7C1-4FD4-92EE-D88A134EB180}" type="slidenum">
              <a:rPr lang="en-US" smtClean="0"/>
              <a:t>8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5457398" y="2438401"/>
            <a:ext cx="3153201" cy="1558417"/>
            <a:chOff x="5105400" y="2971800"/>
            <a:chExt cx="3429000" cy="17145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400800" y="3352800"/>
              <a:ext cx="1588" cy="1066800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410200" y="3352800"/>
              <a:ext cx="2743200" cy="1588"/>
            </a:xfrm>
            <a:prstGeom prst="lin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6019800" y="39624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auto">
            <a:xfrm>
              <a:off x="60198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auto">
            <a:xfrm>
              <a:off x="69342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auto">
            <a:xfrm>
              <a:off x="7848600" y="2971800"/>
              <a:ext cx="685800" cy="685800"/>
            </a:xfrm>
            <a:prstGeom prst="ellipse">
              <a:avLst/>
            </a:prstGeom>
            <a:ln>
              <a:noFill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51816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6096000" y="29720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6248400" y="4267454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>
              <a:off x="7162800" y="2971800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246190" y="3276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10200" y="3048000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  <a:endPara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6172200" y="32768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6019800" y="4115054"/>
              <a:ext cx="323271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6312990" y="40388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81534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23" name="AutoShape 35"/>
            <p:cNvSpPr>
              <a:spLocks noChangeArrowheads="1"/>
            </p:cNvSpPr>
            <p:nvPr/>
          </p:nvSpPr>
          <p:spPr bwMode="auto">
            <a:xfrm>
              <a:off x="6369095" y="31244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7162800" y="3276854"/>
              <a:ext cx="263092" cy="418890"/>
            </a:xfrm>
            <a:prstGeom prst="roundRect">
              <a:avLst>
                <a:gd name="adj" fmla="val 556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6934200" y="3048000"/>
              <a:ext cx="338317" cy="418890"/>
            </a:xfrm>
            <a:prstGeom prst="roundRect">
              <a:avLst>
                <a:gd name="adj" fmla="val 500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7924800" y="3124454"/>
              <a:ext cx="338317" cy="418890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62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US" dirty="0"/>
              <a:t>Birth of T</a:t>
            </a:r>
            <a:r>
              <a:rPr lang="en-US" dirty="0" smtClean="0"/>
              <a:t>reewidth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 smtClean="0"/>
              <a:t>During 80’s</a:t>
            </a:r>
            <a:r>
              <a:rPr lang="en-US" sz="1900" dirty="0"/>
              <a:t>, several researchers independently invented similar notions: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Partial k-trees </a:t>
            </a:r>
            <a:endParaRPr lang="en-US" sz="19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Treewidth</a:t>
            </a:r>
            <a:r>
              <a:rPr lang="en-US" sz="1900" dirty="0" smtClean="0"/>
              <a:t> </a:t>
            </a:r>
            <a:r>
              <a:rPr lang="en-US" sz="1900" dirty="0"/>
              <a:t>and </a:t>
            </a:r>
            <a:r>
              <a:rPr lang="en-US" sz="1900" dirty="0">
                <a:solidFill>
                  <a:schemeClr val="accent2"/>
                </a:solidFill>
              </a:rPr>
              <a:t>tree decompositions </a:t>
            </a:r>
            <a:endParaRPr lang="en-US" sz="19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Clique </a:t>
            </a:r>
            <a:r>
              <a:rPr lang="en-US" sz="1900" dirty="0">
                <a:solidFill>
                  <a:schemeClr val="accent2"/>
                </a:solidFill>
              </a:rPr>
              <a:t>trees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Recursive </a:t>
            </a:r>
            <a:r>
              <a:rPr lang="en-US" sz="1900" dirty="0">
                <a:solidFill>
                  <a:schemeClr val="accent2"/>
                </a:solidFill>
              </a:rPr>
              <a:t>graph </a:t>
            </a:r>
            <a:r>
              <a:rPr lang="en-US" sz="1900" dirty="0">
                <a:solidFill>
                  <a:schemeClr val="accent2"/>
                </a:solidFill>
              </a:rPr>
              <a:t>classes</a:t>
            </a:r>
            <a:endParaRPr lang="en-US" sz="19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k-Terminal recursive graph </a:t>
            </a:r>
            <a:r>
              <a:rPr lang="en-US" sz="1900" dirty="0">
                <a:solidFill>
                  <a:schemeClr val="accent2"/>
                </a:solidFill>
              </a:rPr>
              <a:t>families</a:t>
            </a:r>
            <a:endParaRPr lang="en-US" sz="19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Decomposition </a:t>
            </a:r>
            <a:r>
              <a:rPr lang="en-US" sz="1900" dirty="0">
                <a:solidFill>
                  <a:schemeClr val="accent2"/>
                </a:solidFill>
              </a:rPr>
              <a:t>trees</a:t>
            </a:r>
            <a:endParaRPr lang="en-US" sz="19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chemeClr val="accent2"/>
                </a:solidFill>
              </a:rPr>
              <a:t>Context-free graph </a:t>
            </a:r>
            <a:r>
              <a:rPr lang="en-US" sz="1900" dirty="0">
                <a:solidFill>
                  <a:schemeClr val="accent2"/>
                </a:solidFill>
              </a:rPr>
              <a:t>grammars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900" dirty="0" smtClean="0"/>
          </a:p>
          <a:p>
            <a:r>
              <a:rPr lang="en-US" sz="1900" dirty="0"/>
              <a:t>many problems that are </a:t>
            </a:r>
            <a:r>
              <a:rPr lang="en-US" sz="1900" dirty="0">
                <a:solidFill>
                  <a:srgbClr val="C00000"/>
                </a:solidFill>
              </a:rPr>
              <a:t>NP-hard</a:t>
            </a:r>
            <a:r>
              <a:rPr lang="en-US" sz="1900" dirty="0"/>
              <a:t> on arbitrary graphs becomes </a:t>
            </a:r>
            <a:r>
              <a:rPr lang="en-US" sz="1900" dirty="0">
                <a:solidFill>
                  <a:srgbClr val="C00000"/>
                </a:solidFill>
              </a:rPr>
              <a:t>linear or polynomial</a:t>
            </a:r>
            <a:r>
              <a:rPr lang="en-US" sz="1900" dirty="0"/>
              <a:t> time size solvable on series-parallel graphs .</a:t>
            </a:r>
          </a:p>
          <a:p>
            <a:r>
              <a:rPr lang="en-US" sz="1900" dirty="0" smtClean="0"/>
              <a:t>many </a:t>
            </a:r>
            <a:r>
              <a:rPr lang="en-US" sz="1900" dirty="0"/>
              <a:t>problems that are </a:t>
            </a:r>
            <a:r>
              <a:rPr lang="en-US" sz="1900" dirty="0">
                <a:solidFill>
                  <a:srgbClr val="C00000"/>
                </a:solidFill>
              </a:rPr>
              <a:t>NP-hard</a:t>
            </a:r>
            <a:r>
              <a:rPr lang="en-US" sz="1900" dirty="0"/>
              <a:t> on arbitrary graphs have </a:t>
            </a:r>
            <a:r>
              <a:rPr lang="en-US" sz="1900" dirty="0">
                <a:solidFill>
                  <a:srgbClr val="C00000"/>
                </a:solidFill>
              </a:rPr>
              <a:t>linear time </a:t>
            </a:r>
            <a:r>
              <a:rPr lang="en-US" sz="1900" dirty="0"/>
              <a:t>algorithms when they are restricted to trees</a:t>
            </a:r>
            <a:r>
              <a:rPr lang="en-US" sz="1900" dirty="0" smtClean="0"/>
              <a:t>.</a:t>
            </a:r>
          </a:p>
          <a:p>
            <a:r>
              <a:rPr lang="en-US" sz="1900" dirty="0"/>
              <a:t>Often with Dynamic Programming  or divide and conquer</a:t>
            </a:r>
            <a:r>
              <a:rPr lang="en-US" sz="1900" dirty="0" smtClean="0"/>
              <a:t>.</a:t>
            </a:r>
            <a:endParaRPr lang="en-US" sz="1900" dirty="0"/>
          </a:p>
          <a:p>
            <a:pPr>
              <a:lnSpc>
                <a:spcPct val="90000"/>
              </a:lnSpc>
            </a:pPr>
            <a:endParaRPr lang="en-US" sz="1900" dirty="0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A512E5-B752-4D29-9437-C626F28FF5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4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4279</TotalTime>
  <Words>3105</Words>
  <Application>Microsoft Office PowerPoint</Application>
  <PresentationFormat>عرض على الشاشة (3:4)‏</PresentationFormat>
  <Paragraphs>878</Paragraphs>
  <Slides>51</Slides>
  <Notes>30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0</vt:i4>
      </vt:variant>
      <vt:variant>
        <vt:lpstr>عناوين الشرائح</vt:lpstr>
      </vt:variant>
      <vt:variant>
        <vt:i4>51</vt:i4>
      </vt:variant>
    </vt:vector>
  </HeadingPairs>
  <TitlesOfParts>
    <vt:vector size="52" baseType="lpstr">
      <vt:lpstr>تدفق</vt:lpstr>
      <vt:lpstr>Treewidth:  Structure and Algorithms*</vt:lpstr>
      <vt:lpstr>Outline</vt:lpstr>
      <vt:lpstr>عرض تقديمي في PowerPoint</vt:lpstr>
      <vt:lpstr>عرض تقديمي في PowerPoint</vt:lpstr>
      <vt:lpstr>series-parallel graph</vt:lpstr>
      <vt:lpstr>series-parallel graph</vt:lpstr>
      <vt:lpstr>عرض تقديمي في PowerPoint</vt:lpstr>
      <vt:lpstr>Outline</vt:lpstr>
      <vt:lpstr>Birth of Treewidth</vt:lpstr>
      <vt:lpstr>Birth of Treewidth</vt:lpstr>
      <vt:lpstr>Outline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Another Example: </vt:lpstr>
      <vt:lpstr>عرض تقديمي في PowerPoint</vt:lpstr>
      <vt:lpstr>Outline</vt:lpstr>
      <vt:lpstr>Definition of treewidth</vt:lpstr>
      <vt:lpstr>Trees have treewidth one</vt:lpstr>
      <vt:lpstr>عرض تقديمي في PowerPoint</vt:lpstr>
      <vt:lpstr>Outline</vt:lpstr>
      <vt:lpstr>Gauss elimination as Graph elimination</vt:lpstr>
      <vt:lpstr>عرض تقديمي في PowerPoint</vt:lpstr>
      <vt:lpstr>عرض تقديمي في PowerPoint</vt:lpstr>
      <vt:lpstr>Outline</vt:lpstr>
      <vt:lpstr>Applications of treewidth</vt:lpstr>
      <vt:lpstr>Algorithms using tree decompositions</vt:lpstr>
      <vt:lpstr>Weighted Independent Set</vt:lpstr>
      <vt:lpstr>عرض تقديمي في PowerPoint</vt:lpstr>
      <vt:lpstr>عرض تقديمي في PowerPoint</vt:lpstr>
      <vt:lpstr> Weighted dominating set</vt:lpstr>
      <vt:lpstr>Probabilistic networks</vt:lpstr>
      <vt:lpstr>Outline</vt:lpstr>
      <vt:lpstr>Computing  treewidth </vt:lpstr>
      <vt:lpstr>The minimum degree heuristic</vt:lpstr>
      <vt:lpstr>Other heuristics</vt:lpstr>
      <vt:lpstr>Connection to Gauss eliminating</vt:lpstr>
      <vt:lpstr>Maximum Cardinality Search</vt:lpstr>
      <vt:lpstr>عرض تقديمي في PowerPoint</vt:lpstr>
      <vt:lpstr>We can start at any vertex: each vertex has 0 visited neighbours</vt:lpstr>
      <vt:lpstr>عرض تقديمي في PowerPoint</vt:lpstr>
      <vt:lpstr>After b, we must visit c.</vt:lpstr>
      <vt:lpstr>عرض تقديمي في PowerPoint</vt:lpstr>
      <vt:lpstr>عرض تقديمي في PowerPoint</vt:lpstr>
      <vt:lpstr>We made an MCS-ordering of the graph:  a, b, c, d, e </vt:lpstr>
      <vt:lpstr>عرض تقديمي في PowerPoint</vt:lpstr>
      <vt:lpstr>Complexity status for some classes of graphs* </vt:lpstr>
      <vt:lpstr>Outline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195</cp:revision>
  <dcterms:created xsi:type="dcterms:W3CDTF">2011-11-20T02:41:07Z</dcterms:created>
  <dcterms:modified xsi:type="dcterms:W3CDTF">2011-11-28T04:17:14Z</dcterms:modified>
</cp:coreProperties>
</file>