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95" r:id="rId3"/>
    <p:sldId id="258" r:id="rId4"/>
    <p:sldId id="263" r:id="rId5"/>
    <p:sldId id="296" r:id="rId6"/>
    <p:sldId id="264" r:id="rId7"/>
    <p:sldId id="277" r:id="rId8"/>
    <p:sldId id="267" r:id="rId9"/>
    <p:sldId id="268" r:id="rId10"/>
    <p:sldId id="269" r:id="rId11"/>
    <p:sldId id="270" r:id="rId12"/>
    <p:sldId id="271" r:id="rId13"/>
    <p:sldId id="297" r:id="rId14"/>
    <p:sldId id="272" r:id="rId15"/>
    <p:sldId id="273" r:id="rId16"/>
    <p:sldId id="274" r:id="rId17"/>
    <p:sldId id="298" r:id="rId18"/>
    <p:sldId id="275" r:id="rId19"/>
    <p:sldId id="299" r:id="rId20"/>
    <p:sldId id="278" r:id="rId21"/>
    <p:sldId id="300" r:id="rId22"/>
    <p:sldId id="279" r:id="rId23"/>
    <p:sldId id="280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6738344-DF8A-493D-A184-FD9296C0B693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E21C76F-0F06-4988-92A6-4ABF784527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793C-31D3-4AB0-A7C3-F3073AFA7143}" type="datetime1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5798-A132-4918-993E-34D7EB47F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6BDC6-48C7-4F36-8864-4C4AC620C3A2}" type="datetime1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5798-A132-4918-993E-34D7EB47F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3BF7-80FE-4DF5-AEBB-371AEC84275B}" type="datetime1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5798-A132-4918-993E-34D7EB47F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43AE-22B2-4294-81E2-D6E9FD3255DD}" type="datetime1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5798-A132-4918-993E-34D7EB47F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EE0F-F52C-4754-8900-1A19AA2E575E}" type="datetime1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5798-A132-4918-993E-34D7EB47F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080B-2A9A-433B-8BAB-AF0B37B4B67B}" type="datetime1">
              <a:rPr lang="en-US" smtClean="0"/>
              <a:t>11/13/2011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5798-A132-4918-993E-34D7EB47F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D356D-BBDE-4FFA-A33B-D4B13659EBB0}" type="datetime1">
              <a:rPr lang="en-US" smtClean="0"/>
              <a:t>11/13/2011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5798-A132-4918-993E-34D7EB47F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0302-2784-495A-82AE-B6A9E327334F}" type="datetime1">
              <a:rPr lang="en-US" smtClean="0"/>
              <a:t>11/13/2011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5798-A132-4918-993E-34D7EB47F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5CB0-33E1-416A-BAFF-2C01B07536AC}" type="datetime1">
              <a:rPr lang="en-US" smtClean="0"/>
              <a:t>11/13/2011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5798-A132-4918-993E-34D7EB47F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51BD5-5900-4DF0-A1C4-62D3E7EB7EB9}" type="datetime1">
              <a:rPr lang="en-US" smtClean="0"/>
              <a:t>11/13/2011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5798-A132-4918-993E-34D7EB47F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0E017-C348-4F62-9E19-F7A55551A6CF}" type="datetime1">
              <a:rPr lang="en-US" smtClean="0"/>
              <a:t>11/13/2011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5798-A132-4918-993E-34D7EB47F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BA3F1-8EA6-4998-A27E-7D4F371B5F98}" type="datetime1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75798-A132-4918-993E-34D7EB47F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pcorreia\My%20Documents\presentation\MS\streamit2.wmv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772400" cy="24384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/>
              <a:t>STREAMIT: Dynamic Visualization and Interactive Exploration of Text Streams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895600"/>
            <a:ext cx="7696200" cy="12954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2300" dirty="0" smtClean="0">
                <a:solidFill>
                  <a:schemeClr val="tx1"/>
                </a:solidFill>
              </a:rPr>
              <a:t>Jamal </a:t>
            </a:r>
            <a:r>
              <a:rPr lang="en-US" sz="2300" dirty="0" err="1">
                <a:solidFill>
                  <a:schemeClr val="tx1"/>
                </a:solidFill>
              </a:rPr>
              <a:t>Alsakran</a:t>
            </a:r>
            <a:r>
              <a:rPr lang="en-US" sz="2300" dirty="0">
                <a:solidFill>
                  <a:schemeClr val="tx1"/>
                </a:solidFill>
              </a:rPr>
              <a:t>	</a:t>
            </a:r>
            <a:r>
              <a:rPr lang="en-US" sz="2300" dirty="0" smtClean="0">
                <a:solidFill>
                  <a:schemeClr val="tx1"/>
                </a:solidFill>
              </a:rPr>
              <a:t>        	Kent </a:t>
            </a:r>
            <a:r>
              <a:rPr lang="en-US" sz="2300" dirty="0">
                <a:solidFill>
                  <a:schemeClr val="tx1"/>
                </a:solidFill>
              </a:rPr>
              <a:t>State University, </a:t>
            </a:r>
            <a:r>
              <a:rPr lang="en-US" sz="2300" dirty="0" smtClean="0">
                <a:solidFill>
                  <a:schemeClr val="tx1"/>
                </a:solidFill>
              </a:rPr>
              <a:t>Ohio</a:t>
            </a:r>
          </a:p>
          <a:p>
            <a:pPr algn="l"/>
            <a:r>
              <a:rPr lang="en-US" sz="2300" dirty="0" smtClean="0">
                <a:solidFill>
                  <a:schemeClr val="tx1"/>
                </a:solidFill>
              </a:rPr>
              <a:t>Ye Zhao 		                    </a:t>
            </a:r>
            <a:r>
              <a:rPr lang="en-US" sz="2300" dirty="0" smtClean="0">
                <a:solidFill>
                  <a:schemeClr val="tx1"/>
                </a:solidFill>
              </a:rPr>
              <a:t>Kent </a:t>
            </a:r>
            <a:r>
              <a:rPr lang="en-US" sz="2300" dirty="0" smtClean="0">
                <a:solidFill>
                  <a:schemeClr val="tx1"/>
                </a:solidFill>
              </a:rPr>
              <a:t>State University, Ohio </a:t>
            </a:r>
            <a:r>
              <a:rPr lang="en-US" sz="2300" dirty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en-US" sz="2300" dirty="0" smtClean="0">
                <a:solidFill>
                  <a:schemeClr val="tx1"/>
                </a:solidFill>
              </a:rPr>
              <a:t>Yang </a:t>
            </a:r>
            <a:r>
              <a:rPr lang="en-US" sz="2300" dirty="0">
                <a:solidFill>
                  <a:schemeClr val="tx1"/>
                </a:solidFill>
              </a:rPr>
              <a:t>Chen 	</a:t>
            </a:r>
            <a:r>
              <a:rPr lang="en-US" sz="2300" dirty="0" smtClean="0">
                <a:solidFill>
                  <a:schemeClr val="tx1"/>
                </a:solidFill>
              </a:rPr>
              <a:t>                                        University </a:t>
            </a:r>
            <a:r>
              <a:rPr lang="en-US" sz="2300" dirty="0">
                <a:solidFill>
                  <a:schemeClr val="tx1"/>
                </a:solidFill>
              </a:rPr>
              <a:t>of North Carolina -</a:t>
            </a:r>
            <a:r>
              <a:rPr lang="en-US" sz="2300" dirty="0" smtClean="0">
                <a:solidFill>
                  <a:schemeClr val="tx1"/>
                </a:solidFill>
              </a:rPr>
              <a:t>Charlotte</a:t>
            </a:r>
            <a:r>
              <a:rPr lang="en-US" sz="2300" dirty="0">
                <a:solidFill>
                  <a:schemeClr val="tx1"/>
                </a:solidFill>
              </a:rPr>
              <a:t>	</a:t>
            </a:r>
            <a:endParaRPr lang="en-US" sz="2300" dirty="0" smtClean="0">
              <a:solidFill>
                <a:schemeClr val="tx1"/>
              </a:solidFill>
            </a:endParaRPr>
          </a:p>
          <a:p>
            <a:pPr algn="l"/>
            <a:r>
              <a:rPr lang="en-US" sz="2300" dirty="0" smtClean="0">
                <a:solidFill>
                  <a:schemeClr val="tx1"/>
                </a:solidFill>
              </a:rPr>
              <a:t>Jing </a:t>
            </a:r>
            <a:r>
              <a:rPr lang="en-US" sz="2300" dirty="0">
                <a:solidFill>
                  <a:schemeClr val="tx1"/>
                </a:solidFill>
              </a:rPr>
              <a:t>Yang	</a:t>
            </a:r>
            <a:r>
              <a:rPr lang="en-US" sz="2300" dirty="0" smtClean="0">
                <a:solidFill>
                  <a:schemeClr val="tx1"/>
                </a:solidFill>
              </a:rPr>
              <a:t>		University </a:t>
            </a:r>
            <a:r>
              <a:rPr lang="en-US" sz="2300" dirty="0">
                <a:solidFill>
                  <a:schemeClr val="tx1"/>
                </a:solidFill>
              </a:rPr>
              <a:t>of North Carolina </a:t>
            </a:r>
            <a:r>
              <a:rPr lang="en-US" sz="2300" dirty="0" smtClean="0">
                <a:solidFill>
                  <a:schemeClr val="tx1"/>
                </a:solidFill>
              </a:rPr>
              <a:t>–Charlotte</a:t>
            </a:r>
            <a:r>
              <a:rPr lang="en-US" sz="2300" dirty="0">
                <a:solidFill>
                  <a:schemeClr val="tx1"/>
                </a:solidFill>
              </a:rPr>
              <a:t>	</a:t>
            </a:r>
            <a:r>
              <a:rPr lang="en-US" sz="2300" dirty="0" smtClean="0">
                <a:solidFill>
                  <a:schemeClr val="tx1"/>
                </a:solidFill>
              </a:rPr>
              <a:t>  </a:t>
            </a:r>
            <a:r>
              <a:rPr lang="en-US" sz="2300" dirty="0" err="1" smtClean="0">
                <a:solidFill>
                  <a:schemeClr val="tx1"/>
                </a:solidFill>
              </a:rPr>
              <a:t>DongningLuo</a:t>
            </a:r>
            <a:r>
              <a:rPr lang="en-US" sz="2300" dirty="0">
                <a:solidFill>
                  <a:schemeClr val="tx1"/>
                </a:solidFill>
              </a:rPr>
              <a:t>	</a:t>
            </a:r>
            <a:r>
              <a:rPr lang="en-US" sz="2300" dirty="0" smtClean="0">
                <a:solidFill>
                  <a:schemeClr val="tx1"/>
                </a:solidFill>
              </a:rPr>
              <a:t>	University </a:t>
            </a:r>
            <a:r>
              <a:rPr lang="en-US" sz="2300" dirty="0">
                <a:solidFill>
                  <a:schemeClr val="tx1"/>
                </a:solidFill>
              </a:rPr>
              <a:t>of North Carolina -Charlotte</a:t>
            </a:r>
            <a:r>
              <a:rPr lang="en-US" dirty="0">
                <a:solidFill>
                  <a:schemeClr val="tx1"/>
                </a:solidFill>
              </a:rPr>
              <a:t>	</a:t>
            </a:r>
          </a:p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838200" y="2362200"/>
            <a:ext cx="7315200" cy="0"/>
          </a:xfrm>
          <a:prstGeom prst="line">
            <a:avLst/>
          </a:prstGeom>
          <a:ln w="53975"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5798-A132-4918-993E-34D7EB47F88A}" type="slidenum">
              <a:rPr lang="en-US" smtClean="0">
                <a:solidFill>
                  <a:schemeClr val="tx1"/>
                </a:solidFill>
              </a:rPr>
              <a:pPr/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Documents and Settings\pcorreia\My Documents\presentation\MS\303_big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4114800"/>
            <a:ext cx="3733800" cy="26670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38200" y="2514600"/>
            <a:ext cx="693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IEEE Pacific Visualization Symposium, March, </a:t>
            </a:r>
            <a:r>
              <a:rPr lang="en-US" sz="2000" b="1" i="1" dirty="0" smtClean="0"/>
              <a:t>2011</a:t>
            </a:r>
            <a:endParaRPr lang="en-US" sz="2000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990600" y="502920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Presented by </a:t>
            </a:r>
            <a:r>
              <a:rPr lang="en-US" dirty="0" smtClean="0"/>
              <a:t>:</a:t>
            </a:r>
          </a:p>
          <a:p>
            <a:r>
              <a:rPr lang="en-US" dirty="0" smtClean="0"/>
              <a:t>Peter Correia</a:t>
            </a:r>
          </a:p>
          <a:p>
            <a:r>
              <a:rPr lang="en-US" dirty="0" smtClean="0"/>
              <a:t>Kent State University</a:t>
            </a:r>
          </a:p>
          <a:p>
            <a:r>
              <a:rPr lang="en-US" dirty="0" smtClean="0"/>
              <a:t>pcorreia@kent.edu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Keyword Importance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5798-A132-4918-993E-34D7EB47F88A}" type="slidenum">
              <a:rPr lang="en-US" b="1" smtClean="0">
                <a:solidFill>
                  <a:schemeClr val="tx1"/>
                </a:solidFill>
              </a:rPr>
              <a:pPr/>
              <a:t>10</a:t>
            </a:fld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6146" name="Picture 2" descr="C:\Documents and Settings\pcorreia\My Documents\presentation\presentation img\Ignorance_vs_Knowledge_by_casperi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295400"/>
            <a:ext cx="4191000" cy="304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04800" y="6629400"/>
            <a:ext cx="868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http://1.bp.blogspot.com/-h3A-2loNOlc/TaVLolzEdvI/AAAAAAAAAO0/QZ_vPq9PeJw/s1600/Ignorance_vs_Knowledge_by_casperium.jpg</a:t>
            </a:r>
            <a:endParaRPr lang="en-US" sz="1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Importance freely </a:t>
            </a:r>
            <a:r>
              <a:rPr lang="en-US" dirty="0" smtClean="0"/>
              <a:t>modified by users at any </a:t>
            </a:r>
            <a:r>
              <a:rPr lang="en-US" dirty="0" smtClean="0"/>
              <a:t>time:</a:t>
            </a:r>
          </a:p>
          <a:p>
            <a:pPr>
              <a:buNone/>
            </a:pPr>
            <a:r>
              <a:rPr lang="en-US" dirty="0" smtClean="0"/>
              <a:t>		- </a:t>
            </a:r>
            <a:r>
              <a:rPr lang="en-US" dirty="0" smtClean="0"/>
              <a:t>According to </a:t>
            </a:r>
            <a:r>
              <a:rPr lang="en-US" dirty="0" smtClean="0"/>
              <a:t>interest/preference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/>
              <a:t>- </a:t>
            </a:r>
            <a:r>
              <a:rPr lang="en-US" dirty="0" smtClean="0"/>
              <a:t>According to discovered knowledge from prior </a:t>
            </a:r>
            <a:r>
              <a:rPr lang="en-US" dirty="0" smtClean="0"/>
              <a:t>period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/>
              <a:t>-</a:t>
            </a:r>
            <a:r>
              <a:rPr lang="en-US" dirty="0" smtClean="0"/>
              <a:t>Tool to manipulate layout and analyze data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838200" y="1295400"/>
            <a:ext cx="7315200" cy="0"/>
          </a:xfrm>
          <a:prstGeom prst="line">
            <a:avLst/>
          </a:prstGeom>
          <a:ln w="53975"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 and Interaction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5798-A132-4918-993E-34D7EB47F88A}" type="slidenum">
              <a:rPr lang="en-US" b="1" smtClean="0">
                <a:solidFill>
                  <a:schemeClr val="tx1"/>
                </a:solidFill>
              </a:rPr>
              <a:pPr/>
              <a:t>11</a:t>
            </a:fld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76400"/>
            <a:ext cx="8061869" cy="467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838200" y="1295400"/>
            <a:ext cx="7315200" cy="0"/>
          </a:xfrm>
          <a:prstGeom prst="line">
            <a:avLst/>
          </a:prstGeom>
          <a:ln w="53975"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</a:t>
            </a:r>
            <a:r>
              <a:rPr lang="en-US" dirty="0" smtClean="0"/>
              <a:t>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525963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Adjusting Keyword Importance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Browsing and Tracking Keywords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Selection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Integrated shoebox for details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65125"/>
          </a:xfrm>
        </p:spPr>
        <p:txBody>
          <a:bodyPr/>
          <a:lstStyle/>
          <a:p>
            <a:fld id="{CF175798-A132-4918-993E-34D7EB47F88A}" type="slidenum">
              <a:rPr lang="en-US" b="1" smtClean="0">
                <a:solidFill>
                  <a:schemeClr val="tx1"/>
                </a:solidFill>
              </a:rPr>
              <a:pPr/>
              <a:t>12</a:t>
            </a:fld>
            <a:endParaRPr lang="en-US" b="1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752600"/>
            <a:ext cx="3809274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838200" y="1295400"/>
            <a:ext cx="7315200" cy="0"/>
          </a:xfrm>
          <a:prstGeom prst="line">
            <a:avLst/>
          </a:prstGeom>
          <a:ln w="53975"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Introduction</a:t>
            </a:r>
          </a:p>
          <a:p>
            <a:pPr>
              <a:buNone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-Need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-Challenges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endParaRPr lang="en-US" sz="2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SREAMIT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System</a:t>
            </a:r>
            <a:endParaRPr lang="en-US" sz="2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-System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Overview</a:t>
            </a:r>
          </a:p>
          <a:p>
            <a:pPr>
              <a:buNone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-Force-Based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Dynamic System</a:t>
            </a:r>
          </a:p>
          <a:p>
            <a:pPr>
              <a:buNone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-Dynamic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Keyword Importance</a:t>
            </a:r>
          </a:p>
          <a:p>
            <a:pPr>
              <a:buNone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-Visualization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And Interaction</a:t>
            </a:r>
          </a:p>
          <a:p>
            <a:r>
              <a:rPr lang="en-US" sz="2600" b="1" dirty="0" smtClean="0"/>
              <a:t>Case Studies</a:t>
            </a:r>
          </a:p>
          <a:p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Performance Optimization</a:t>
            </a:r>
          </a:p>
          <a:p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Conclusion</a:t>
            </a:r>
          </a:p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References</a:t>
            </a:r>
            <a:endParaRPr lang="en-US" sz="2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838200" y="1295400"/>
            <a:ext cx="7315200" cy="0"/>
          </a:xfrm>
          <a:prstGeom prst="line">
            <a:avLst/>
          </a:prstGeom>
          <a:ln w="53975"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CF175798-A132-4918-993E-34D7EB47F88A}" type="slidenum">
              <a:rPr lang="en-US" b="1" smtClean="0">
                <a:solidFill>
                  <a:schemeClr val="tx1"/>
                </a:solidFill>
              </a:rPr>
              <a:pPr/>
              <a:t>13</a:t>
            </a:fld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1266" name="Picture 2" descr="C:\Documents and Settings\pcorreia\My Documents\presentation\MS\information,visualization-8b5a0b6fb56fe057e98762b662053525_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2746" y="2362200"/>
            <a:ext cx="3908854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 </a:t>
            </a:r>
            <a:r>
              <a:rPr lang="en-US" dirty="0" smtClean="0"/>
              <a:t>Study: New York Times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Total </a:t>
            </a:r>
            <a:r>
              <a:rPr lang="en-US" dirty="0" smtClean="0"/>
              <a:t>article number: 230 </a:t>
            </a:r>
          </a:p>
          <a:p>
            <a:r>
              <a:rPr lang="en-US" dirty="0" smtClean="0"/>
              <a:t>Time period Jul. 19 and Sep. 18, 2010</a:t>
            </a:r>
          </a:p>
          <a:p>
            <a:r>
              <a:rPr lang="en-US" dirty="0" smtClean="0"/>
              <a:t>About Barack Obama</a:t>
            </a:r>
          </a:p>
          <a:p>
            <a:r>
              <a:rPr lang="en-US" dirty="0" smtClean="0"/>
              <a:t>Articles continuously injected, new keywords added to the keyword table, and their frequencies are updated on-the-fly</a:t>
            </a:r>
          </a:p>
          <a:p>
            <a:r>
              <a:rPr lang="en-US" dirty="0" smtClean="0"/>
              <a:t>Keyword importance automatically assigned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5798-A132-4918-993E-34D7EB47F88A}" type="slidenum">
              <a:rPr lang="en-US" b="1" smtClean="0">
                <a:solidFill>
                  <a:schemeClr val="tx1"/>
                </a:solidFill>
              </a:rPr>
              <a:pPr/>
              <a:t>14</a:t>
            </a:fld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1295400"/>
            <a:ext cx="7315200" cy="0"/>
          </a:xfrm>
          <a:prstGeom prst="line">
            <a:avLst/>
          </a:prstGeom>
          <a:ln w="53975"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 </a:t>
            </a:r>
            <a:r>
              <a:rPr lang="en-US" dirty="0" smtClean="0"/>
              <a:t>Study: New York Times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791200"/>
            <a:ext cx="8077200" cy="76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136 </a:t>
            </a:r>
            <a:r>
              <a:rPr lang="en-US" sz="2000" dirty="0" smtClean="0"/>
              <a:t>news </a:t>
            </a:r>
            <a:r>
              <a:rPr lang="en-US" sz="2000" dirty="0" smtClean="0"/>
              <a:t>articles High </a:t>
            </a:r>
            <a:r>
              <a:rPr lang="en-US" sz="2000" dirty="0" smtClean="0"/>
              <a:t>frequency keywords:</a:t>
            </a:r>
            <a:r>
              <a:rPr lang="en-US" sz="2000" b="1" i="1" dirty="0" smtClean="0"/>
              <a:t>“Politics and </a:t>
            </a:r>
            <a:r>
              <a:rPr lang="en-US" sz="2000" b="1" i="1" dirty="0" smtClean="0"/>
              <a:t>Government”, “International </a:t>
            </a:r>
            <a:r>
              <a:rPr lang="en-US" sz="2000" b="1" i="1" dirty="0" smtClean="0"/>
              <a:t>Relations”, “Terrorism”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5798-A132-4918-993E-34D7EB47F88A}" type="slidenum">
              <a:rPr lang="en-US" b="1" smtClean="0">
                <a:solidFill>
                  <a:schemeClr val="tx1"/>
                </a:solidFill>
              </a:rPr>
              <a:pPr/>
              <a:t>15</a:t>
            </a:fld>
            <a:endParaRPr lang="en-US" b="1">
              <a:solidFill>
                <a:schemeClr val="tx1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447800"/>
            <a:ext cx="7010400" cy="418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838200" y="1295400"/>
            <a:ext cx="7315200" cy="0"/>
          </a:xfrm>
          <a:prstGeom prst="line">
            <a:avLst/>
          </a:prstGeom>
          <a:ln w="53975"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 </a:t>
            </a:r>
            <a:r>
              <a:rPr lang="en-US" dirty="0" smtClean="0"/>
              <a:t>Study: New York Times News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5798-A132-4918-993E-34D7EB47F88A}" type="slidenum">
              <a:rPr lang="en-US" b="1" smtClean="0">
                <a:solidFill>
                  <a:schemeClr val="tx1"/>
                </a:solidFill>
              </a:rPr>
              <a:pPr/>
              <a:t>16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5562600"/>
            <a:ext cx="8077200" cy="1066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000" dirty="0" smtClean="0"/>
              <a:t>Increase </a:t>
            </a:r>
            <a:r>
              <a:rPr lang="en-US" sz="2000" dirty="0" smtClean="0"/>
              <a:t>the importance of “</a:t>
            </a:r>
            <a:r>
              <a:rPr lang="en-US" sz="2000" b="1" i="1" dirty="0" smtClean="0"/>
              <a:t>International Relations</a:t>
            </a:r>
            <a:r>
              <a:rPr lang="en-US" sz="2000" b="1" i="1" dirty="0" smtClean="0"/>
              <a:t>”.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Highlight the group with “</a:t>
            </a:r>
            <a:r>
              <a:rPr lang="en-US" sz="2000" b="1" i="1" dirty="0" smtClean="0"/>
              <a:t>Afghanistan War” in pink halo (2)“Terrorism” in orange halo (3)</a:t>
            </a:r>
            <a:endParaRPr lang="en-US" sz="20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05000"/>
            <a:ext cx="3810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600200"/>
            <a:ext cx="4234353" cy="359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ight Arrow 7"/>
          <p:cNvSpPr/>
          <p:nvPr/>
        </p:nvSpPr>
        <p:spPr>
          <a:xfrm>
            <a:off x="4114800" y="3276600"/>
            <a:ext cx="762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838200" y="1295400"/>
            <a:ext cx="7315200" cy="0"/>
          </a:xfrm>
          <a:prstGeom prst="line">
            <a:avLst/>
          </a:prstGeom>
          <a:ln w="53975"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Introduction</a:t>
            </a:r>
          </a:p>
          <a:p>
            <a:pPr>
              <a:buNone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-Need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-Challenges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endParaRPr lang="en-US" sz="2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SREAMIT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System</a:t>
            </a:r>
            <a:endParaRPr lang="en-US" sz="2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-System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Overview</a:t>
            </a:r>
          </a:p>
          <a:p>
            <a:pPr>
              <a:buNone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-Force-Based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Dynamic System</a:t>
            </a:r>
          </a:p>
          <a:p>
            <a:pPr>
              <a:buNone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-Dynamic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Keyword Importance</a:t>
            </a:r>
          </a:p>
          <a:p>
            <a:pPr>
              <a:buNone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-Visualization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And Interaction</a:t>
            </a:r>
          </a:p>
          <a:p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Case Studies</a:t>
            </a:r>
          </a:p>
          <a:p>
            <a:r>
              <a:rPr lang="en-US" sz="2600" b="1" dirty="0" smtClean="0"/>
              <a:t>Performance Optimization</a:t>
            </a:r>
          </a:p>
          <a:p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Conclusion</a:t>
            </a:r>
          </a:p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References</a:t>
            </a:r>
            <a:endParaRPr lang="en-US" sz="2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838200" y="1295400"/>
            <a:ext cx="7315200" cy="0"/>
          </a:xfrm>
          <a:prstGeom prst="line">
            <a:avLst/>
          </a:prstGeom>
          <a:ln w="53975"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356350"/>
            <a:ext cx="685800" cy="365125"/>
          </a:xfrm>
        </p:spPr>
        <p:txBody>
          <a:bodyPr/>
          <a:lstStyle/>
          <a:p>
            <a:fld id="{CF175798-A132-4918-993E-34D7EB47F88A}" type="slidenum">
              <a:rPr lang="en-US" b="1" smtClean="0">
                <a:solidFill>
                  <a:schemeClr val="tx1"/>
                </a:solidFill>
              </a:rPr>
              <a:pPr/>
              <a:t>17</a:t>
            </a:fld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1266" name="Picture 2" descr="C:\Documents and Settings\pcorreia\My Documents\presentation\MS\information,visualization-8b5a0b6fb56fe057e98762b662053525_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2746" y="2362200"/>
            <a:ext cx="3908854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Performance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Optimization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5798-A132-4918-993E-34D7EB47F88A}" type="slidenum">
              <a:rPr lang="en-US" b="1" smtClean="0">
                <a:solidFill>
                  <a:schemeClr val="tx1"/>
                </a:solidFill>
              </a:rPr>
              <a:pPr/>
              <a:t>18</a:t>
            </a:fld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52600"/>
            <a:ext cx="8305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4038600"/>
            <a:ext cx="462915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838200" y="1295400"/>
            <a:ext cx="7315200" cy="0"/>
          </a:xfrm>
          <a:prstGeom prst="line">
            <a:avLst/>
          </a:prstGeom>
          <a:ln w="53975"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Introduction</a:t>
            </a:r>
          </a:p>
          <a:p>
            <a:pPr>
              <a:buNone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-Need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-Challenges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endParaRPr lang="en-US" sz="2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SREAMIT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System</a:t>
            </a:r>
            <a:endParaRPr lang="en-US" sz="2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-System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Overview</a:t>
            </a:r>
          </a:p>
          <a:p>
            <a:pPr>
              <a:buNone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-Force-Based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Dynamic System</a:t>
            </a:r>
          </a:p>
          <a:p>
            <a:pPr>
              <a:buNone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-Dynamic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Keyword Importance</a:t>
            </a:r>
          </a:p>
          <a:p>
            <a:pPr>
              <a:buNone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-Visualization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And Interaction</a:t>
            </a:r>
          </a:p>
          <a:p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Case Studies</a:t>
            </a:r>
          </a:p>
          <a:p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Performance Optimization</a:t>
            </a:r>
          </a:p>
          <a:p>
            <a:r>
              <a:rPr lang="en-US" sz="2600" b="1" dirty="0" smtClean="0"/>
              <a:t>Conclusion</a:t>
            </a:r>
          </a:p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References</a:t>
            </a:r>
            <a:endParaRPr lang="en-US" sz="2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838200" y="1295400"/>
            <a:ext cx="7315200" cy="0"/>
          </a:xfrm>
          <a:prstGeom prst="line">
            <a:avLst/>
          </a:prstGeom>
          <a:ln w="53975"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CF175798-A132-4918-993E-34D7EB47F88A}" type="slidenum">
              <a:rPr lang="en-US" b="1" smtClean="0">
                <a:solidFill>
                  <a:schemeClr val="tx1"/>
                </a:solidFill>
              </a:rPr>
              <a:pPr/>
              <a:t>19</a:t>
            </a:fld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1266" name="Picture 2" descr="C:\Documents and Settings\pcorreia\My Documents\presentation\MS\information,visualization-8b5a0b6fb56fe057e98762b662053525_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2746" y="2362200"/>
            <a:ext cx="3908854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sz="2600" b="1" dirty="0" smtClean="0"/>
              <a:t>Introduction</a:t>
            </a:r>
          </a:p>
          <a:p>
            <a:pPr>
              <a:buNone/>
            </a:pPr>
            <a:r>
              <a:rPr lang="en-US" sz="2600" b="1" dirty="0" smtClean="0"/>
              <a:t>	- Need</a:t>
            </a:r>
          </a:p>
          <a:p>
            <a:pPr>
              <a:buNone/>
            </a:pPr>
            <a:r>
              <a:rPr lang="en-US" sz="2800" b="1" dirty="0" smtClean="0"/>
              <a:t>	- Challenges</a:t>
            </a:r>
            <a:r>
              <a:rPr lang="en-US" sz="2800" b="1" dirty="0" smtClean="0"/>
              <a:t>	</a:t>
            </a:r>
            <a:endParaRPr lang="en-US" sz="2600" b="1" dirty="0" smtClean="0"/>
          </a:p>
          <a:p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SREAMIT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System</a:t>
            </a:r>
            <a:endParaRPr lang="en-US" sz="2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-System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Overview</a:t>
            </a:r>
          </a:p>
          <a:p>
            <a:pPr>
              <a:buNone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-Force-Based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Dynamic System</a:t>
            </a:r>
          </a:p>
          <a:p>
            <a:pPr>
              <a:buNone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-Dynamic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Keyword Importance</a:t>
            </a:r>
          </a:p>
          <a:p>
            <a:pPr>
              <a:buNone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-Visualization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And Interaction</a:t>
            </a:r>
          </a:p>
          <a:p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Case Studies</a:t>
            </a:r>
          </a:p>
          <a:p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Performance Optimization</a:t>
            </a:r>
          </a:p>
          <a:p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Conclusion</a:t>
            </a:r>
          </a:p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References</a:t>
            </a:r>
            <a:endParaRPr lang="en-US" sz="2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838200" y="1295400"/>
            <a:ext cx="7315200" cy="0"/>
          </a:xfrm>
          <a:prstGeom prst="line">
            <a:avLst/>
          </a:prstGeom>
          <a:ln w="53975"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356350"/>
            <a:ext cx="228600" cy="365125"/>
          </a:xfrm>
        </p:spPr>
        <p:txBody>
          <a:bodyPr/>
          <a:lstStyle/>
          <a:p>
            <a:fld id="{CF175798-A132-4918-993E-34D7EB47F88A}" type="slidenum">
              <a:rPr lang="en-US" b="1" smtClean="0">
                <a:solidFill>
                  <a:schemeClr val="tx1"/>
                </a:solidFill>
              </a:rPr>
              <a:pPr/>
              <a:t>2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6627168"/>
            <a:ext cx="762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http://www.visualcomplexity.com/vc/project_details.cfm?id=303&amp;index=40&amp;domain=Knowledge%20Networks</a:t>
            </a:r>
            <a:endParaRPr lang="en-US" sz="900" dirty="0"/>
          </a:p>
        </p:txBody>
      </p:sp>
      <p:pic>
        <p:nvPicPr>
          <p:cNvPr id="11266" name="Picture 2" descr="C:\Documents and Settings\pcorreia\My Documents\presentation\MS\information,visualization-8b5a0b6fb56fe057e98762b662053525_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2746" y="2362200"/>
            <a:ext cx="3908854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STREAMIT</a:t>
            </a:r>
            <a:r>
              <a:rPr lang="en-US" dirty="0" smtClean="0"/>
              <a:t>: </a:t>
            </a:r>
            <a:r>
              <a:rPr lang="en-US" dirty="0" smtClean="0"/>
              <a:t> An </a:t>
            </a:r>
            <a:r>
              <a:rPr lang="en-US" dirty="0" smtClean="0"/>
              <a:t>efficient visual exploration system for live text </a:t>
            </a:r>
            <a:r>
              <a:rPr lang="en-US" dirty="0" smtClean="0"/>
              <a:t>streams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-Dynamic </a:t>
            </a:r>
            <a:r>
              <a:rPr lang="en-US" dirty="0" smtClean="0"/>
              <a:t>physical system</a:t>
            </a:r>
          </a:p>
          <a:p>
            <a:pPr>
              <a:buNone/>
            </a:pPr>
            <a:r>
              <a:rPr lang="en-US" dirty="0" smtClean="0"/>
              <a:t>		-Keyword </a:t>
            </a:r>
            <a:r>
              <a:rPr lang="en-US" dirty="0" smtClean="0"/>
              <a:t>manipulation with importance</a:t>
            </a:r>
          </a:p>
          <a:p>
            <a:pPr>
              <a:buNone/>
            </a:pPr>
            <a:r>
              <a:rPr lang="en-US" dirty="0" smtClean="0"/>
              <a:t>		-Visual </a:t>
            </a:r>
            <a:r>
              <a:rPr lang="en-US" dirty="0" smtClean="0"/>
              <a:t>tools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5798-A132-4918-993E-34D7EB47F88A}" type="slidenum">
              <a:rPr lang="en-US" b="1" smtClean="0">
                <a:solidFill>
                  <a:schemeClr val="tx1"/>
                </a:solidFill>
              </a:rPr>
              <a:pPr/>
              <a:t>20</a:t>
            </a:fld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1295400"/>
            <a:ext cx="7315200" cy="0"/>
          </a:xfrm>
          <a:prstGeom prst="line">
            <a:avLst/>
          </a:prstGeom>
          <a:ln w="53975"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Introduction</a:t>
            </a:r>
          </a:p>
          <a:p>
            <a:pPr>
              <a:buNone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-Need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-Challenges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endParaRPr lang="en-US" sz="2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SREAMIT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System</a:t>
            </a:r>
            <a:endParaRPr lang="en-US" sz="2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-System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Overview</a:t>
            </a:r>
          </a:p>
          <a:p>
            <a:pPr>
              <a:buNone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-Force-Based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Dynamic System</a:t>
            </a:r>
          </a:p>
          <a:p>
            <a:pPr>
              <a:buNone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-Dynamic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Keyword Importance</a:t>
            </a:r>
          </a:p>
          <a:p>
            <a:pPr>
              <a:buNone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-Visualization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And Interaction</a:t>
            </a:r>
          </a:p>
          <a:p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Case Studies</a:t>
            </a:r>
          </a:p>
          <a:p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Performance Optimization</a:t>
            </a:r>
          </a:p>
          <a:p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Conclusion</a:t>
            </a:r>
          </a:p>
          <a:p>
            <a:r>
              <a:rPr lang="en-US" sz="2800" b="1" dirty="0" smtClean="0"/>
              <a:t>References</a:t>
            </a:r>
            <a:endParaRPr lang="en-US" b="1" dirty="0" smtClean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838200" y="1295400"/>
            <a:ext cx="7315200" cy="0"/>
          </a:xfrm>
          <a:prstGeom prst="line">
            <a:avLst/>
          </a:prstGeom>
          <a:ln w="53975"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CF175798-A132-4918-993E-34D7EB47F88A}" type="slidenum">
              <a:rPr lang="en-US" b="1" smtClean="0">
                <a:solidFill>
                  <a:schemeClr val="tx1"/>
                </a:solidFill>
              </a:rPr>
              <a:pPr/>
              <a:t>21</a:t>
            </a:fld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1266" name="Picture 2" descr="C:\Documents and Settings\pcorreia\My Documents\presentation\MS\information,visualization-8b5a0b6fb56fe057e98762b662053525_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2746" y="2362200"/>
            <a:ext cx="3908854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51054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dirty="0" smtClean="0"/>
              <a:t>[</a:t>
            </a:r>
            <a:r>
              <a:rPr lang="en-US" dirty="0" smtClean="0"/>
              <a:t>1] C. Albrecht-Buehler, </a:t>
            </a:r>
            <a:r>
              <a:rPr lang="en-US" dirty="0" err="1" smtClean="0"/>
              <a:t>B.Watson</a:t>
            </a:r>
            <a:r>
              <a:rPr lang="en-US" dirty="0" smtClean="0"/>
              <a:t>, and D. </a:t>
            </a:r>
            <a:r>
              <a:rPr lang="en-US" dirty="0" err="1" smtClean="0"/>
              <a:t>Shamma</a:t>
            </a:r>
            <a:r>
              <a:rPr lang="en-US" dirty="0" smtClean="0"/>
              <a:t>. Visualizing live text</a:t>
            </a:r>
          </a:p>
          <a:p>
            <a:pPr>
              <a:buNone/>
            </a:pPr>
            <a:r>
              <a:rPr lang="en-US" dirty="0" smtClean="0"/>
              <a:t>streams using motion and temporal pooling. </a:t>
            </a:r>
            <a:r>
              <a:rPr lang="en-US" i="1" dirty="0" smtClean="0"/>
              <a:t>IEEE Computer Graphics</a:t>
            </a:r>
          </a:p>
          <a:p>
            <a:pPr>
              <a:buNone/>
            </a:pPr>
            <a:r>
              <a:rPr lang="en-US" i="1" dirty="0" smtClean="0"/>
              <a:t>and Applications, 25(3):52–59, June 2005.</a:t>
            </a:r>
          </a:p>
          <a:p>
            <a:pPr>
              <a:buNone/>
            </a:pPr>
            <a:r>
              <a:rPr lang="en-US" dirty="0" smtClean="0"/>
              <a:t>[2] K. Andrews, W. </a:t>
            </a:r>
            <a:r>
              <a:rPr lang="en-US" dirty="0" err="1" smtClean="0"/>
              <a:t>Kienreich</a:t>
            </a:r>
            <a:r>
              <a:rPr lang="en-US" dirty="0" smtClean="0"/>
              <a:t>, V. </a:t>
            </a:r>
            <a:r>
              <a:rPr lang="en-US" dirty="0" err="1" smtClean="0"/>
              <a:t>Sabol</a:t>
            </a:r>
            <a:r>
              <a:rPr lang="en-US" dirty="0" smtClean="0"/>
              <a:t>, J. Becker, G. </a:t>
            </a:r>
            <a:r>
              <a:rPr lang="en-US" dirty="0" err="1" smtClean="0"/>
              <a:t>Droschl</a:t>
            </a:r>
            <a:r>
              <a:rPr lang="en-US" dirty="0" smtClean="0"/>
              <a:t>, F. </a:t>
            </a:r>
            <a:r>
              <a:rPr lang="en-US" dirty="0" err="1" smtClean="0"/>
              <a:t>Kappe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M. </a:t>
            </a:r>
            <a:r>
              <a:rPr lang="en-US" dirty="0" err="1" smtClean="0"/>
              <a:t>Granitzer</a:t>
            </a:r>
            <a:r>
              <a:rPr lang="en-US" dirty="0" smtClean="0"/>
              <a:t>, P. Auer, and K. </a:t>
            </a:r>
            <a:r>
              <a:rPr lang="en-US" dirty="0" err="1" smtClean="0"/>
              <a:t>Tochtermann</a:t>
            </a:r>
            <a:r>
              <a:rPr lang="en-US" dirty="0" smtClean="0"/>
              <a:t>. The </a:t>
            </a:r>
            <a:r>
              <a:rPr lang="en-US" dirty="0" err="1" smtClean="0"/>
              <a:t>infosky</a:t>
            </a:r>
            <a:r>
              <a:rPr lang="en-US" dirty="0" smtClean="0"/>
              <a:t> visual explorer:</a:t>
            </a:r>
          </a:p>
          <a:p>
            <a:pPr>
              <a:buNone/>
            </a:pPr>
            <a:r>
              <a:rPr lang="en-US" dirty="0" smtClean="0"/>
              <a:t>Exploiting hierarchical structure and document similarities.</a:t>
            </a:r>
          </a:p>
          <a:p>
            <a:pPr>
              <a:buNone/>
            </a:pPr>
            <a:r>
              <a:rPr lang="en-US" i="1" dirty="0" smtClean="0"/>
              <a:t>Information Visualization, 1(3):166–181, Dec. 2002.</a:t>
            </a:r>
          </a:p>
          <a:p>
            <a:pPr>
              <a:buNone/>
            </a:pPr>
            <a:r>
              <a:rPr lang="en-US" dirty="0" smtClean="0"/>
              <a:t>[3] U. </a:t>
            </a:r>
            <a:r>
              <a:rPr lang="en-US" dirty="0" err="1" smtClean="0"/>
              <a:t>Brandes</a:t>
            </a:r>
            <a:r>
              <a:rPr lang="en-US" dirty="0" smtClean="0"/>
              <a:t> and S. </a:t>
            </a:r>
            <a:r>
              <a:rPr lang="en-US" dirty="0" err="1" smtClean="0"/>
              <a:t>Corman</a:t>
            </a:r>
            <a:r>
              <a:rPr lang="en-US" dirty="0" smtClean="0"/>
              <a:t>. Visual unrolling of network evolution and</a:t>
            </a:r>
          </a:p>
          <a:p>
            <a:pPr>
              <a:buNone/>
            </a:pPr>
            <a:r>
              <a:rPr lang="en-US" dirty="0" smtClean="0"/>
              <a:t>the analysis of dynamic discourse. </a:t>
            </a:r>
            <a:r>
              <a:rPr lang="en-US" i="1" dirty="0" smtClean="0"/>
              <a:t>Information Visualization, 2(1):40–</a:t>
            </a:r>
          </a:p>
          <a:p>
            <a:pPr>
              <a:buNone/>
            </a:pPr>
            <a:r>
              <a:rPr lang="en-US" dirty="0" smtClean="0"/>
              <a:t>50, 2003.</a:t>
            </a:r>
          </a:p>
          <a:p>
            <a:pPr>
              <a:buNone/>
            </a:pPr>
            <a:r>
              <a:rPr lang="en-US" dirty="0" smtClean="0"/>
              <a:t>[4] M. Chalmers. A linear iteration time layout algorithm for </a:t>
            </a:r>
            <a:r>
              <a:rPr lang="en-US" dirty="0" err="1" smtClean="0"/>
              <a:t>visualising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high-dimensional data. In </a:t>
            </a:r>
            <a:r>
              <a:rPr lang="en-US" i="1" dirty="0" smtClean="0"/>
              <a:t>Proceedings of the 7th conference on</a:t>
            </a:r>
          </a:p>
          <a:p>
            <a:pPr>
              <a:buNone/>
            </a:pPr>
            <a:r>
              <a:rPr lang="en-US" i="1" dirty="0" smtClean="0"/>
              <a:t>Visualization ’96, 1996.</a:t>
            </a:r>
          </a:p>
          <a:p>
            <a:pPr>
              <a:buNone/>
            </a:pPr>
            <a:r>
              <a:rPr lang="en-US" dirty="0" smtClean="0"/>
              <a:t>[5] Y. Chen, </a:t>
            </a:r>
            <a:r>
              <a:rPr lang="en-US" dirty="0" err="1" smtClean="0"/>
              <a:t>L.Wang,M</a:t>
            </a:r>
            <a:r>
              <a:rPr lang="en-US" dirty="0" smtClean="0"/>
              <a:t>. Dong, and J. </a:t>
            </a:r>
            <a:r>
              <a:rPr lang="en-US" dirty="0" err="1" smtClean="0"/>
              <a:t>Hua</a:t>
            </a:r>
            <a:r>
              <a:rPr lang="en-US" dirty="0" smtClean="0"/>
              <a:t>. Exemplar-based visualization</a:t>
            </a:r>
          </a:p>
          <a:p>
            <a:pPr>
              <a:buNone/>
            </a:pPr>
            <a:r>
              <a:rPr lang="en-US" dirty="0" smtClean="0"/>
              <a:t>of large document corpus (infovis2009-1115). </a:t>
            </a:r>
            <a:r>
              <a:rPr lang="en-US" i="1" dirty="0" smtClean="0"/>
              <a:t>IEEE Transactions on</a:t>
            </a:r>
          </a:p>
          <a:p>
            <a:pPr>
              <a:buNone/>
            </a:pPr>
            <a:r>
              <a:rPr lang="en-US" i="1" dirty="0" smtClean="0"/>
              <a:t>Visualization and Computer Graphics, 15(6):1161–1168, 2009.</a:t>
            </a:r>
          </a:p>
          <a:p>
            <a:pPr>
              <a:buNone/>
            </a:pPr>
            <a:r>
              <a:rPr lang="en-US" dirty="0" smtClean="0"/>
              <a:t>[6] Y. </a:t>
            </a:r>
            <a:r>
              <a:rPr lang="en-US" dirty="0" err="1" smtClean="0"/>
              <a:t>Frishman</a:t>
            </a:r>
            <a:r>
              <a:rPr lang="en-US" dirty="0" smtClean="0"/>
              <a:t> and A. Tal. Online dynamic graph drawing. </a:t>
            </a:r>
            <a:r>
              <a:rPr lang="en-US" i="1" dirty="0" smtClean="0"/>
              <a:t>IEEE</a:t>
            </a:r>
          </a:p>
          <a:p>
            <a:pPr>
              <a:buNone/>
            </a:pPr>
            <a:r>
              <a:rPr lang="en-US" i="1" dirty="0" smtClean="0"/>
              <a:t>Transactions on Visualization and Computer Graphics, 14(4):727–</a:t>
            </a:r>
          </a:p>
          <a:p>
            <a:pPr>
              <a:buNone/>
            </a:pPr>
            <a:r>
              <a:rPr lang="en-US" dirty="0" smtClean="0"/>
              <a:t>740, Aug. 2007.</a:t>
            </a:r>
          </a:p>
          <a:p>
            <a:pPr>
              <a:buNone/>
            </a:pPr>
            <a:r>
              <a:rPr lang="en-US" dirty="0" smtClean="0"/>
              <a:t>[7] T. </a:t>
            </a:r>
            <a:r>
              <a:rPr lang="en-US" dirty="0" err="1" smtClean="0"/>
              <a:t>Fruchterman</a:t>
            </a:r>
            <a:r>
              <a:rPr lang="en-US" dirty="0" smtClean="0"/>
              <a:t> and E. </a:t>
            </a:r>
            <a:r>
              <a:rPr lang="en-US" dirty="0" err="1" smtClean="0"/>
              <a:t>Reingold</a:t>
            </a:r>
            <a:r>
              <a:rPr lang="en-US" dirty="0" smtClean="0"/>
              <a:t>. Graph drawing by force-directed</a:t>
            </a:r>
          </a:p>
          <a:p>
            <a:pPr>
              <a:buNone/>
            </a:pPr>
            <a:r>
              <a:rPr lang="en-US" dirty="0" smtClean="0"/>
              <a:t>placement. </a:t>
            </a:r>
            <a:r>
              <a:rPr lang="en-US" i="1" dirty="0" smtClean="0"/>
              <a:t>Software - Practice and Experience, 21(11):1129–1164,</a:t>
            </a:r>
          </a:p>
          <a:p>
            <a:pPr>
              <a:buNone/>
            </a:pPr>
            <a:r>
              <a:rPr lang="en-US" dirty="0" smtClean="0"/>
              <a:t>Nov. 1991.</a:t>
            </a:r>
          </a:p>
          <a:p>
            <a:pPr>
              <a:buNone/>
            </a:pPr>
            <a:r>
              <a:rPr lang="en-US" dirty="0" smtClean="0"/>
              <a:t>[8] M. </a:t>
            </a:r>
            <a:r>
              <a:rPr lang="en-US" dirty="0" err="1" smtClean="0"/>
              <a:t>Ghoniem</a:t>
            </a:r>
            <a:r>
              <a:rPr lang="en-US" dirty="0" smtClean="0"/>
              <a:t>, D. </a:t>
            </a:r>
            <a:r>
              <a:rPr lang="en-US" dirty="0" err="1" smtClean="0"/>
              <a:t>Luo</a:t>
            </a:r>
            <a:r>
              <a:rPr lang="en-US" dirty="0" smtClean="0"/>
              <a:t>, J. Yang, </a:t>
            </a:r>
            <a:r>
              <a:rPr lang="en-US" dirty="0" err="1" smtClean="0"/>
              <a:t>andW</a:t>
            </a:r>
            <a:r>
              <a:rPr lang="en-US" dirty="0" smtClean="0"/>
              <a:t>. </a:t>
            </a:r>
            <a:r>
              <a:rPr lang="en-US" dirty="0" err="1" smtClean="0"/>
              <a:t>Ribarsky</a:t>
            </a:r>
            <a:r>
              <a:rPr lang="en-US" dirty="0" smtClean="0"/>
              <a:t>. </a:t>
            </a:r>
            <a:r>
              <a:rPr lang="en-US" dirty="0" err="1" smtClean="0"/>
              <a:t>Newslab</a:t>
            </a:r>
            <a:r>
              <a:rPr lang="en-US" dirty="0" smtClean="0"/>
              <a:t>: Exploratory</a:t>
            </a:r>
          </a:p>
          <a:p>
            <a:pPr>
              <a:buNone/>
            </a:pPr>
            <a:r>
              <a:rPr lang="en-US" dirty="0" smtClean="0"/>
              <a:t>broadcast news video analysis. In </a:t>
            </a:r>
            <a:r>
              <a:rPr lang="en-US" i="1" dirty="0" smtClean="0"/>
              <a:t>Proceedings of the 2007 IEEE Symposium</a:t>
            </a:r>
          </a:p>
          <a:p>
            <a:pPr>
              <a:buNone/>
            </a:pPr>
            <a:r>
              <a:rPr lang="en-US" i="1" dirty="0" smtClean="0"/>
              <a:t>on Visual Analytics Science and Technology, pages 123–130,</a:t>
            </a:r>
          </a:p>
          <a:p>
            <a:pPr>
              <a:buNone/>
            </a:pPr>
            <a:r>
              <a:rPr lang="en-US" dirty="0" smtClean="0"/>
              <a:t>2007.</a:t>
            </a:r>
          </a:p>
          <a:p>
            <a:pPr>
              <a:buNone/>
            </a:pPr>
            <a:r>
              <a:rPr lang="en-US" dirty="0" smtClean="0"/>
              <a:t>[9] J. Han and M. </a:t>
            </a:r>
            <a:r>
              <a:rPr lang="en-US" dirty="0" err="1" smtClean="0"/>
              <a:t>Kamber</a:t>
            </a:r>
            <a:r>
              <a:rPr lang="en-US" dirty="0" smtClean="0"/>
              <a:t>. </a:t>
            </a:r>
            <a:r>
              <a:rPr lang="en-US" i="1" dirty="0" smtClean="0"/>
              <a:t>Data mining: concepts and techniques, 2nd</a:t>
            </a:r>
          </a:p>
          <a:p>
            <a:pPr>
              <a:buNone/>
            </a:pPr>
            <a:r>
              <a:rPr lang="it-IT" i="1" dirty="0" smtClean="0"/>
              <a:t>Edition. Morgan Kaufmann, San Francisco, CA, USA, 2006.</a:t>
            </a:r>
          </a:p>
          <a:p>
            <a:pPr>
              <a:buNone/>
            </a:pPr>
            <a:r>
              <a:rPr lang="en-US" dirty="0" smtClean="0"/>
              <a:t>[10] S. Havre, P. Whitney, and L. </a:t>
            </a:r>
            <a:r>
              <a:rPr lang="en-US" dirty="0" err="1" smtClean="0"/>
              <a:t>Nowell</a:t>
            </a:r>
            <a:r>
              <a:rPr lang="en-US" dirty="0" smtClean="0"/>
              <a:t>. </a:t>
            </a:r>
            <a:r>
              <a:rPr lang="en-US" dirty="0" err="1" smtClean="0"/>
              <a:t>Themeriver</a:t>
            </a:r>
            <a:r>
              <a:rPr lang="en-US" dirty="0" smtClean="0"/>
              <a:t>: Visualizing thematic</a:t>
            </a:r>
          </a:p>
          <a:p>
            <a:pPr>
              <a:buNone/>
            </a:pPr>
            <a:r>
              <a:rPr lang="fr-FR" dirty="0" smtClean="0"/>
              <a:t>changes in large document collections. </a:t>
            </a:r>
            <a:r>
              <a:rPr lang="fr-FR" i="1" dirty="0" smtClean="0"/>
              <a:t>IEEE Transactions on</a:t>
            </a:r>
          </a:p>
          <a:p>
            <a:pPr>
              <a:buNone/>
            </a:pPr>
            <a:r>
              <a:rPr lang="en-US" i="1" dirty="0" smtClean="0"/>
              <a:t>Visualization and Computer Graphics, 8:9–20, 2002.</a:t>
            </a:r>
          </a:p>
          <a:p>
            <a:pPr>
              <a:buNone/>
            </a:pPr>
            <a:r>
              <a:rPr lang="en-US" dirty="0" smtClean="0"/>
              <a:t>[11] E. G. </a:t>
            </a:r>
            <a:r>
              <a:rPr lang="en-US" dirty="0" err="1" smtClean="0"/>
              <a:t>Hetzler</a:t>
            </a:r>
            <a:r>
              <a:rPr lang="en-US" dirty="0" smtClean="0"/>
              <a:t>, V. L. Crow, D. A. Payne, and A. E. Turner. Turning</a:t>
            </a:r>
          </a:p>
          <a:p>
            <a:pPr>
              <a:buNone/>
            </a:pPr>
            <a:r>
              <a:rPr lang="en-US" dirty="0" smtClean="0"/>
              <a:t>the bucket of text into a pipe. In </a:t>
            </a:r>
            <a:r>
              <a:rPr lang="en-US" i="1" dirty="0" smtClean="0"/>
              <a:t>Proceedings of IEEE Symposium</a:t>
            </a:r>
          </a:p>
          <a:p>
            <a:pPr>
              <a:buNone/>
            </a:pPr>
            <a:r>
              <a:rPr lang="en-US" i="1" dirty="0" smtClean="0"/>
              <a:t>on Information Visualization, page 12, Washington, DC, USA, 2005.</a:t>
            </a:r>
          </a:p>
          <a:p>
            <a:pPr>
              <a:buNone/>
            </a:pPr>
            <a:r>
              <a:rPr lang="en-US" dirty="0" smtClean="0"/>
              <a:t>IEEE Computer Society.</a:t>
            </a:r>
          </a:p>
          <a:p>
            <a:pPr>
              <a:buNone/>
            </a:pPr>
            <a:r>
              <a:rPr lang="en-US" dirty="0" smtClean="0"/>
              <a:t>12] Y. Ishikawa and M. Hasegawa. T-scroll: Visualizing trends in a </a:t>
            </a:r>
            <a:r>
              <a:rPr lang="en-US" dirty="0" err="1" smtClean="0"/>
              <a:t>timeseries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of documents for interactive user exploration. </a:t>
            </a:r>
            <a:r>
              <a:rPr lang="en-US" i="1" dirty="0" smtClean="0"/>
              <a:t>Lecture Notes in</a:t>
            </a:r>
          </a:p>
          <a:p>
            <a:pPr>
              <a:buNone/>
            </a:pPr>
            <a:r>
              <a:rPr lang="fr-FR" i="1" dirty="0" smtClean="0"/>
              <a:t>Computer Science, 4675:235–246, Nov. 2007.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5798-A132-4918-993E-34D7EB47F88A}" type="slidenum">
              <a:rPr lang="en-US" b="1" smtClean="0">
                <a:solidFill>
                  <a:schemeClr val="tx1"/>
                </a:solidFill>
              </a:rPr>
              <a:pPr/>
              <a:t>22</a:t>
            </a:fld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0" y="1676400"/>
            <a:ext cx="39624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[</a:t>
            </a:r>
            <a:r>
              <a:rPr lang="en-US" sz="800" dirty="0" smtClean="0"/>
              <a:t>13] J. </a:t>
            </a:r>
            <a:r>
              <a:rPr lang="en-US" sz="800" dirty="0" err="1" smtClean="0"/>
              <a:t>Leskovec</a:t>
            </a:r>
            <a:r>
              <a:rPr lang="en-US" sz="800" dirty="0" smtClean="0"/>
              <a:t>, L. </a:t>
            </a:r>
            <a:r>
              <a:rPr lang="en-US" sz="800" dirty="0" err="1" smtClean="0"/>
              <a:t>Backstrom</a:t>
            </a:r>
            <a:r>
              <a:rPr lang="en-US" sz="800" dirty="0" smtClean="0"/>
              <a:t>, and J. Kleinberg. Meme-tracking and </a:t>
            </a:r>
            <a:r>
              <a:rPr lang="en-US" sz="800" dirty="0" smtClean="0"/>
              <a:t>the  dynamics </a:t>
            </a:r>
            <a:r>
              <a:rPr lang="en-US" sz="800" dirty="0" smtClean="0"/>
              <a:t>of the news cycle. In </a:t>
            </a:r>
            <a:r>
              <a:rPr lang="en-US" sz="800" i="1" dirty="0" smtClean="0"/>
              <a:t>Proceedings of the 15th </a:t>
            </a:r>
            <a:r>
              <a:rPr lang="en-US" sz="800" i="1" dirty="0" smtClean="0"/>
              <a:t>ACMSIGKDD international </a:t>
            </a:r>
            <a:r>
              <a:rPr lang="en-US" sz="800" i="1" dirty="0" smtClean="0"/>
              <a:t>conference on Knowledge discovery and data mining</a:t>
            </a:r>
            <a:r>
              <a:rPr lang="en-US" sz="800" i="1" dirty="0" smtClean="0"/>
              <a:t>, </a:t>
            </a:r>
            <a:r>
              <a:rPr lang="en-US" sz="800" dirty="0" smtClean="0"/>
              <a:t>pages </a:t>
            </a:r>
            <a:r>
              <a:rPr lang="en-US" sz="800" dirty="0" smtClean="0"/>
              <a:t>497–506, 2009.</a:t>
            </a:r>
          </a:p>
          <a:p>
            <a:r>
              <a:rPr lang="en-US" sz="800" dirty="0" smtClean="0"/>
              <a:t>[14] S. Liu, M. X. Zhou, S. Pan, W. </a:t>
            </a:r>
            <a:r>
              <a:rPr lang="en-US" sz="800" dirty="0" err="1" smtClean="0"/>
              <a:t>Qian</a:t>
            </a:r>
            <a:r>
              <a:rPr lang="en-US" sz="800" dirty="0" smtClean="0"/>
              <a:t>, W. </a:t>
            </a:r>
            <a:r>
              <a:rPr lang="en-US" sz="800" dirty="0" err="1" smtClean="0"/>
              <a:t>Cai</a:t>
            </a:r>
            <a:r>
              <a:rPr lang="en-US" sz="800" dirty="0" smtClean="0"/>
              <a:t>, and X. </a:t>
            </a:r>
            <a:r>
              <a:rPr lang="en-US" sz="800" dirty="0" err="1" smtClean="0"/>
              <a:t>Lian</a:t>
            </a:r>
            <a:r>
              <a:rPr lang="en-US" sz="800" dirty="0" smtClean="0"/>
              <a:t>. Interactive</a:t>
            </a:r>
            <a:r>
              <a:rPr lang="en-US" sz="800" dirty="0" smtClean="0"/>
              <a:t>,  topic-based </a:t>
            </a:r>
            <a:r>
              <a:rPr lang="en-US" sz="800" dirty="0" smtClean="0"/>
              <a:t>visual text summarization and analysis. In </a:t>
            </a:r>
            <a:r>
              <a:rPr lang="en-US" sz="800" i="1" dirty="0" smtClean="0"/>
              <a:t>Proceeding  of </a:t>
            </a:r>
            <a:r>
              <a:rPr lang="en-US" sz="800" i="1" dirty="0" smtClean="0"/>
              <a:t>the 18th ACM conference on Information and knowledge management</a:t>
            </a:r>
            <a:r>
              <a:rPr lang="en-US" sz="800" i="1" dirty="0" smtClean="0"/>
              <a:t>, </a:t>
            </a:r>
            <a:r>
              <a:rPr lang="en-US" sz="800" dirty="0" smtClean="0"/>
              <a:t>pages </a:t>
            </a:r>
            <a:r>
              <a:rPr lang="en-US" sz="800" dirty="0" smtClean="0"/>
              <a:t>543–552, 2009.</a:t>
            </a:r>
          </a:p>
          <a:p>
            <a:r>
              <a:rPr lang="en-US" sz="800" dirty="0" smtClean="0"/>
              <a:t>[15] D. </a:t>
            </a:r>
            <a:r>
              <a:rPr lang="en-US" sz="800" dirty="0" err="1" smtClean="0"/>
              <a:t>Luo</a:t>
            </a:r>
            <a:r>
              <a:rPr lang="en-US" sz="800" dirty="0" smtClean="0"/>
              <a:t>, J. Yang, M. </a:t>
            </a:r>
            <a:r>
              <a:rPr lang="en-US" sz="800" dirty="0" err="1" smtClean="0"/>
              <a:t>Krstajic</a:t>
            </a:r>
            <a:r>
              <a:rPr lang="en-US" sz="800" dirty="0" smtClean="0"/>
              <a:t>, J. </a:t>
            </a:r>
            <a:r>
              <a:rPr lang="en-US" sz="800" dirty="0" err="1" smtClean="0"/>
              <a:t>Fan,W</a:t>
            </a:r>
            <a:r>
              <a:rPr lang="en-US" sz="800" dirty="0" smtClean="0"/>
              <a:t>. </a:t>
            </a:r>
            <a:r>
              <a:rPr lang="en-US" sz="800" dirty="0" err="1" smtClean="0"/>
              <a:t>Ribarsky</a:t>
            </a:r>
            <a:r>
              <a:rPr lang="en-US" sz="800" dirty="0" smtClean="0"/>
              <a:t>, and D. </a:t>
            </a:r>
            <a:r>
              <a:rPr lang="en-US" sz="800" dirty="0" err="1" smtClean="0"/>
              <a:t>Keim</a:t>
            </a:r>
            <a:r>
              <a:rPr lang="en-US" sz="800" dirty="0" smtClean="0"/>
              <a:t>. </a:t>
            </a:r>
            <a:r>
              <a:rPr lang="en-US" sz="800" dirty="0" err="1" smtClean="0"/>
              <a:t>Eventriver</a:t>
            </a:r>
            <a:r>
              <a:rPr lang="en-US" sz="800" dirty="0" smtClean="0"/>
              <a:t>: An </a:t>
            </a:r>
            <a:r>
              <a:rPr lang="en-US" sz="800" dirty="0" smtClean="0"/>
              <a:t>event-based visual analytics approach to exploring </a:t>
            </a:r>
            <a:r>
              <a:rPr lang="en-US" sz="800" dirty="0" smtClean="0"/>
              <a:t>large text </a:t>
            </a:r>
            <a:r>
              <a:rPr lang="en-US" sz="800" dirty="0" smtClean="0"/>
              <a:t>collections with a temporal focus. In </a:t>
            </a:r>
            <a:r>
              <a:rPr lang="en-US" sz="800" i="1" dirty="0" smtClean="0"/>
              <a:t>IEEE Transactions on </a:t>
            </a:r>
            <a:r>
              <a:rPr lang="en-US" sz="800" i="1" dirty="0" smtClean="0"/>
              <a:t>Visualization and </a:t>
            </a:r>
            <a:r>
              <a:rPr lang="en-US" sz="800" i="1" dirty="0" smtClean="0"/>
              <a:t>Computer Graphics, To appear.</a:t>
            </a:r>
          </a:p>
          <a:p>
            <a:r>
              <a:rPr lang="en-US" sz="800" dirty="0" smtClean="0"/>
              <a:t>[16] H. </a:t>
            </a:r>
            <a:r>
              <a:rPr lang="en-US" sz="800" dirty="0" err="1" smtClean="0"/>
              <a:t>Luo</a:t>
            </a:r>
            <a:r>
              <a:rPr lang="en-US" sz="800" dirty="0" smtClean="0"/>
              <a:t>, J. Fan, Y. </a:t>
            </a:r>
            <a:r>
              <a:rPr lang="en-US" sz="800" dirty="0" err="1" smtClean="0"/>
              <a:t>Gao</a:t>
            </a:r>
            <a:r>
              <a:rPr lang="en-US" sz="800" dirty="0" smtClean="0"/>
              <a:t>, W. </a:t>
            </a:r>
            <a:r>
              <a:rPr lang="en-US" sz="800" dirty="0" err="1" smtClean="0"/>
              <a:t>Ribarsky</a:t>
            </a:r>
            <a:r>
              <a:rPr lang="en-US" sz="800" dirty="0" smtClean="0"/>
              <a:t>, and S. Satoh. Large-scale </a:t>
            </a:r>
            <a:r>
              <a:rPr lang="en-US" sz="800" dirty="0" smtClean="0"/>
              <a:t>news </a:t>
            </a:r>
            <a:r>
              <a:rPr lang="it-IT" sz="800" dirty="0" smtClean="0"/>
              <a:t>video </a:t>
            </a:r>
            <a:r>
              <a:rPr lang="it-IT" sz="800" dirty="0" smtClean="0"/>
              <a:t>retrieval via </a:t>
            </a:r>
            <a:r>
              <a:rPr lang="it-IT" sz="800" dirty="0" smtClean="0"/>
              <a:t>visualization</a:t>
            </a:r>
            <a:r>
              <a:rPr lang="it-IT" sz="800" dirty="0" smtClean="0"/>
              <a:t>. In </a:t>
            </a:r>
            <a:r>
              <a:rPr lang="it-IT" sz="800" i="1" dirty="0" smtClean="0"/>
              <a:t>in ACM Multimedia, pages 783</a:t>
            </a:r>
            <a:r>
              <a:rPr lang="it-IT" sz="800" i="1" dirty="0" smtClean="0"/>
              <a:t>– </a:t>
            </a:r>
            <a:r>
              <a:rPr lang="en-US" sz="800" dirty="0" smtClean="0"/>
              <a:t>784</a:t>
            </a:r>
            <a:r>
              <a:rPr lang="en-US" sz="800" dirty="0" smtClean="0"/>
              <a:t>, 2006.</a:t>
            </a:r>
          </a:p>
          <a:p>
            <a:r>
              <a:rPr lang="en-US" sz="800" dirty="0" smtClean="0"/>
              <a:t>[17] A. Morrison, G. Ross, and M. Chalmers. A hybrid layout </a:t>
            </a:r>
            <a:r>
              <a:rPr lang="en-US" sz="800" dirty="0" smtClean="0"/>
              <a:t>algorithm for </a:t>
            </a:r>
            <a:r>
              <a:rPr lang="en-US" sz="800" dirty="0" smtClean="0"/>
              <a:t>sub-quadratic multidimensional scaling. In </a:t>
            </a:r>
            <a:r>
              <a:rPr lang="en-US" sz="800" i="1" dirty="0" smtClean="0"/>
              <a:t>Proc. IEEE </a:t>
            </a:r>
            <a:r>
              <a:rPr lang="en-US" sz="800" i="1" dirty="0" smtClean="0"/>
              <a:t>Symposium </a:t>
            </a:r>
            <a:r>
              <a:rPr lang="fr-FR" sz="800" i="1" dirty="0" smtClean="0"/>
              <a:t>on </a:t>
            </a:r>
            <a:r>
              <a:rPr lang="fr-FR" sz="800" i="1" dirty="0" smtClean="0"/>
              <a:t>Information </a:t>
            </a:r>
            <a:r>
              <a:rPr lang="fr-FR" sz="800" i="1" dirty="0" err="1" smtClean="0"/>
              <a:t>Visualization</a:t>
            </a:r>
            <a:r>
              <a:rPr lang="fr-FR" sz="800" i="1" dirty="0" smtClean="0"/>
              <a:t>, pages 152–158, 2002</a:t>
            </a:r>
            <a:r>
              <a:rPr lang="fr-FR" sz="800" i="1" dirty="0" smtClean="0"/>
              <a:t>. </a:t>
            </a:r>
            <a:endParaRPr lang="fr-FR" sz="800" i="1" dirty="0" smtClean="0"/>
          </a:p>
          <a:p>
            <a:r>
              <a:rPr lang="en-US" sz="800" dirty="0" smtClean="0"/>
              <a:t>[18] L. </a:t>
            </a:r>
            <a:r>
              <a:rPr lang="en-US" sz="800" dirty="0" err="1" smtClean="0"/>
              <a:t>Nyland</a:t>
            </a:r>
            <a:r>
              <a:rPr lang="en-US" sz="800" dirty="0" smtClean="0"/>
              <a:t>, M. Harris, and J. </a:t>
            </a:r>
            <a:r>
              <a:rPr lang="en-US" sz="800" dirty="0" err="1" smtClean="0"/>
              <a:t>Prins</a:t>
            </a:r>
            <a:r>
              <a:rPr lang="en-US" sz="800" dirty="0" smtClean="0"/>
              <a:t>. Fast n-body simulation with </a:t>
            </a:r>
            <a:r>
              <a:rPr lang="en-US" sz="800" dirty="0" err="1" smtClean="0"/>
              <a:t>cuda</a:t>
            </a:r>
            <a:r>
              <a:rPr lang="en-US" sz="800" dirty="0" smtClean="0"/>
              <a:t>.</a:t>
            </a:r>
          </a:p>
          <a:p>
            <a:r>
              <a:rPr lang="en-US" sz="800" dirty="0" smtClean="0"/>
              <a:t>In </a:t>
            </a:r>
            <a:r>
              <a:rPr lang="en-US" sz="800" i="1" dirty="0" smtClean="0"/>
              <a:t>GPU Gems 3.</a:t>
            </a:r>
          </a:p>
          <a:p>
            <a:r>
              <a:rPr lang="en-US" sz="800" dirty="0" smtClean="0"/>
              <a:t>[19] F. </a:t>
            </a:r>
            <a:r>
              <a:rPr lang="en-US" sz="800" dirty="0" err="1" smtClean="0"/>
              <a:t>Paulovich</a:t>
            </a:r>
            <a:r>
              <a:rPr lang="en-US" sz="800" dirty="0" smtClean="0"/>
              <a:t> and R. </a:t>
            </a:r>
            <a:r>
              <a:rPr lang="en-US" sz="800" dirty="0" err="1" smtClean="0"/>
              <a:t>Minghim</a:t>
            </a:r>
            <a:r>
              <a:rPr lang="en-US" sz="800" dirty="0" smtClean="0"/>
              <a:t>. </a:t>
            </a:r>
            <a:r>
              <a:rPr lang="en-US" sz="800" dirty="0" err="1" smtClean="0"/>
              <a:t>Hipp</a:t>
            </a:r>
            <a:r>
              <a:rPr lang="en-US" sz="800" dirty="0" smtClean="0"/>
              <a:t>: A novel hierarchical point </a:t>
            </a:r>
            <a:r>
              <a:rPr lang="en-US" sz="800" dirty="0" smtClean="0"/>
              <a:t>placement strategy </a:t>
            </a:r>
            <a:r>
              <a:rPr lang="en-US" sz="800" dirty="0" smtClean="0"/>
              <a:t>and its application to the exploration of document collections</a:t>
            </a:r>
            <a:r>
              <a:rPr lang="en-US" sz="800" dirty="0" smtClean="0"/>
              <a:t>. </a:t>
            </a:r>
            <a:r>
              <a:rPr lang="en-US" sz="800" i="1" dirty="0" smtClean="0"/>
              <a:t>IEEE </a:t>
            </a:r>
            <a:r>
              <a:rPr lang="en-US" sz="800" i="1" dirty="0" smtClean="0"/>
              <a:t>Transaction on Visualization and Computer Graphics</a:t>
            </a:r>
            <a:r>
              <a:rPr lang="en-US" sz="800" i="1" dirty="0" smtClean="0"/>
              <a:t>, </a:t>
            </a:r>
            <a:r>
              <a:rPr lang="en-US" sz="800" dirty="0" smtClean="0"/>
              <a:t>16(8</a:t>
            </a:r>
            <a:r>
              <a:rPr lang="en-US" sz="800" dirty="0" smtClean="0"/>
              <a:t>):1229–1236, Nov. 2008.</a:t>
            </a:r>
          </a:p>
          <a:p>
            <a:r>
              <a:rPr lang="en-US" sz="800" dirty="0" smtClean="0"/>
              <a:t>[20] D. C. </a:t>
            </a:r>
            <a:r>
              <a:rPr lang="en-US" sz="800" dirty="0" err="1" smtClean="0"/>
              <a:t>Rapaport</a:t>
            </a:r>
            <a:r>
              <a:rPr lang="en-US" sz="800" dirty="0" smtClean="0"/>
              <a:t>. </a:t>
            </a:r>
            <a:r>
              <a:rPr lang="en-US" sz="800" i="1" dirty="0" smtClean="0"/>
              <a:t>The Art of Molecular Dynamics Simulation. </a:t>
            </a:r>
            <a:r>
              <a:rPr lang="en-US" sz="800" i="1" dirty="0" smtClean="0"/>
              <a:t>Cambridge </a:t>
            </a:r>
            <a:r>
              <a:rPr lang="en-US" sz="800" dirty="0" smtClean="0"/>
              <a:t>University </a:t>
            </a:r>
            <a:r>
              <a:rPr lang="en-US" sz="800" dirty="0" smtClean="0"/>
              <a:t>Press, New York, NY, USA, 1996</a:t>
            </a:r>
            <a:r>
              <a:rPr lang="en-US" sz="800" dirty="0" smtClean="0"/>
              <a:t>. </a:t>
            </a:r>
            <a:endParaRPr lang="en-US" sz="800" dirty="0" smtClean="0"/>
          </a:p>
          <a:p>
            <a:r>
              <a:rPr lang="en-US" sz="800" dirty="0" smtClean="0"/>
              <a:t>[21] G. Salton and C. Buckley. Term-weighting approaches in </a:t>
            </a:r>
            <a:r>
              <a:rPr lang="en-US" sz="800" dirty="0" smtClean="0"/>
              <a:t>automatic text </a:t>
            </a:r>
            <a:r>
              <a:rPr lang="en-US" sz="800" dirty="0" smtClean="0"/>
              <a:t>retrieval. </a:t>
            </a:r>
            <a:r>
              <a:rPr lang="en-US" sz="800" i="1" dirty="0" smtClean="0"/>
              <a:t>Information Processing and Management, 24(5):513</a:t>
            </a:r>
            <a:r>
              <a:rPr lang="en-US" sz="800" i="1" dirty="0" smtClean="0"/>
              <a:t>– </a:t>
            </a:r>
            <a:r>
              <a:rPr lang="en-US" sz="800" dirty="0" smtClean="0"/>
              <a:t>523</a:t>
            </a:r>
            <a:r>
              <a:rPr lang="en-US" sz="800" dirty="0" smtClean="0"/>
              <a:t>, 1988.</a:t>
            </a:r>
          </a:p>
          <a:p>
            <a:r>
              <a:rPr lang="en-US" sz="800" dirty="0" smtClean="0"/>
              <a:t>[22] F. B. </a:t>
            </a:r>
            <a:r>
              <a:rPr lang="en-US" sz="800" dirty="0" err="1" smtClean="0"/>
              <a:t>Viegas</a:t>
            </a:r>
            <a:r>
              <a:rPr lang="en-US" sz="800" dirty="0" smtClean="0"/>
              <a:t>, S. </a:t>
            </a:r>
            <a:r>
              <a:rPr lang="en-US" sz="800" dirty="0" err="1" smtClean="0"/>
              <a:t>Golder</a:t>
            </a:r>
            <a:r>
              <a:rPr lang="en-US" sz="800" dirty="0" smtClean="0"/>
              <a:t>, and S. </a:t>
            </a:r>
            <a:r>
              <a:rPr lang="en-US" sz="800" dirty="0" err="1" smtClean="0"/>
              <a:t>Donath</a:t>
            </a:r>
            <a:r>
              <a:rPr lang="en-US" sz="800" dirty="0" smtClean="0"/>
              <a:t>. Visualizing email content</a:t>
            </a:r>
            <a:r>
              <a:rPr lang="en-US" sz="800" dirty="0" smtClean="0"/>
              <a:t>: portraying </a:t>
            </a:r>
            <a:r>
              <a:rPr lang="en-US" sz="800" dirty="0" smtClean="0"/>
              <a:t>relationships from conversational histories. In </a:t>
            </a:r>
            <a:r>
              <a:rPr lang="en-US" sz="800" i="1" dirty="0" smtClean="0"/>
              <a:t>Proceedings of </a:t>
            </a:r>
            <a:r>
              <a:rPr lang="en-US" sz="800" i="1" dirty="0" smtClean="0"/>
              <a:t>the SIGCHI conference on Human Factors in computing systems</a:t>
            </a:r>
            <a:r>
              <a:rPr lang="en-US" sz="800" i="1" dirty="0" smtClean="0"/>
              <a:t>, </a:t>
            </a:r>
            <a:r>
              <a:rPr lang="en-US" sz="800" dirty="0" smtClean="0"/>
              <a:t>pages </a:t>
            </a:r>
            <a:r>
              <a:rPr lang="en-US" sz="800" dirty="0" smtClean="0"/>
              <a:t>543–552, 2006.</a:t>
            </a:r>
          </a:p>
          <a:p>
            <a:r>
              <a:rPr lang="en-US" sz="800" dirty="0" smtClean="0"/>
              <a:t>[23] J. </a:t>
            </a:r>
            <a:r>
              <a:rPr lang="en-US" sz="800" dirty="0" err="1" smtClean="0"/>
              <a:t>A.Wise</a:t>
            </a:r>
            <a:r>
              <a:rPr lang="en-US" sz="800" dirty="0" smtClean="0"/>
              <a:t>, J. J. Thomas, K. </a:t>
            </a:r>
            <a:r>
              <a:rPr lang="en-US" sz="800" dirty="0" err="1" smtClean="0"/>
              <a:t>Pennock</a:t>
            </a:r>
            <a:r>
              <a:rPr lang="en-US" sz="800" dirty="0" smtClean="0"/>
              <a:t>, D. </a:t>
            </a:r>
            <a:r>
              <a:rPr lang="en-US" sz="800" dirty="0" err="1" smtClean="0"/>
              <a:t>Lantrip</a:t>
            </a:r>
            <a:r>
              <a:rPr lang="en-US" sz="800" dirty="0" smtClean="0"/>
              <a:t>, M. </a:t>
            </a:r>
            <a:r>
              <a:rPr lang="en-US" sz="800" dirty="0" err="1" smtClean="0"/>
              <a:t>Pottier</a:t>
            </a:r>
            <a:r>
              <a:rPr lang="en-US" sz="800" dirty="0" smtClean="0"/>
              <a:t>, A. </a:t>
            </a:r>
            <a:r>
              <a:rPr lang="en-US" sz="800" dirty="0" err="1" smtClean="0"/>
              <a:t>Schur</a:t>
            </a:r>
            <a:r>
              <a:rPr lang="en-US" sz="800" dirty="0" smtClean="0"/>
              <a:t>, and </a:t>
            </a:r>
            <a:r>
              <a:rPr lang="en-US" sz="800" dirty="0" smtClean="0"/>
              <a:t>V. Crow. Visualizing the non-visual: spatial analysis and </a:t>
            </a:r>
            <a:r>
              <a:rPr lang="en-US" sz="800" dirty="0" smtClean="0"/>
              <a:t>interaction with </a:t>
            </a:r>
            <a:r>
              <a:rPr lang="en-US" sz="800" dirty="0" smtClean="0"/>
              <a:t>information for text documents. pages 442–450, 1999</a:t>
            </a:r>
            <a:r>
              <a:rPr lang="en-US" sz="800" dirty="0" smtClean="0"/>
              <a:t>. </a:t>
            </a:r>
          </a:p>
          <a:p>
            <a:r>
              <a:rPr lang="en-US" sz="800" dirty="0" smtClean="0"/>
              <a:t>[</a:t>
            </a:r>
            <a:r>
              <a:rPr lang="en-US" sz="800" dirty="0" smtClean="0"/>
              <a:t>24] P. C. Wong, H. Foote, D. Adams, W. Cowley, and J. Thomas. </a:t>
            </a:r>
            <a:r>
              <a:rPr lang="en-US" sz="800" dirty="0" smtClean="0"/>
              <a:t>Dynamic visualization </a:t>
            </a:r>
            <a:r>
              <a:rPr lang="en-US" sz="800" dirty="0" smtClean="0"/>
              <a:t>of transient data streams. </a:t>
            </a:r>
            <a:r>
              <a:rPr lang="en-US" sz="800" i="1" dirty="0" smtClean="0"/>
              <a:t>IEEE Symposium </a:t>
            </a:r>
            <a:r>
              <a:rPr lang="en-US" sz="800" i="1" dirty="0" smtClean="0"/>
              <a:t>on Information </a:t>
            </a:r>
            <a:r>
              <a:rPr lang="en-US" sz="800" i="1" dirty="0" smtClean="0"/>
              <a:t>Visualization, 0:13, 2003.</a:t>
            </a:r>
          </a:p>
          <a:p>
            <a:r>
              <a:rPr lang="en-US" sz="800" dirty="0" smtClean="0"/>
              <a:t>[25] J. Yang, D. </a:t>
            </a:r>
            <a:r>
              <a:rPr lang="en-US" sz="800" dirty="0" err="1" smtClean="0"/>
              <a:t>Luo</a:t>
            </a:r>
            <a:r>
              <a:rPr lang="en-US" sz="800" dirty="0" smtClean="0"/>
              <a:t>, and Y. Liu. </a:t>
            </a:r>
            <a:r>
              <a:rPr lang="en-US" sz="800" dirty="0" err="1" smtClean="0"/>
              <a:t>Newdle</a:t>
            </a:r>
            <a:r>
              <a:rPr lang="en-US" sz="800" dirty="0" smtClean="0"/>
              <a:t>: Interactive visual exploration </a:t>
            </a:r>
            <a:r>
              <a:rPr lang="en-US" sz="800" dirty="0" smtClean="0"/>
              <a:t>of large </a:t>
            </a:r>
            <a:r>
              <a:rPr lang="en-US" sz="800" dirty="0" smtClean="0"/>
              <a:t>online news collections. </a:t>
            </a:r>
            <a:r>
              <a:rPr lang="en-US" sz="800" i="1" dirty="0" smtClean="0"/>
              <a:t>IEEE Computer Graphics and Applications</a:t>
            </a:r>
            <a:r>
              <a:rPr lang="en-US" sz="800" i="1" dirty="0" smtClean="0"/>
              <a:t>, </a:t>
            </a:r>
            <a:r>
              <a:rPr lang="en-US" sz="800" dirty="0" smtClean="0"/>
              <a:t>30:32–41</a:t>
            </a:r>
            <a:r>
              <a:rPr lang="en-US" sz="800" dirty="0" smtClean="0"/>
              <a:t>, 2010.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838200" y="1295400"/>
            <a:ext cx="7315200" cy="0"/>
          </a:xfrm>
          <a:prstGeom prst="line">
            <a:avLst/>
          </a:prstGeom>
          <a:ln w="53975"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Acknowledgment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National </a:t>
            </a:r>
            <a:r>
              <a:rPr lang="en-US" dirty="0" smtClean="0"/>
              <a:t>Science Foundation IIS-0915528, IIS-0916131 and NSFDACS10P1309.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5798-A132-4918-993E-34D7EB47F88A}" type="slidenum">
              <a:rPr lang="en-US" b="1" smtClean="0">
                <a:solidFill>
                  <a:schemeClr val="tx1"/>
                </a:solidFill>
              </a:rPr>
              <a:pPr/>
              <a:t>23</a:t>
            </a:fld>
            <a:endParaRPr lang="en-US" b="1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1295400"/>
            <a:ext cx="7315200" cy="0"/>
          </a:xfrm>
          <a:prstGeom prst="line">
            <a:avLst/>
          </a:prstGeom>
          <a:ln w="53975"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Explore huge data set</a:t>
            </a:r>
          </a:p>
          <a:p>
            <a:endParaRPr lang="en-US" sz="2200" dirty="0" smtClean="0"/>
          </a:p>
          <a:p>
            <a:r>
              <a:rPr lang="en-US" sz="2200" dirty="0" smtClean="0"/>
              <a:t>A</a:t>
            </a:r>
            <a:r>
              <a:rPr lang="en-US" sz="2200" dirty="0" smtClean="0"/>
              <a:t>dapt data of dynamic and increasing nature</a:t>
            </a:r>
          </a:p>
          <a:p>
            <a:endParaRPr lang="en-US" sz="2200" dirty="0" smtClean="0"/>
          </a:p>
          <a:p>
            <a:r>
              <a:rPr lang="en-US" sz="2200" dirty="0" smtClean="0"/>
              <a:t>Need </a:t>
            </a:r>
            <a:r>
              <a:rPr lang="en-US" sz="2200" dirty="0" smtClean="0"/>
              <a:t>for efficient processing and </a:t>
            </a:r>
            <a:r>
              <a:rPr lang="en-US" sz="2200" dirty="0" smtClean="0"/>
              <a:t>analysis</a:t>
            </a:r>
          </a:p>
          <a:p>
            <a:endParaRPr lang="en-US" sz="2200" dirty="0" smtClean="0"/>
          </a:p>
          <a:p>
            <a:r>
              <a:rPr lang="en-US" sz="2200" dirty="0" smtClean="0"/>
              <a:t>Topics not known in advance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1295400"/>
            <a:ext cx="7315200" cy="0"/>
          </a:xfrm>
          <a:prstGeom prst="line">
            <a:avLst/>
          </a:prstGeom>
          <a:ln w="53975"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5798-A132-4918-993E-34D7EB47F88A}" type="slidenum">
              <a:rPr lang="en-US" b="1" smtClean="0">
                <a:solidFill>
                  <a:schemeClr val="tx1"/>
                </a:solidFill>
              </a:rPr>
              <a:pPr/>
              <a:t>3</a:t>
            </a:fld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21" name="Picture 4" descr="C:\Documents and Settings\pcorreia\My Documents\presentation\presentation img\article-page-main-getty-xc-784312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676400"/>
            <a:ext cx="1066800" cy="1043093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pic>
        <p:nvPicPr>
          <p:cNvPr id="24" name="Picture 9" descr="C:\Documents and Settings\pcorreia\My Documents\presentation\presentation img\icon-fi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70420" y="1600200"/>
            <a:ext cx="1219200" cy="114300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pic>
        <p:nvPicPr>
          <p:cNvPr id="25" name="Picture 7" descr="C:\Documents and Settings\pcorreia\My Documents\presentation\presentation img\data_recovery_ico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1752600"/>
            <a:ext cx="976313" cy="91440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pic>
        <p:nvPicPr>
          <p:cNvPr id="26" name="Picture 6" descr="C:\Documents and Settings\pcorreia\My Documents\presentation\presentation img\88bf8_send_large_fil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1752601"/>
            <a:ext cx="1336964" cy="990600"/>
          </a:xfrm>
          <a:prstGeom prst="rect">
            <a:avLst/>
          </a:prstGeom>
          <a:noFill/>
        </p:spPr>
      </p:pic>
      <p:cxnSp>
        <p:nvCxnSpPr>
          <p:cNvPr id="27" name="Straight Arrow Connector 26"/>
          <p:cNvCxnSpPr/>
          <p:nvPr/>
        </p:nvCxnSpPr>
        <p:spPr>
          <a:xfrm>
            <a:off x="5638800" y="2971800"/>
            <a:ext cx="7620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4" idx="2"/>
          </p:cNvCxnSpPr>
          <p:nvPr/>
        </p:nvCxnSpPr>
        <p:spPr>
          <a:xfrm>
            <a:off x="6380020" y="2743200"/>
            <a:ext cx="40178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7162800" y="2819400"/>
            <a:ext cx="3048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7620000" y="28956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6248400" y="4191000"/>
            <a:ext cx="1600200" cy="92333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???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29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Temporal evolution</a:t>
            </a:r>
            <a:endParaRPr lang="en-US" dirty="0" smtClean="0"/>
          </a:p>
          <a:p>
            <a:r>
              <a:rPr lang="en-US" dirty="0" smtClean="0"/>
              <a:t>Real time processing required </a:t>
            </a:r>
          </a:p>
          <a:p>
            <a:r>
              <a:rPr lang="en-US" dirty="0" smtClean="0"/>
              <a:t>No priori knowledge of data</a:t>
            </a:r>
          </a:p>
          <a:p>
            <a:r>
              <a:rPr lang="en-US" dirty="0" smtClean="0"/>
              <a:t>Providing user interaction for adjusting or changing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5798-A132-4918-993E-34D7EB47F88A}" type="slidenum">
              <a:rPr lang="en-US" b="1" smtClean="0">
                <a:solidFill>
                  <a:schemeClr val="tx1"/>
                </a:solidFill>
              </a:rPr>
              <a:pPr/>
              <a:t>4</a:t>
            </a:fld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5" name="Picture 5" descr="C:\Documents and Settings\pcorreia\My Documents\presentation\presentation img\yna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5257800"/>
            <a:ext cx="1494350" cy="1066800"/>
          </a:xfrm>
          <a:prstGeom prst="rect">
            <a:avLst/>
          </a:prstGeom>
          <a:noFill/>
        </p:spPr>
      </p:pic>
      <p:pic>
        <p:nvPicPr>
          <p:cNvPr id="6" name="Picture 8" descr="C:\Documents and Settings\pcorreia\My Documents\presentation\presentation img\DIAGNOSTIC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3775612"/>
            <a:ext cx="1143000" cy="872588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pic>
        <p:nvPicPr>
          <p:cNvPr id="7" name="Picture 9" descr="C:\Documents and Settings\pcorreia\My Documents\presentation\presentation img\icon-fil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70420" y="1524000"/>
            <a:ext cx="1219200" cy="114300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pic>
        <p:nvPicPr>
          <p:cNvPr id="8" name="Picture 7" descr="C:\Documents and Settings\pcorreia\My Documents\presentation\presentation img\data_recovery_ico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1676400"/>
            <a:ext cx="976313" cy="91440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pic>
        <p:nvPicPr>
          <p:cNvPr id="9" name="Picture 6" descr="C:\Documents and Settings\pcorreia\My Documents\presentation\presentation img\88bf8_send_large_fil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5800" y="1676401"/>
            <a:ext cx="1336964" cy="990600"/>
          </a:xfrm>
          <a:prstGeom prst="rect">
            <a:avLst/>
          </a:prstGeom>
          <a:noFill/>
        </p:spPr>
      </p:pic>
      <p:cxnSp>
        <p:nvCxnSpPr>
          <p:cNvPr id="10" name="Straight Arrow Connector 9"/>
          <p:cNvCxnSpPr/>
          <p:nvPr/>
        </p:nvCxnSpPr>
        <p:spPr>
          <a:xfrm>
            <a:off x="5638800" y="2895600"/>
            <a:ext cx="7620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2"/>
          </p:cNvCxnSpPr>
          <p:nvPr/>
        </p:nvCxnSpPr>
        <p:spPr>
          <a:xfrm>
            <a:off x="6380020" y="2667000"/>
            <a:ext cx="40178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7162800" y="2743200"/>
            <a:ext cx="3048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7620000" y="28194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own Arrow 13"/>
          <p:cNvSpPr/>
          <p:nvPr/>
        </p:nvSpPr>
        <p:spPr>
          <a:xfrm>
            <a:off x="6934200" y="4800600"/>
            <a:ext cx="152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4" descr="C:\Documents and Settings\pcorreia\My Documents\presentation\presentation img\article-page-main-getty-xc-7843125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24800" y="1600200"/>
            <a:ext cx="1066800" cy="1043093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cxnSp>
        <p:nvCxnSpPr>
          <p:cNvPr id="16" name="Straight Connector 15"/>
          <p:cNvCxnSpPr/>
          <p:nvPr/>
        </p:nvCxnSpPr>
        <p:spPr>
          <a:xfrm>
            <a:off x="838200" y="1295400"/>
            <a:ext cx="7315200" cy="0"/>
          </a:xfrm>
          <a:prstGeom prst="line">
            <a:avLst/>
          </a:prstGeom>
          <a:ln w="53975"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Introduction</a:t>
            </a:r>
          </a:p>
          <a:p>
            <a:pPr>
              <a:buNone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-Need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-Challenges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endParaRPr lang="en-US" sz="2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600" b="1" dirty="0" smtClean="0"/>
              <a:t>SREAMIT </a:t>
            </a:r>
            <a:r>
              <a:rPr lang="en-US" sz="2600" b="1" dirty="0" smtClean="0"/>
              <a:t>System</a:t>
            </a:r>
            <a:endParaRPr lang="en-US" sz="2600" b="1" dirty="0" smtClean="0"/>
          </a:p>
          <a:p>
            <a:pPr>
              <a:buNone/>
            </a:pPr>
            <a:r>
              <a:rPr lang="en-US" sz="2600" b="1" dirty="0" smtClean="0"/>
              <a:t>	- System </a:t>
            </a:r>
            <a:r>
              <a:rPr lang="en-US" sz="2600" b="1" dirty="0" smtClean="0"/>
              <a:t>Overview</a:t>
            </a:r>
          </a:p>
          <a:p>
            <a:pPr>
              <a:buNone/>
            </a:pPr>
            <a:r>
              <a:rPr lang="en-US" sz="2600" b="1" dirty="0" smtClean="0"/>
              <a:t>	- Force-Based </a:t>
            </a:r>
            <a:r>
              <a:rPr lang="en-US" sz="2600" b="1" dirty="0" smtClean="0"/>
              <a:t>Dynamic System</a:t>
            </a:r>
          </a:p>
          <a:p>
            <a:pPr>
              <a:buNone/>
            </a:pPr>
            <a:r>
              <a:rPr lang="en-US" sz="2600" b="1" dirty="0" smtClean="0"/>
              <a:t>	- Dynamic </a:t>
            </a:r>
            <a:r>
              <a:rPr lang="en-US" sz="2600" b="1" dirty="0" smtClean="0"/>
              <a:t>Keyword Importance</a:t>
            </a:r>
          </a:p>
          <a:p>
            <a:pPr>
              <a:buNone/>
            </a:pPr>
            <a:r>
              <a:rPr lang="en-US" sz="2600" b="1" dirty="0" smtClean="0"/>
              <a:t>	- Visualization </a:t>
            </a:r>
            <a:r>
              <a:rPr lang="en-US" sz="2600" b="1" dirty="0" smtClean="0"/>
              <a:t>And Interaction</a:t>
            </a:r>
          </a:p>
          <a:p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Case Studies</a:t>
            </a:r>
          </a:p>
          <a:p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Performance Optimization</a:t>
            </a:r>
          </a:p>
          <a:p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Conclusion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</a:p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References</a:t>
            </a:r>
            <a:endParaRPr lang="en-US" sz="2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838200" y="1295400"/>
            <a:ext cx="7315200" cy="0"/>
          </a:xfrm>
          <a:prstGeom prst="line">
            <a:avLst/>
          </a:prstGeom>
          <a:ln w="53975"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356350"/>
            <a:ext cx="228600" cy="365125"/>
          </a:xfrm>
        </p:spPr>
        <p:txBody>
          <a:bodyPr/>
          <a:lstStyle/>
          <a:p>
            <a:fld id="{CF175798-A132-4918-993E-34D7EB47F88A}" type="slidenum">
              <a:rPr lang="en-US" b="1" smtClean="0">
                <a:solidFill>
                  <a:schemeClr val="tx1"/>
                </a:solidFill>
              </a:rPr>
              <a:pPr/>
              <a:t>5</a:t>
            </a:fld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1266" name="Picture 2" descr="C:\Documents and Settings\pcorreia\My Documents\presentation\MS\information,visualization-8b5a0b6fb56fe057e98762b662053525_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2746" y="2362200"/>
            <a:ext cx="3908854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SREAMIT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Continual evolvement</a:t>
            </a:r>
            <a:endParaRPr lang="en-US" dirty="0" smtClean="0"/>
          </a:p>
          <a:p>
            <a:r>
              <a:rPr lang="en-US" dirty="0" smtClean="0"/>
              <a:t>Dynamic </a:t>
            </a:r>
            <a:r>
              <a:rPr lang="en-US" dirty="0" smtClean="0"/>
              <a:t>processing</a:t>
            </a:r>
            <a:endParaRPr lang="en-US" dirty="0" smtClean="0"/>
          </a:p>
          <a:p>
            <a:r>
              <a:rPr lang="en-US" dirty="0" smtClean="0"/>
              <a:t>Interactive </a:t>
            </a:r>
            <a:r>
              <a:rPr lang="en-US" dirty="0" smtClean="0"/>
              <a:t>exploration</a:t>
            </a:r>
            <a:endParaRPr lang="en-US" dirty="0" smtClean="0"/>
          </a:p>
          <a:p>
            <a:r>
              <a:rPr lang="en-US" dirty="0" smtClean="0"/>
              <a:t>Scalable </a:t>
            </a:r>
            <a:r>
              <a:rPr lang="en-US" dirty="0" smtClean="0"/>
              <a:t>optimization</a:t>
            </a:r>
          </a:p>
          <a:p>
            <a:r>
              <a:rPr lang="en-US" dirty="0" smtClean="0"/>
              <a:t>Dynamic visualization and animation</a:t>
            </a:r>
            <a:endParaRPr lang="en-US" dirty="0" smtClean="0"/>
          </a:p>
          <a:p>
            <a:r>
              <a:rPr lang="en-US" dirty="0" smtClean="0"/>
              <a:t>Interaction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5798-A132-4918-993E-34D7EB47F88A}" type="slidenum">
              <a:rPr lang="en-US" b="1" smtClean="0">
                <a:solidFill>
                  <a:schemeClr val="tx1"/>
                </a:solidFill>
              </a:rPr>
              <a:pPr/>
              <a:t>6</a:t>
            </a:fld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1295400"/>
            <a:ext cx="7315200" cy="0"/>
          </a:xfrm>
          <a:prstGeom prst="line">
            <a:avLst/>
          </a:prstGeom>
          <a:ln w="53975"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SREAMIT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5798-A132-4918-993E-34D7EB47F88A}" type="slidenum">
              <a:rPr lang="en-US" b="1" smtClean="0">
                <a:solidFill>
                  <a:schemeClr val="tx1"/>
                </a:solidFill>
              </a:rPr>
              <a:pPr/>
              <a:t>7</a:t>
            </a:fld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5" name="streamit2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219200" y="1447800"/>
            <a:ext cx="6781800" cy="461064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38200" y="1295400"/>
            <a:ext cx="7315200" cy="0"/>
          </a:xfrm>
          <a:prstGeom prst="line">
            <a:avLst/>
          </a:prstGeom>
          <a:ln w="53975"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5798-A132-4918-993E-34D7EB47F88A}" type="slidenum">
              <a:rPr lang="en-US" b="1" smtClean="0">
                <a:solidFill>
                  <a:schemeClr val="tx1"/>
                </a:solidFill>
              </a:rPr>
              <a:pPr/>
              <a:t>8</a:t>
            </a:fld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C:\Documents and Settings\pcorreia\My Documents\presentation\MS\image33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00200"/>
            <a:ext cx="8206154" cy="4419600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838200" y="1295400"/>
            <a:ext cx="7315200" cy="0"/>
          </a:xfrm>
          <a:prstGeom prst="line">
            <a:avLst/>
          </a:prstGeom>
          <a:ln w="53975"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Force-Based Dynamic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5798-A132-4918-993E-34D7EB47F88A}" type="slidenum">
              <a:rPr lang="en-US" b="1" smtClean="0">
                <a:solidFill>
                  <a:schemeClr val="tx1"/>
                </a:solidFill>
              </a:rPr>
              <a:pPr/>
              <a:t>9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Potential </a:t>
            </a:r>
            <a:r>
              <a:rPr lang="en-US" dirty="0" smtClean="0"/>
              <a:t>energy between pairs of document </a:t>
            </a:r>
            <a:r>
              <a:rPr lang="en-US" dirty="0" smtClean="0"/>
              <a:t>particles:</a:t>
            </a:r>
          </a:p>
          <a:p>
            <a:endParaRPr lang="en-US" dirty="0" smtClean="0"/>
          </a:p>
          <a:p>
            <a:r>
              <a:rPr lang="en-US" dirty="0" smtClean="0"/>
              <a:t>Ideal </a:t>
            </a:r>
            <a:r>
              <a:rPr lang="en-US" dirty="0" smtClean="0"/>
              <a:t>distance computed from document </a:t>
            </a:r>
            <a:r>
              <a:rPr lang="en-US" dirty="0" smtClean="0"/>
              <a:t>similarity :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Cosine similarity -&gt;</a:t>
            </a:r>
          </a:p>
          <a:p>
            <a:endParaRPr lang="en-US" dirty="0" smtClean="0"/>
          </a:p>
          <a:p>
            <a:r>
              <a:rPr lang="en-US" dirty="0" smtClean="0"/>
              <a:t>Similar documents -&gt; smaller ideal distance -&gt; move documents </a:t>
            </a:r>
            <a:r>
              <a:rPr lang="en-US" dirty="0" smtClean="0"/>
              <a:t>closer to form </a:t>
            </a:r>
            <a:r>
              <a:rPr lang="en-US" dirty="0" smtClean="0"/>
              <a:t>clusters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133600"/>
            <a:ext cx="2819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3733800"/>
            <a:ext cx="2438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648200"/>
            <a:ext cx="137160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838200" y="1295400"/>
            <a:ext cx="7315200" cy="0"/>
          </a:xfrm>
          <a:prstGeom prst="line">
            <a:avLst/>
          </a:prstGeom>
          <a:ln w="53975"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1308</TotalTime>
  <Words>1349</Words>
  <Application>Microsoft Office PowerPoint</Application>
  <PresentationFormat>On-screen Show (4:3)</PresentationFormat>
  <Paragraphs>246</Paragraphs>
  <Slides>23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 STREAMIT: Dynamic Visualization and Interactive Exploration of Text Streams</vt:lpstr>
      <vt:lpstr>Outline</vt:lpstr>
      <vt:lpstr>Need</vt:lpstr>
      <vt:lpstr>Challenges</vt:lpstr>
      <vt:lpstr>Outline</vt:lpstr>
      <vt:lpstr>SREAMIT System</vt:lpstr>
      <vt:lpstr>SREAMIT System</vt:lpstr>
      <vt:lpstr>System Overview</vt:lpstr>
      <vt:lpstr>Force-Based Dynamic System</vt:lpstr>
      <vt:lpstr>Dynamic Keyword Importance</vt:lpstr>
      <vt:lpstr>Visualization and Interaction</vt:lpstr>
      <vt:lpstr>User Interaction</vt:lpstr>
      <vt:lpstr>Outline</vt:lpstr>
      <vt:lpstr>Case Study: New York Times News</vt:lpstr>
      <vt:lpstr>Case Study: New York Times News</vt:lpstr>
      <vt:lpstr>Case Study: New York Times News</vt:lpstr>
      <vt:lpstr>Outline</vt:lpstr>
      <vt:lpstr>Performance Optimization</vt:lpstr>
      <vt:lpstr>Outline</vt:lpstr>
      <vt:lpstr>Conclusion</vt:lpstr>
      <vt:lpstr>Outline</vt:lpstr>
      <vt:lpstr>References</vt:lpstr>
      <vt:lpstr>Acknowledgment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STREAMIT: Dynamic Visualization and Interactive Exploration of Text Streams</dc:title>
  <dc:creator>owner</dc:creator>
  <cp:lastModifiedBy>owner</cp:lastModifiedBy>
  <cp:revision>128</cp:revision>
  <dcterms:created xsi:type="dcterms:W3CDTF">2011-11-11T02:46:09Z</dcterms:created>
  <dcterms:modified xsi:type="dcterms:W3CDTF">2011-11-14T05:24:13Z</dcterms:modified>
</cp:coreProperties>
</file>