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7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3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5B823-59FF-4C62-A3CC-645DCE80DE04}" type="datetimeFigureOut">
              <a:rPr lang="en-US" smtClean="0"/>
              <a:t>11/13/2011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F4C01-48FF-4F39-804E-1965A7AF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27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AF4C01-48FF-4F39-804E-1965A7AF53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3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D5366E-6540-4AA9-A7A2-AFD468F1431B}" type="datetime1">
              <a:rPr lang="en-US" smtClean="0"/>
              <a:t>11/13/2011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1D6-3F48-40B9-9CBA-1F48FB0DB33F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8D576-3AD5-445C-8CC9-97ED43953C2D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6755C0-05F2-4F91-BAEF-17956660A514}" type="datetime1">
              <a:rPr lang="en-US" smtClean="0"/>
              <a:t>11/13/2011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6A23BF-ADC4-43FE-8F2D-131BC82256CD}" type="datetime1">
              <a:rPr lang="en-US" smtClean="0"/>
              <a:t>11/13/2011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DCFFF-E2CC-49E4-9029-C51DFD0E518B}" type="datetime1">
              <a:rPr lang="en-US" smtClean="0"/>
              <a:t>11/13/2011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821A-F467-4DA9-8E54-54698341B691}" type="datetime1">
              <a:rPr lang="en-US" smtClean="0"/>
              <a:t>11/13/2011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19691D-E39D-42B0-BD9D-05A1CCD29A33}" type="datetime1">
              <a:rPr lang="en-US" smtClean="0"/>
              <a:t>11/13/2011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9192-7BD5-494D-B4FC-C084AF0FFAB2}" type="datetime1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13BA78-284F-44AD-BAF5-5560E01DD32B}" type="datetime1">
              <a:rPr lang="en-US" smtClean="0"/>
              <a:t>11/13/2011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6628D1-2E61-45A8-9461-C8F29802BC0A}" type="datetime1">
              <a:rPr lang="en-US" smtClean="0"/>
              <a:t>11/13/2011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A7C474-C965-475E-BA72-D2E0403F1126}" type="datetime1">
              <a:rPr lang="en-US" smtClean="0"/>
              <a:t>11/13/2011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4CC864-728A-4FAD-AABE-C4B317576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letcher.liveranc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n-dare.org/FreeFun/Images/CartoonsMoviesTV/WinnieThePoohWallpaper1024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-ksl.stanford.edu/kst/what-is-an-ontology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RDF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09800"/>
            <a:ext cx="4724400" cy="1828800"/>
          </a:xfrm>
        </p:spPr>
        <p:txBody>
          <a:bodyPr>
            <a:noAutofit/>
          </a:bodyPr>
          <a:lstStyle/>
          <a:p>
            <a:r>
              <a:rPr lang="en-US" dirty="0" smtClean="0"/>
              <a:t>Using Ontological Relationships to Provide Indexing of Plain </a:t>
            </a:r>
            <a:r>
              <a:rPr lang="en-US" dirty="0"/>
              <a:t>T</a:t>
            </a:r>
            <a:r>
              <a:rPr lang="en-US" dirty="0" smtClean="0"/>
              <a:t>ext Searches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5867400"/>
            <a:ext cx="3352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Research by Fletcher Liverance</a:t>
            </a:r>
          </a:p>
          <a:p>
            <a:pPr algn="r"/>
            <a:r>
              <a:rPr lang="en-US" sz="1400" dirty="0" smtClean="0">
                <a:hlinkClick r:id="rId2"/>
              </a:rPr>
              <a:t>fletcher.liverance@gmail.com</a:t>
            </a:r>
            <a:endParaRPr lang="en-US" sz="1400" dirty="0" smtClean="0"/>
          </a:p>
          <a:p>
            <a:pPr algn="r"/>
            <a:r>
              <a:rPr lang="en-US" sz="1400" dirty="0" smtClean="0"/>
              <a:t>November 14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 2011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Current Work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26073"/>
            <a:ext cx="609600" cy="521208"/>
          </a:xfrm>
        </p:spPr>
        <p:txBody>
          <a:bodyPr/>
          <a:lstStyle/>
          <a:p>
            <a:fld id="{234CC864-728A-4FAD-AABE-C4B317576CA7}" type="slidenum">
              <a:rPr lang="en-US" smtClean="0"/>
              <a:t>10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4267200" cy="480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NASA SWEET Ontologies</a:t>
            </a:r>
          </a:p>
          <a:p>
            <a:pPr lvl="1"/>
            <a:r>
              <a:rPr lang="en-US" sz="1700" dirty="0" smtClean="0"/>
              <a:t>6000 concepts</a:t>
            </a:r>
          </a:p>
          <a:p>
            <a:pPr lvl="1"/>
            <a:r>
              <a:rPr lang="en-US" sz="1700" dirty="0" smtClean="0"/>
              <a:t>200 ontologies</a:t>
            </a:r>
          </a:p>
          <a:p>
            <a:pPr lvl="1"/>
            <a:r>
              <a:rPr lang="en-US" sz="1700" dirty="0" smtClean="0"/>
              <a:t>Scientific</a:t>
            </a:r>
          </a:p>
          <a:p>
            <a:pPr lvl="1"/>
            <a:r>
              <a:rPr lang="en-US" sz="1700" dirty="0" smtClean="0"/>
              <a:t>Loose relationships</a:t>
            </a:r>
          </a:p>
          <a:p>
            <a:pPr lvl="1"/>
            <a:endParaRPr lang="en-US" sz="1700" dirty="0"/>
          </a:p>
          <a:p>
            <a:r>
              <a:rPr lang="en-US" sz="2000" dirty="0"/>
              <a:t>National Oceanographic and Atmospheric </a:t>
            </a:r>
            <a:r>
              <a:rPr lang="en-US" sz="2000" dirty="0" smtClean="0"/>
              <a:t>Administration</a:t>
            </a:r>
            <a:endParaRPr lang="en-US" sz="1700" dirty="0"/>
          </a:p>
          <a:p>
            <a:pPr lvl="1"/>
            <a:r>
              <a:rPr lang="en-US" sz="1700" dirty="0"/>
              <a:t>30+ years of scientific </a:t>
            </a:r>
            <a:r>
              <a:rPr lang="en-US" sz="1700" dirty="0" smtClean="0"/>
              <a:t>research</a:t>
            </a:r>
          </a:p>
          <a:p>
            <a:pPr lvl="1"/>
            <a:r>
              <a:rPr lang="en-US" sz="1700" dirty="0" smtClean="0"/>
              <a:t>Text based</a:t>
            </a:r>
          </a:p>
          <a:p>
            <a:pPr lvl="1"/>
            <a:r>
              <a:rPr lang="en-US" sz="1700" dirty="0" smtClean="0"/>
              <a:t>Unsorted</a:t>
            </a:r>
          </a:p>
          <a:p>
            <a:pPr lvl="1"/>
            <a:r>
              <a:rPr lang="en-US" sz="1700" dirty="0" smtClean="0"/>
              <a:t>2+ gigabytes</a:t>
            </a:r>
          </a:p>
          <a:p>
            <a:pPr lvl="1"/>
            <a:r>
              <a:rPr lang="en-US" sz="1700" dirty="0" smtClean="0"/>
              <a:t>Domain specific terminology</a:t>
            </a:r>
          </a:p>
          <a:p>
            <a:pPr lvl="1"/>
            <a:endParaRPr lang="en-US" sz="1700" dirty="0" smtClean="0"/>
          </a:p>
          <a:p>
            <a:pPr lvl="1"/>
            <a:endParaRPr lang="en-US" sz="17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14400"/>
            <a:ext cx="3619500" cy="387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2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Challenges &amp; Future Work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26073"/>
            <a:ext cx="609600" cy="521208"/>
          </a:xfrm>
        </p:spPr>
        <p:txBody>
          <a:bodyPr/>
          <a:lstStyle/>
          <a:p>
            <a:fld id="{234CC864-728A-4FAD-AABE-C4B317576CA7}" type="slidenum">
              <a:rPr lang="en-US" smtClean="0"/>
              <a:t>11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772400" cy="48006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How to rank plain text</a:t>
            </a:r>
          </a:p>
          <a:p>
            <a:pPr lvl="1"/>
            <a:r>
              <a:rPr lang="en-US" sz="1700" dirty="0" smtClean="0"/>
              <a:t>No links or history</a:t>
            </a:r>
          </a:p>
          <a:p>
            <a:pPr lvl="1"/>
            <a:r>
              <a:rPr lang="en-US" sz="1700" dirty="0" smtClean="0"/>
              <a:t>No ‘page views’</a:t>
            </a:r>
          </a:p>
          <a:p>
            <a:endParaRPr lang="en-US" sz="2000" dirty="0" smtClean="0"/>
          </a:p>
          <a:p>
            <a:r>
              <a:rPr lang="en-US" sz="2000" dirty="0" smtClean="0"/>
              <a:t>Limited ontology coverage</a:t>
            </a:r>
          </a:p>
          <a:p>
            <a:pPr lvl="1"/>
            <a:r>
              <a:rPr lang="en-US" sz="1700" dirty="0" smtClean="0"/>
              <a:t>6000 concepts in NASA SWEET ontologies</a:t>
            </a:r>
          </a:p>
          <a:p>
            <a:pPr lvl="1"/>
            <a:r>
              <a:rPr lang="en-US" sz="1700" dirty="0" smtClean="0"/>
              <a:t>~170,000 words in the English language</a:t>
            </a:r>
          </a:p>
          <a:p>
            <a:pPr lvl="1"/>
            <a:r>
              <a:rPr lang="en-US" sz="1700" dirty="0" smtClean="0"/>
              <a:t>Many more unique names and scientific terms</a:t>
            </a:r>
          </a:p>
          <a:p>
            <a:pPr lvl="1"/>
            <a:r>
              <a:rPr lang="en-US" sz="1700" dirty="0" smtClean="0"/>
              <a:t>How can ontologies be automatically generated?</a:t>
            </a:r>
          </a:p>
          <a:p>
            <a:endParaRPr lang="en-US" sz="2000" dirty="0" smtClean="0"/>
          </a:p>
          <a:p>
            <a:r>
              <a:rPr lang="en-US" sz="2000" dirty="0" smtClean="0"/>
              <a:t>Graph matching</a:t>
            </a:r>
          </a:p>
          <a:p>
            <a:pPr lvl="1"/>
            <a:r>
              <a:rPr lang="en-US" sz="1700" dirty="0" smtClean="0"/>
              <a:t>Identifying related terms in a large graph is difficult</a:t>
            </a:r>
          </a:p>
          <a:p>
            <a:pPr lvl="1"/>
            <a:r>
              <a:rPr lang="en-US" sz="1700" dirty="0" smtClean="0"/>
              <a:t>Multiple links per node, must identify appropriate links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71600"/>
            <a:ext cx="2800575" cy="118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2209800"/>
            <a:ext cx="4724400" cy="1828800"/>
          </a:xfrm>
        </p:spPr>
        <p:txBody>
          <a:bodyPr>
            <a:noAutofit/>
          </a:bodyPr>
          <a:lstStyle/>
          <a:p>
            <a:r>
              <a:rPr lang="en-US" sz="6600" dirty="0" smtClean="0"/>
              <a:t>   Q &amp; A</a:t>
            </a:r>
            <a:endParaRPr lang="en-US" sz="6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Does a Search Engine Work?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26073"/>
            <a:ext cx="609600" cy="521208"/>
          </a:xfrm>
        </p:spPr>
        <p:txBody>
          <a:bodyPr/>
          <a:lstStyle/>
          <a:p>
            <a:fld id="{234CC864-728A-4FAD-AABE-C4B317576CA7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 descr="C:\Users\liveranc\AppData\Local\Microsoft\Windows\Temporary Internet Files\Content.IE5\1RF9CXX2\MC900056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3" y="1637702"/>
            <a:ext cx="1819275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iveranc\AppData\Local\Microsoft\Windows\Temporary Internet Files\Content.IE5\XEMAMEE8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211" y="340786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n 6"/>
          <p:cNvSpPr/>
          <p:nvPr/>
        </p:nvSpPr>
        <p:spPr>
          <a:xfrm>
            <a:off x="3505158" y="6066368"/>
            <a:ext cx="1524000" cy="304800"/>
          </a:xfrm>
          <a:prstGeom prst="can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3505158" y="5837768"/>
            <a:ext cx="1524000" cy="304800"/>
          </a:xfrm>
          <a:prstGeom prst="can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3505158" y="5609168"/>
            <a:ext cx="1524000" cy="304800"/>
          </a:xfrm>
          <a:prstGeom prst="can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049663"/>
              </p:ext>
            </p:extLst>
          </p:nvPr>
        </p:nvGraphicFramePr>
        <p:xfrm>
          <a:off x="1642232" y="3407867"/>
          <a:ext cx="1219200" cy="170688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609600"/>
                <a:gridCol w="609600"/>
              </a:tblGrid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Page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Rank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18374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12973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23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9977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99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7645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192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5521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15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4211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65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988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Bent Arrow 8"/>
          <p:cNvSpPr/>
          <p:nvPr/>
        </p:nvSpPr>
        <p:spPr>
          <a:xfrm rot="5400000">
            <a:off x="5389764" y="1913132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5343521" y="5238015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6200000">
            <a:off x="2138321" y="5249598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>
            <a:off x="2166355" y="1875822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16971" y="1135023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1. User submits a keyword based query to the search engine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29158" y="2965460"/>
            <a:ext cx="2971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2. The indexer locates all relevant pages containing those keywords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2791750" y="5025298"/>
            <a:ext cx="3001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</a:t>
            </a:r>
            <a:r>
              <a:rPr lang="en-US" sz="1400" dirty="0" smtClean="0"/>
              <a:t>. The database returns all pages found in the index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066800" y="288464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4. Pages are ranked and returned to the user</a:t>
            </a: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9" grpId="0" animBg="1"/>
      <p:bldP spid="18" grpId="0" animBg="1"/>
      <p:bldP spid="19" grpId="0" animBg="1"/>
      <p:bldP spid="20" grpId="0" animBg="1"/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/>
              <a:t>How Does a Search Engine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Benefits</a:t>
            </a:r>
          </a:p>
          <a:p>
            <a:pPr lvl="1"/>
            <a:r>
              <a:rPr lang="en-US" sz="1800" dirty="0" smtClean="0"/>
              <a:t>Fast</a:t>
            </a:r>
          </a:p>
          <a:p>
            <a:pPr lvl="1"/>
            <a:r>
              <a:rPr lang="en-US" sz="1800" dirty="0" smtClean="0"/>
              <a:t>Machine learnable</a:t>
            </a:r>
          </a:p>
          <a:p>
            <a:pPr lvl="1"/>
            <a:r>
              <a:rPr lang="en-US" sz="1800" dirty="0" smtClean="0"/>
              <a:t>Straight forward</a:t>
            </a:r>
          </a:p>
          <a:p>
            <a:pPr marL="36576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Drawbacks</a:t>
            </a:r>
          </a:p>
          <a:p>
            <a:pPr lvl="1"/>
            <a:r>
              <a:rPr lang="tr-TR" sz="1800" dirty="0" smtClean="0"/>
              <a:t>Pattern match</a:t>
            </a:r>
            <a:r>
              <a:rPr lang="en-US" sz="1800" dirty="0" err="1" smtClean="0"/>
              <a:t>i</a:t>
            </a:r>
            <a:r>
              <a:rPr lang="tr-TR" sz="1800" dirty="0" smtClean="0"/>
              <a:t>ng</a:t>
            </a:r>
            <a:endParaRPr lang="en-US" sz="1800" dirty="0" smtClean="0"/>
          </a:p>
          <a:p>
            <a:pPr lvl="1"/>
            <a:r>
              <a:rPr lang="en-US" sz="1800" dirty="0" smtClean="0"/>
              <a:t>Keyword based</a:t>
            </a:r>
          </a:p>
          <a:p>
            <a:pPr lvl="1"/>
            <a:r>
              <a:rPr lang="en-US" sz="1800" dirty="0" smtClean="0"/>
              <a:t>Garbage in, garbage out</a:t>
            </a:r>
          </a:p>
          <a:p>
            <a:pPr lvl="1"/>
            <a:endParaRPr lang="en-US" sz="1800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3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286000"/>
            <a:ext cx="400865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Garbage in, Garbage out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561" y="1260282"/>
            <a:ext cx="4602078" cy="38862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54319"/>
            <a:ext cx="2895600" cy="48737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Scenario</a:t>
            </a:r>
          </a:p>
          <a:p>
            <a:pPr marL="0" indent="0">
              <a:buNone/>
            </a:pPr>
            <a:r>
              <a:rPr lang="en-US" sz="1400" dirty="0" smtClean="0"/>
              <a:t>You saw this television series and you’d like to find out more about it, but you don’t know what the name of the series or any of the characters are.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What do you do?</a:t>
            </a:r>
            <a:endParaRPr lang="en-US" sz="1800" dirty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581400" y="5146482"/>
            <a:ext cx="48767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4"/>
              </a:rPr>
              <a:t>http://www.dan-dare.org/FreeFun/Images/CartoonsMoviesTV/WinnieThePoohWallpaper1024.jpg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75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/>
              <a:t>Garbage in, Garbage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66800"/>
            <a:ext cx="5522334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00200" y="6012511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POOR RESULTS!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588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/>
              <a:t>Garbage in, Garbage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07" y="1066800"/>
            <a:ext cx="5088493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603352" y="601980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GOOD RESULTS!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61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Semantic Relationships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38862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Winnie the Pooh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81924" y="3886200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Bear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81400" y="5105400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Yellow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066800" y="3886200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Disney</a:t>
            </a:r>
          </a:p>
        </p:txBody>
      </p:sp>
      <p:sp>
        <p:nvSpPr>
          <p:cNvPr id="11" name="Oval 10"/>
          <p:cNvSpPr/>
          <p:nvPr/>
        </p:nvSpPr>
        <p:spPr>
          <a:xfrm>
            <a:off x="1714500" y="47244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Piglet</a:t>
            </a:r>
          </a:p>
        </p:txBody>
      </p:sp>
      <p:sp>
        <p:nvSpPr>
          <p:cNvPr id="12" name="Oval 11"/>
          <p:cNvSpPr/>
          <p:nvPr/>
        </p:nvSpPr>
        <p:spPr>
          <a:xfrm>
            <a:off x="5132236" y="47244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Shirt</a:t>
            </a:r>
          </a:p>
        </p:txBody>
      </p:sp>
      <p:sp>
        <p:nvSpPr>
          <p:cNvPr id="13" name="Oval 12"/>
          <p:cNvSpPr/>
          <p:nvPr/>
        </p:nvSpPr>
        <p:spPr>
          <a:xfrm>
            <a:off x="5794182" y="5716915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Red</a:t>
            </a:r>
          </a:p>
        </p:txBody>
      </p:sp>
      <p:sp>
        <p:nvSpPr>
          <p:cNvPr id="14" name="Oval 13"/>
          <p:cNvSpPr/>
          <p:nvPr/>
        </p:nvSpPr>
        <p:spPr>
          <a:xfrm>
            <a:off x="762000" y="5716915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Pig</a:t>
            </a:r>
          </a:p>
        </p:txBody>
      </p:sp>
      <p:cxnSp>
        <p:nvCxnSpPr>
          <p:cNvPr id="16" name="Straight Arrow Connector 15"/>
          <p:cNvCxnSpPr>
            <a:stCxn id="7" idx="2"/>
            <a:endCxn id="10" idx="6"/>
          </p:cNvCxnSpPr>
          <p:nvPr/>
        </p:nvCxnSpPr>
        <p:spPr>
          <a:xfrm flipH="1">
            <a:off x="2362200" y="41529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7"/>
          </p:cNvCxnSpPr>
          <p:nvPr/>
        </p:nvCxnSpPr>
        <p:spPr>
          <a:xfrm flipH="1">
            <a:off x="2820193" y="4341485"/>
            <a:ext cx="950914" cy="46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>
            <a:off x="4229100" y="441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2" idx="1"/>
          </p:cNvCxnSpPr>
          <p:nvPr/>
        </p:nvCxnSpPr>
        <p:spPr>
          <a:xfrm>
            <a:off x="4687093" y="4341485"/>
            <a:ext cx="634850" cy="46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8" idx="2"/>
          </p:cNvCxnSpPr>
          <p:nvPr/>
        </p:nvCxnSpPr>
        <p:spPr>
          <a:xfrm>
            <a:off x="4876800" y="4152900"/>
            <a:ext cx="905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  <a:endCxn id="14" idx="7"/>
          </p:cNvCxnSpPr>
          <p:nvPr/>
        </p:nvCxnSpPr>
        <p:spPr>
          <a:xfrm flipH="1">
            <a:off x="1867693" y="5257800"/>
            <a:ext cx="494507" cy="537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4"/>
            <a:endCxn id="13" idx="0"/>
          </p:cNvCxnSpPr>
          <p:nvPr/>
        </p:nvCxnSpPr>
        <p:spPr>
          <a:xfrm>
            <a:off x="5779936" y="5257800"/>
            <a:ext cx="661946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90800" y="4021773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isMadeBy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96455" y="4029787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4423514"/>
            <a:ext cx="965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hasClothing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81924" y="5366002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hasColor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60820" y="4583596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hasColor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32907" y="4406286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hasFriend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76970" y="53838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772400" cy="2590800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Ontology</a:t>
            </a:r>
          </a:p>
          <a:p>
            <a:pPr marL="365760" lvl="1" indent="0">
              <a:buNone/>
            </a:pPr>
            <a:r>
              <a:rPr lang="en-US" sz="1600" dirty="0" smtClean="0"/>
              <a:t>“An </a:t>
            </a:r>
            <a:r>
              <a:rPr lang="en-US" sz="1600" dirty="0"/>
              <a:t>ontology is a description (like a formal specification of a program) of the concepts and relationships that can exist for an agent or a community of agents</a:t>
            </a:r>
            <a:r>
              <a:rPr lang="en-US" sz="1600" dirty="0" smtClean="0"/>
              <a:t>.”</a:t>
            </a:r>
            <a:r>
              <a:rPr lang="en-US" sz="1600" dirty="0"/>
              <a:t> 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900" dirty="0">
                <a:hlinkClick r:id="rId3"/>
              </a:rPr>
              <a:t>http://www-ksl.stanford.edu/kst/what-is-an-ontology.html</a:t>
            </a:r>
            <a:endParaRPr lang="en-US" sz="900" dirty="0" smtClean="0"/>
          </a:p>
          <a:p>
            <a:r>
              <a:rPr lang="en-US" sz="2000" dirty="0" smtClean="0"/>
              <a:t>Resource Description Framework (RDF)</a:t>
            </a:r>
          </a:p>
          <a:p>
            <a:pPr marL="365760" lvl="1" indent="0">
              <a:buNone/>
            </a:pPr>
            <a:r>
              <a:rPr lang="en-US" sz="1600" dirty="0" smtClean="0"/>
              <a:t>“RDF </a:t>
            </a:r>
            <a:r>
              <a:rPr lang="en-US" sz="1600" dirty="0"/>
              <a:t>extends the linking structure of the Web to use URIs to name the relationship between things as well as the two ends of the </a:t>
            </a:r>
            <a:r>
              <a:rPr lang="en-US" sz="1600" dirty="0" smtClean="0"/>
              <a:t>link. Using </a:t>
            </a:r>
            <a:r>
              <a:rPr lang="en-US" sz="1600" dirty="0"/>
              <a:t>this simple model, it allows structured and semi-structured data to be mixed, exposed, and shared across different applications</a:t>
            </a:r>
            <a:r>
              <a:rPr lang="en-US" sz="1600" dirty="0" smtClean="0"/>
              <a:t>.”</a:t>
            </a:r>
          </a:p>
          <a:p>
            <a:pPr marL="365760" lvl="1" indent="0">
              <a:buNone/>
            </a:pPr>
            <a:r>
              <a:rPr lang="en-US" sz="800" dirty="0">
                <a:hlinkClick r:id="rId4"/>
              </a:rPr>
              <a:t>http://www.w3.org/RDF/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285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Semantic Relationships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34CC864-728A-4FAD-AABE-C4B317576CA7}" type="slidenum">
              <a:rPr lang="en-US" smtClean="0"/>
              <a:t>8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81400" y="38862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Winnie the Pooh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94182" y="2934363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Bear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581400" y="5105400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Yellow</a:t>
            </a:r>
            <a:endParaRPr lang="en-US" sz="1100" dirty="0">
              <a:latin typeface="Arial Rounded MT Bold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70459" y="2971800"/>
            <a:ext cx="1295400" cy="533400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Disney</a:t>
            </a:r>
          </a:p>
        </p:txBody>
      </p:sp>
      <p:sp>
        <p:nvSpPr>
          <p:cNvPr id="11" name="Oval 10"/>
          <p:cNvSpPr/>
          <p:nvPr/>
        </p:nvSpPr>
        <p:spPr>
          <a:xfrm>
            <a:off x="1714500" y="47244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Piglet</a:t>
            </a:r>
          </a:p>
        </p:txBody>
      </p:sp>
      <p:sp>
        <p:nvSpPr>
          <p:cNvPr id="12" name="Oval 11"/>
          <p:cNvSpPr/>
          <p:nvPr/>
        </p:nvSpPr>
        <p:spPr>
          <a:xfrm>
            <a:off x="5132236" y="472440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Shirt</a:t>
            </a:r>
          </a:p>
        </p:txBody>
      </p:sp>
      <p:sp>
        <p:nvSpPr>
          <p:cNvPr id="13" name="Oval 12"/>
          <p:cNvSpPr/>
          <p:nvPr/>
        </p:nvSpPr>
        <p:spPr>
          <a:xfrm>
            <a:off x="5794182" y="5716915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Red</a:t>
            </a:r>
          </a:p>
        </p:txBody>
      </p:sp>
      <p:sp>
        <p:nvSpPr>
          <p:cNvPr id="14" name="Oval 13"/>
          <p:cNvSpPr/>
          <p:nvPr/>
        </p:nvSpPr>
        <p:spPr>
          <a:xfrm>
            <a:off x="762000" y="5716915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Pig</a:t>
            </a:r>
          </a:p>
        </p:txBody>
      </p:sp>
      <p:cxnSp>
        <p:nvCxnSpPr>
          <p:cNvPr id="16" name="Straight Arrow Connector 15"/>
          <p:cNvCxnSpPr>
            <a:stCxn id="7" idx="2"/>
            <a:endCxn id="10" idx="6"/>
          </p:cNvCxnSpPr>
          <p:nvPr/>
        </p:nvCxnSpPr>
        <p:spPr>
          <a:xfrm flipH="1" flipV="1">
            <a:off x="2765859" y="3238500"/>
            <a:ext cx="815541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3"/>
            <a:endCxn id="11" idx="7"/>
          </p:cNvCxnSpPr>
          <p:nvPr/>
        </p:nvCxnSpPr>
        <p:spPr>
          <a:xfrm flipH="1">
            <a:off x="2820193" y="4341485"/>
            <a:ext cx="950914" cy="46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4"/>
            <a:endCxn id="9" idx="0"/>
          </p:cNvCxnSpPr>
          <p:nvPr/>
        </p:nvCxnSpPr>
        <p:spPr>
          <a:xfrm>
            <a:off x="4229100" y="4419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5"/>
            <a:endCxn id="12" idx="1"/>
          </p:cNvCxnSpPr>
          <p:nvPr/>
        </p:nvCxnSpPr>
        <p:spPr>
          <a:xfrm>
            <a:off x="4687093" y="4341485"/>
            <a:ext cx="634850" cy="461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6"/>
            <a:endCxn id="8" idx="2"/>
          </p:cNvCxnSpPr>
          <p:nvPr/>
        </p:nvCxnSpPr>
        <p:spPr>
          <a:xfrm flipV="1">
            <a:off x="4876800" y="3201063"/>
            <a:ext cx="917382" cy="95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4"/>
            <a:endCxn id="14" idx="7"/>
          </p:cNvCxnSpPr>
          <p:nvPr/>
        </p:nvCxnSpPr>
        <p:spPr>
          <a:xfrm flipH="1">
            <a:off x="1867693" y="5257800"/>
            <a:ext cx="494507" cy="537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2" idx="4"/>
            <a:endCxn id="13" idx="0"/>
          </p:cNvCxnSpPr>
          <p:nvPr/>
        </p:nvCxnSpPr>
        <p:spPr>
          <a:xfrm>
            <a:off x="5779936" y="5257800"/>
            <a:ext cx="661946" cy="459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765859" y="357258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isMadeBy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32236" y="3553870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4423514"/>
            <a:ext cx="9652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hasClothing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81924" y="5366002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hasColor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60820" y="4583596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hasColor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32907" y="4406286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hasFriend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76970" y="5383818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7724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How can we locate useful semantic relationships?</a:t>
            </a:r>
          </a:p>
          <a:p>
            <a:pPr lvl="1"/>
            <a:r>
              <a:rPr lang="en-US" sz="1700" dirty="0" smtClean="0"/>
              <a:t>Link Distance</a:t>
            </a:r>
          </a:p>
          <a:p>
            <a:pPr lvl="1"/>
            <a:r>
              <a:rPr lang="en-US" sz="1700" dirty="0" smtClean="0"/>
              <a:t>Link Direction</a:t>
            </a:r>
          </a:p>
          <a:p>
            <a:pPr lvl="1"/>
            <a:r>
              <a:rPr lang="en-US" sz="1700" dirty="0" smtClean="0"/>
              <a:t>Link Relationship</a:t>
            </a:r>
          </a:p>
        </p:txBody>
      </p:sp>
      <p:sp>
        <p:nvSpPr>
          <p:cNvPr id="29" name="Oval 28"/>
          <p:cNvSpPr/>
          <p:nvPr/>
        </p:nvSpPr>
        <p:spPr>
          <a:xfrm>
            <a:off x="7162800" y="385102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Brown</a:t>
            </a:r>
          </a:p>
        </p:txBody>
      </p:sp>
      <p:sp>
        <p:nvSpPr>
          <p:cNvPr id="31" name="Oval 30"/>
          <p:cNvSpPr/>
          <p:nvPr/>
        </p:nvSpPr>
        <p:spPr>
          <a:xfrm>
            <a:off x="5553324" y="4013224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Mammal</a:t>
            </a:r>
          </a:p>
        </p:txBody>
      </p:sp>
      <p:cxnSp>
        <p:nvCxnSpPr>
          <p:cNvPr id="32" name="Straight Arrow Connector 31"/>
          <p:cNvCxnSpPr>
            <a:stCxn id="8" idx="4"/>
            <a:endCxn id="31" idx="0"/>
          </p:cNvCxnSpPr>
          <p:nvPr/>
        </p:nvCxnSpPr>
        <p:spPr>
          <a:xfrm flipH="1">
            <a:off x="6201024" y="3467763"/>
            <a:ext cx="240858" cy="5454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5"/>
            <a:endCxn id="29" idx="1"/>
          </p:cNvCxnSpPr>
          <p:nvPr/>
        </p:nvCxnSpPr>
        <p:spPr>
          <a:xfrm>
            <a:off x="6899875" y="3389648"/>
            <a:ext cx="452632" cy="539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394583" y="3851020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Company</a:t>
            </a:r>
          </a:p>
        </p:txBody>
      </p:sp>
      <p:cxnSp>
        <p:nvCxnSpPr>
          <p:cNvPr id="45" name="Straight Arrow Connector 44"/>
          <p:cNvCxnSpPr>
            <a:stCxn id="10" idx="3"/>
            <a:endCxn id="44" idx="0"/>
          </p:cNvCxnSpPr>
          <p:nvPr/>
        </p:nvCxnSpPr>
        <p:spPr>
          <a:xfrm flipH="1">
            <a:off x="1042283" y="3427085"/>
            <a:ext cx="617883" cy="423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65907" y="360479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0" y="3503543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isA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72524" y="3500217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hasColor</a:t>
            </a:r>
            <a:endParaRPr lang="en-US" sz="1000" dirty="0">
              <a:latin typeface="Arial Rounded MT Bold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2475707" y="5976326"/>
            <a:ext cx="1295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latin typeface="Arial Rounded MT Bold" pitchFamily="34" charset="0"/>
              </a:rPr>
              <a:t>0xFFFF00</a:t>
            </a:r>
          </a:p>
        </p:txBody>
      </p:sp>
      <p:cxnSp>
        <p:nvCxnSpPr>
          <p:cNvPr id="52" name="Straight Arrow Connector 51"/>
          <p:cNvCxnSpPr>
            <a:stCxn id="9" idx="3"/>
            <a:endCxn id="51" idx="0"/>
          </p:cNvCxnSpPr>
          <p:nvPr/>
        </p:nvCxnSpPr>
        <p:spPr>
          <a:xfrm flipH="1">
            <a:off x="3123407" y="5560685"/>
            <a:ext cx="647700" cy="415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175020" y="5630039"/>
            <a:ext cx="83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>
                <a:latin typeface="Arial Rounded MT Bold" pitchFamily="34" charset="0"/>
              </a:rPr>
              <a:t>hasRGB</a:t>
            </a:r>
            <a:endParaRPr lang="en-US" sz="1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5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2C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2C16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32C16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Modified Search Indexing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26073"/>
            <a:ext cx="609600" cy="521208"/>
          </a:xfrm>
        </p:spPr>
        <p:txBody>
          <a:bodyPr/>
          <a:lstStyle/>
          <a:p>
            <a:fld id="{234CC864-728A-4FAD-AABE-C4B317576CA7}" type="slidenum">
              <a:rPr lang="en-US" smtClean="0"/>
              <a:t>9</a:t>
            </a:fld>
            <a:endParaRPr lang="en-US" dirty="0"/>
          </a:p>
        </p:txBody>
      </p:sp>
      <p:pic>
        <p:nvPicPr>
          <p:cNvPr id="2050" name="Picture 2" descr="C:\Users\liveranc\AppData\Local\Microsoft\Windows\Temporary Internet Files\Content.IE5\1RF9CXX2\MC9000569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243" y="1637702"/>
            <a:ext cx="1819275" cy="13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72392"/>
              </p:ext>
            </p:extLst>
          </p:nvPr>
        </p:nvGraphicFramePr>
        <p:xfrm>
          <a:off x="1219200" y="3806784"/>
          <a:ext cx="1219200" cy="128016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609600"/>
                <a:gridCol w="609600"/>
              </a:tblGrid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Search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Rank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8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18374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7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12973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23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9977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99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7645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42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192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5521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16971" y="1135023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1. User submits a keyword based query to the search engine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3998" y="2936118"/>
            <a:ext cx="289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4. Searches are ranked and returned to the user as additional search suggestions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167518" y="3025051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2</a:t>
            </a:r>
            <a:r>
              <a:rPr lang="en-US" sz="1400" dirty="0" smtClean="0"/>
              <a:t>. Search analyzer creates additional searches based on ontological information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2680758" y="5190480"/>
            <a:ext cx="3038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3. Search engine performs parallel searches of top search terms</a:t>
            </a:r>
            <a:endParaRPr lang="en-US" sz="1400" dirty="0"/>
          </a:p>
        </p:txBody>
      </p:sp>
      <p:sp>
        <p:nvSpPr>
          <p:cNvPr id="29" name="Bent Arrow 28"/>
          <p:cNvSpPr/>
          <p:nvPr/>
        </p:nvSpPr>
        <p:spPr>
          <a:xfrm rot="5400000">
            <a:off x="5893004" y="1913132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>
            <a:off x="1700425" y="1875822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247" y="5706122"/>
            <a:ext cx="1295400" cy="1083459"/>
          </a:xfrm>
          <a:prstGeom prst="rect">
            <a:avLst/>
          </a:prstGeom>
        </p:spPr>
      </p:pic>
      <p:sp>
        <p:nvSpPr>
          <p:cNvPr id="32" name="Bent Arrow 31"/>
          <p:cNvSpPr/>
          <p:nvPr/>
        </p:nvSpPr>
        <p:spPr>
          <a:xfrm rot="16200000">
            <a:off x="1663115" y="5249597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10800000">
            <a:off x="5695629" y="5272788"/>
            <a:ext cx="931860" cy="10064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16" y="5706121"/>
            <a:ext cx="1295400" cy="1083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30" y="3800821"/>
            <a:ext cx="2800575" cy="118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2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 animBg="1"/>
      <p:bldP spid="30" grpId="0" animBg="1"/>
      <p:bldP spid="32" grpId="0" animBg="1"/>
      <p:bldP spid="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1693</TotalTime>
  <Words>451</Words>
  <Application>Microsoft Office PowerPoint</Application>
  <PresentationFormat>On-screen Show (4:3)</PresentationFormat>
  <Paragraphs>159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Using Ontological Relationships to Provide Indexing of Plain Text Searches</vt:lpstr>
      <vt:lpstr>How Does a Search Engine Work?</vt:lpstr>
      <vt:lpstr>How Does a Search Engine Work?</vt:lpstr>
      <vt:lpstr>Garbage in, Garbage out</vt:lpstr>
      <vt:lpstr>Garbage in, Garbage out</vt:lpstr>
      <vt:lpstr>Garbage in, Garbage out</vt:lpstr>
      <vt:lpstr>Semantic Relationships</vt:lpstr>
      <vt:lpstr>Semantic Relationships</vt:lpstr>
      <vt:lpstr>Modified Search Indexing</vt:lpstr>
      <vt:lpstr>Current Work</vt:lpstr>
      <vt:lpstr>Challenges &amp; Future Work</vt:lpstr>
      <vt:lpstr>   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Fletcher Liverance</cp:lastModifiedBy>
  <cp:revision>41</cp:revision>
  <dcterms:created xsi:type="dcterms:W3CDTF">2011-10-21T01:52:09Z</dcterms:created>
  <dcterms:modified xsi:type="dcterms:W3CDTF">2011-11-13T16:23:03Z</dcterms:modified>
</cp:coreProperties>
</file>