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3" r:id="rId5"/>
    <p:sldId id="260" r:id="rId6"/>
    <p:sldId id="265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82975" autoAdjust="0"/>
  </p:normalViewPr>
  <p:slideViewPr>
    <p:cSldViewPr>
      <p:cViewPr>
        <p:scale>
          <a:sx n="75" d="100"/>
          <a:sy n="75" d="100"/>
        </p:scale>
        <p:origin x="-11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A2315-1E80-4878-B738-E83B71885D78}" type="datetimeFigureOut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2017A-280B-45F2-917A-373D5126DC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F126-FCFD-4496-A355-114C6BBE863E}" type="datetimeFigureOut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5AB3-E55D-4A00-A515-E9B40A69DF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The title</a:t>
            </a:r>
            <a:r>
              <a:rPr lang="en-US" altLang="zh-CN" b="1" baseline="0" dirty="0" smtClean="0"/>
              <a:t> of my presentation is revealing structure within clustered parallel coordinates displays</a:t>
            </a:r>
            <a:endParaRPr lang="zh-CN" alt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Please look at</a:t>
            </a:r>
            <a:r>
              <a:rPr lang="en-US" altLang="zh-CN" baseline="0" dirty="0" smtClean="0"/>
              <a:t> the picture on right, because the difference in number of lines overlapping will affect the value of transparency, the structure of a cluster has became more obvious. The mechanic is this…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When use the global value, the cluster with lower intensity will be more transparent. The both way of implementation are right, </a:t>
            </a:r>
            <a:r>
              <a:rPr lang="en-US" altLang="zh-CN" baseline="0" dirty="0" err="1" smtClean="0"/>
              <a:t>beacause</a:t>
            </a:r>
            <a:r>
              <a:rPr lang="en-US" altLang="zh-CN" baseline="0" dirty="0" smtClean="0"/>
              <a:t> the user could chose one according to their needs.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value of </a:t>
            </a:r>
            <a:r>
              <a:rPr lang="en-US" altLang="zh-CN" dirty="0" err="1" smtClean="0"/>
              <a:t>Qiqr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ij</a:t>
            </a:r>
            <a:r>
              <a:rPr lang="en-US" altLang="zh-CN" baseline="0" dirty="0" smtClean="0"/>
              <a:t> means the item in the cluster between q1 the top </a:t>
            </a:r>
            <a:r>
              <a:rPr lang="en-US" altLang="zh-CN" sz="1200" dirty="0" smtClean="0"/>
              <a:t>25</a:t>
            </a:r>
            <a:r>
              <a:rPr lang="en-US" altLang="zh-CN" sz="1200" baseline="30000" dirty="0" smtClean="0"/>
              <a:t>th</a:t>
            </a:r>
            <a:r>
              <a:rPr lang="en-US" altLang="zh-CN" sz="1200" dirty="0" smtClean="0"/>
              <a:t> percentile  and q3 75</a:t>
            </a:r>
            <a:r>
              <a:rPr lang="en-US" altLang="zh-CN" sz="1200" baseline="30000" dirty="0" smtClean="0"/>
              <a:t>th</a:t>
            </a:r>
            <a:r>
              <a:rPr lang="en-US" altLang="zh-CN" sz="1200" dirty="0" smtClean="0"/>
              <a:t> percentile.</a:t>
            </a:r>
          </a:p>
          <a:p>
            <a:endParaRPr lang="en-US" altLang="zh-CN" sz="1200" dirty="0" smtClean="0"/>
          </a:p>
          <a:p>
            <a:r>
              <a:rPr lang="en-US" altLang="zh-CN" dirty="0" smtClean="0"/>
              <a:t>Which</a:t>
            </a:r>
            <a:r>
              <a:rPr lang="en-US" altLang="zh-CN" baseline="0" dirty="0" smtClean="0"/>
              <a:t> indicates that in the </a:t>
            </a:r>
            <a:r>
              <a:rPr lang="en-US" altLang="zh-CN" dirty="0" err="1" smtClean="0"/>
              <a:t>Qiqr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ij</a:t>
            </a:r>
            <a:r>
              <a:rPr lang="en-US" altLang="zh-CN" baseline="0" dirty="0" smtClean="0"/>
              <a:t> is the data item in the cluster and others are the outliers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When modify the value of </a:t>
            </a:r>
            <a:r>
              <a:rPr lang="el-GR" altLang="zh-CN" sz="1200" dirty="0" smtClean="0"/>
              <a:t>β</a:t>
            </a:r>
            <a:r>
              <a:rPr lang="en-US" altLang="zh-CN" sz="1200" dirty="0" smtClean="0"/>
              <a:t> we</a:t>
            </a:r>
            <a:r>
              <a:rPr lang="en-US" altLang="zh-CN" sz="1200" baseline="0" dirty="0" smtClean="0"/>
              <a:t> could justify the width of outlier section, to get more or less </a:t>
            </a:r>
            <a:r>
              <a:rPr lang="en-US" altLang="zh-CN" sz="1200" baseline="0" dirty="0" err="1" smtClean="0"/>
              <a:t>exetreme</a:t>
            </a:r>
            <a:r>
              <a:rPr lang="en-US" altLang="zh-CN" sz="1200" baseline="0" dirty="0" smtClean="0"/>
              <a:t> outliers.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</a:t>
            </a:r>
            <a:r>
              <a:rPr lang="en-US" altLang="zh-CN" baseline="0" dirty="0" smtClean="0"/>
              <a:t> is a example of revealing outliers, </a:t>
            </a:r>
            <a:r>
              <a:rPr lang="en-US" altLang="zh-CN" dirty="0" smtClean="0"/>
              <a:t>The strong lines is</a:t>
            </a:r>
            <a:r>
              <a:rPr lang="en-US" altLang="zh-CN" baseline="0" dirty="0" smtClean="0"/>
              <a:t> the outliers being enhanced with its separate texture. </a:t>
            </a:r>
            <a:r>
              <a:rPr lang="en-US" altLang="zh-CN" dirty="0" smtClean="0"/>
              <a:t>These two pictures show when Changing</a:t>
            </a:r>
            <a:r>
              <a:rPr lang="en-US" altLang="zh-CN" baseline="0" dirty="0" smtClean="0"/>
              <a:t> the value of B, more extreme case of outlier will be shown, and the parameter </a:t>
            </a:r>
            <a:r>
              <a:rPr lang="en-US" altLang="zh-CN" sz="1200" dirty="0" smtClean="0"/>
              <a:t>γ , may be used to specify in how many dimensions a data item needs to be </a:t>
            </a:r>
            <a:r>
              <a:rPr lang="en-US" altLang="zh-CN" sz="1200" dirty="0" err="1" smtClean="0"/>
              <a:t>classiﬁed</a:t>
            </a:r>
            <a:r>
              <a:rPr lang="en-US" altLang="zh-CN" sz="1200" dirty="0" smtClean="0"/>
              <a:t> 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featured animation is more effective when it is displayed in the way of uniform band.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</a:t>
            </a:r>
            <a:r>
              <a:rPr lang="en-US" altLang="zh-CN" baseline="0" dirty="0" smtClean="0"/>
              <a:t> ETA</a:t>
            </a:r>
          </a:p>
          <a:p>
            <a:r>
              <a:rPr lang="en-US" altLang="zh-CN" baseline="0" dirty="0" smtClean="0"/>
              <a:t>KEDOU SIGMA</a:t>
            </a:r>
          </a:p>
          <a:p>
            <a:r>
              <a:rPr lang="en-US" altLang="zh-CN" baseline="0" dirty="0" smtClean="0"/>
              <a:t>U MIU</a:t>
            </a:r>
          </a:p>
          <a:p>
            <a:r>
              <a:rPr lang="en-US" altLang="zh-CN" baseline="0" dirty="0" smtClean="0"/>
              <a:t>GOU ZETA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In the </a:t>
            </a: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catalog, you can have a overview of my presentation, </a:t>
            </a:r>
            <a:r>
              <a:rPr lang="en-US" altLang="zh-CN" b="1" dirty="0" smtClean="0"/>
              <a:t>First of all I</a:t>
            </a:r>
            <a:r>
              <a:rPr lang="en-US" altLang="zh-CN" b="1" baseline="0" dirty="0" smtClean="0"/>
              <a:t> will introduce you the general definition of </a:t>
            </a:r>
            <a:r>
              <a:rPr lang="en-US" altLang="zh-CN" sz="1200" b="1" dirty="0" smtClean="0"/>
              <a:t>Parallel Coordinates , and after</a:t>
            </a:r>
            <a:r>
              <a:rPr lang="en-US" altLang="zh-CN" sz="1200" b="1" baseline="0" dirty="0" smtClean="0"/>
              <a:t> that is </a:t>
            </a:r>
            <a:r>
              <a:rPr lang="en-US" altLang="zh-CN" sz="1200" b="1" dirty="0" smtClean="0"/>
              <a:t>related</a:t>
            </a:r>
            <a:r>
              <a:rPr lang="en-US" altLang="zh-CN" sz="1200" b="1" baseline="0" dirty="0" smtClean="0"/>
              <a:t>  work before , what problem we were facing, and then four ways of improve the quality data revealing. </a:t>
            </a:r>
            <a:r>
              <a:rPr lang="en-US" altLang="zh-CN" b="1" dirty="0" smtClean="0"/>
              <a:t>At last is the conclusions and future work.</a:t>
            </a:r>
            <a:endParaRPr lang="zh-CN" alt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chemeClr val="tx1"/>
                </a:solidFill>
              </a:rPr>
              <a:t>Introduction!</a:t>
            </a:r>
            <a:r>
              <a:rPr lang="en-US" altLang="zh-CN" sz="1200" b="1" baseline="0" dirty="0" smtClean="0">
                <a:solidFill>
                  <a:schemeClr val="tx1"/>
                </a:solidFill>
              </a:rPr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/>
              <a:t>Multivariate data is</a:t>
            </a:r>
            <a:r>
              <a:rPr lang="en-US" altLang="zh-CN" sz="1200" b="1" baseline="0" dirty="0" smtClean="0"/>
              <a:t> data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collected on several variables for each sampling unit.</a:t>
            </a:r>
            <a:endParaRPr lang="zh-CN" alt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Today, multivariate data are common and as soon as we collect</a:t>
            </a:r>
            <a:br>
              <a:rPr lang="en-US" altLang="zh-CN" sz="1200" dirty="0" smtClean="0"/>
            </a:br>
            <a:r>
              <a:rPr lang="en-US" altLang="zh-CN" sz="1200" dirty="0" smtClean="0"/>
              <a:t>data or perform a simulation, we are faced with the difficulties of</a:t>
            </a:r>
            <a:br>
              <a:rPr lang="en-US" altLang="zh-CN" sz="1200" dirty="0" smtClean="0"/>
            </a:br>
            <a:r>
              <a:rPr lang="en-US" altLang="zh-CN" sz="1200" dirty="0" smtClean="0"/>
              <a:t>analyzing and understanding complex data structures. They have limitations in how many data items can be</a:t>
            </a:r>
            <a:br>
              <a:rPr lang="en-US" altLang="zh-CN" sz="1200" dirty="0" smtClean="0"/>
            </a:br>
            <a:r>
              <a:rPr lang="en-US" altLang="zh-CN" sz="1200" dirty="0" smtClean="0"/>
              <a:t>simultaneously perceived and interactively investigated. 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 is a example of revealing</a:t>
            </a:r>
            <a:r>
              <a:rPr lang="en-US" altLang="zh-CN" baseline="0" dirty="0" smtClean="0"/>
              <a:t> multivariate data </a:t>
            </a:r>
            <a:r>
              <a:rPr lang="en-US" altLang="zh-CN" b="1" dirty="0" smtClean="0"/>
              <a:t>with parallel coordinates technique , actually this is</a:t>
            </a:r>
            <a:r>
              <a:rPr lang="en-US" altLang="zh-CN" b="1" baseline="0" dirty="0" smtClean="0"/>
              <a:t> a homework of a grad student in our department. Every section between these </a:t>
            </a: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 axis stands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one property of a data item in the left side. </a:t>
            </a:r>
            <a:r>
              <a:rPr lang="en-US" altLang="zh-CN" sz="1200" dirty="0" smtClean="0"/>
              <a:t>Parallel coordinates is an excellent tool for visualizing this type of data but has its limitations of how to visualize a</a:t>
            </a:r>
            <a:br>
              <a:rPr lang="en-US" altLang="zh-CN" sz="1200" dirty="0" smtClean="0"/>
            </a:br>
            <a:r>
              <a:rPr lang="en-US" altLang="zh-CN" sz="1200" dirty="0" smtClean="0"/>
              <a:t>large number of data items without hiding the inherent structure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they constitute. 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Read it.  A cluster in the</a:t>
            </a:r>
            <a:r>
              <a:rPr lang="en-US" altLang="zh-CN" baseline="0" dirty="0" smtClean="0"/>
              <a:t> group of related data items, we always want data in one cluster as same as possible and data out side the cluster as different as possible, and that is what a clustering algorithm does.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</a:rPr>
              <a:t>Related</a:t>
            </a:r>
            <a:r>
              <a:rPr lang="en-US" altLang="zh-CN" sz="1200" dirty="0" smtClean="0"/>
              <a:t> </a:t>
            </a:r>
            <a:r>
              <a:rPr lang="en-US" altLang="zh-CN" sz="1200" b="1" dirty="0" smtClean="0">
                <a:solidFill>
                  <a:schemeClr val="tx1"/>
                </a:solidFill>
              </a:rPr>
              <a:t>work! I will going</a:t>
            </a:r>
            <a:r>
              <a:rPr lang="en-US" altLang="zh-CN" sz="1200" b="1" baseline="0" dirty="0" smtClean="0">
                <a:solidFill>
                  <a:schemeClr val="tx1"/>
                </a:solidFill>
              </a:rPr>
              <a:t> through this really quick.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first</a:t>
            </a:r>
            <a:r>
              <a:rPr lang="en-US" altLang="zh-CN" sz="1200" baseline="0" dirty="0" smtClean="0"/>
              <a:t> picture </a:t>
            </a:r>
            <a:r>
              <a:rPr lang="en-US" altLang="zh-CN" dirty="0" smtClean="0"/>
              <a:t>which </a:t>
            </a:r>
            <a:r>
              <a:rPr lang="en-US" altLang="zh-CN" sz="1200" dirty="0" smtClean="0"/>
              <a:t>reveals the true size of each cluster but presents limited information about the structure within each cluster.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second picture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as well as the first one has divided the data item into several </a:t>
            </a:r>
            <a:r>
              <a:rPr lang="en-US" altLang="zh-CN" sz="1200" dirty="0" err="1" smtClean="0"/>
              <a:t>dimentions</a:t>
            </a:r>
            <a:r>
              <a:rPr lang="en-US" altLang="zh-CN" sz="1200" dirty="0" smtClean="0"/>
              <a:t>. But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A limitation of both they can</a:t>
            </a:r>
            <a:r>
              <a:rPr lang="en-US" altLang="zh-CN" sz="1200" baseline="0" dirty="0" smtClean="0"/>
              <a:t> not show the relationship between each dimension.</a:t>
            </a:r>
            <a:endParaRPr lang="en-US" altLang="zh-C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And the third picture </a:t>
            </a:r>
            <a:r>
              <a:rPr lang="en-US" altLang="zh-CN" sz="1200" dirty="0" smtClean="0"/>
              <a:t>provide a good overview of the global structure of the data but do not completely succeed in revealing all relevant aspects of the structure within the clusters. 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zh-CN" dirty="0" smtClean="0"/>
              <a:t>Let</a:t>
            </a:r>
            <a:r>
              <a:rPr lang="en-US" altLang="zh-CN" dirty="0" smtClean="0"/>
              <a:t>’s get</a:t>
            </a:r>
            <a:r>
              <a:rPr lang="en-US" altLang="zh-CN" baseline="0" dirty="0" smtClean="0"/>
              <a:t> to the main course of my presentation. </a:t>
            </a:r>
            <a:r>
              <a:rPr lang="pt-BR" altLang="zh-CN" dirty="0" smtClean="0"/>
              <a:t>High-precision</a:t>
            </a:r>
            <a:r>
              <a:rPr lang="pt-BR" altLang="zh-CN" sz="1200" b="1" dirty="0" smtClean="0"/>
              <a:t> textures,</a:t>
            </a:r>
            <a:r>
              <a:rPr lang="en-US" altLang="zh-CN" sz="1200" dirty="0" smtClean="0"/>
              <a:t> This section describes how to generate a high-precision texture that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can be used to reveal different types of cluster information. 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F468C-BE82-4094-8772-275DFB28F00E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6DF98-3470-4A55-8DE2-59DAE1A233B3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9F64C-CCA2-4620-AF3F-8371211092A6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B8C92-C35E-4F76-BC2E-249401A4C520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E4595-05EA-431F-B2C1-B24EC724BD58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406B0A-41D3-43D5-8087-8DF18A90AA87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4C7B1-B87C-485E-8D1D-6AE4508EC672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6622EF-89E9-4F7C-A336-73BEA3EF140C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1AEE7-BEA0-4A3C-946B-143B894957C4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818B4-B603-44A0-83AC-58B0957D816D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6034B-C7F4-474B-BDFE-B9332A71C60A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BCA353-AA2C-4580-BAA7-98C781C98D51}" type="datetime1">
              <a:rPr lang="zh-CN" altLang="en-US" smtClean="0"/>
              <a:pPr/>
              <a:t>2011/11/7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271662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Revealing Structure within Clustered Parallel Coordinates Displays</a:t>
            </a:r>
          </a:p>
          <a:p>
            <a:endParaRPr lang="en-US" altLang="zh-CN" sz="1600" b="1" dirty="0" smtClean="0"/>
          </a:p>
          <a:p>
            <a:pPr algn="ctr"/>
            <a:r>
              <a:rPr lang="en-US" altLang="zh-CN" sz="1400" i="1" dirty="0" smtClean="0"/>
              <a:t>Jimmy Johansson, Patric Ljung, Mikael Jern, Matthew Cooper </a:t>
            </a:r>
            <a:br>
              <a:rPr lang="en-US" altLang="zh-CN" sz="1400" i="1" dirty="0" smtClean="0"/>
            </a:br>
            <a:endParaRPr lang="en-US" altLang="zh-CN" sz="1400" i="1" dirty="0" smtClean="0"/>
          </a:p>
          <a:p>
            <a:pPr algn="ctr"/>
            <a:r>
              <a:rPr lang="en-US" altLang="zh-CN" sz="1400" i="1" dirty="0" smtClean="0"/>
              <a:t>NVIS- Norrkoping Visualization and Interaction Studio, Linkoping University, Sweden </a:t>
            </a:r>
          </a:p>
          <a:p>
            <a:endParaRPr lang="en-US" altLang="zh-CN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30120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Presented by </a:t>
            </a:r>
            <a:r>
              <a:rPr lang="en-US" altLang="zh-CN" dirty="0" err="1" smtClean="0"/>
              <a:t>Xinyu</a:t>
            </a:r>
            <a:r>
              <a:rPr lang="en-US" altLang="zh-CN" dirty="0" smtClean="0"/>
              <a:t> </a:t>
            </a:r>
            <a:r>
              <a:rPr lang="en-US" altLang="zh-CN" dirty="0" smtClean="0"/>
              <a:t>Chang</a:t>
            </a:r>
            <a:br>
              <a:rPr lang="en-US" altLang="zh-CN" dirty="0" smtClean="0"/>
            </a:br>
            <a:r>
              <a:rPr lang="en-US" altLang="zh-CN" dirty="0" smtClean="0"/>
              <a:t>Kent State University</a:t>
            </a:r>
          </a:p>
          <a:p>
            <a:r>
              <a:rPr lang="en-US" altLang="zh-CN" dirty="0" smtClean="0"/>
              <a:t>xchang@kent.edu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27584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altLang="zh-CN" sz="2800" b="1" u="sng" dirty="0" smtClean="0"/>
              <a:t>High-precision textures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48680"/>
            <a:ext cx="748883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Framebuffer limitation</a:t>
            </a:r>
          </a:p>
          <a:p>
            <a:endParaRPr lang="en-US" altLang="zh-CN" sz="1050" dirty="0" smtClean="0"/>
          </a:p>
          <a:p>
            <a:r>
              <a:rPr lang="en-US" altLang="zh-CN" dirty="0" smtClean="0"/>
              <a:t>When dealing with very large data sets, the number of lines needed to be rendered may cause limitations in interactivity.</a:t>
            </a:r>
          </a:p>
          <a:p>
            <a:r>
              <a:rPr lang="en-US" altLang="zh-CN" dirty="0" smtClean="0"/>
              <a:t>When the intensity level displayed by the parallel coordinates more than the number framebuffer supports, this information can not be revealed using additive blending.</a:t>
            </a:r>
          </a:p>
          <a:p>
            <a:endParaRPr lang="en-US" altLang="zh-CN" sz="1100" dirty="0" smtClean="0"/>
          </a:p>
          <a:p>
            <a:r>
              <a:rPr lang="en-US" altLang="zh-CN" sz="2000" b="1" dirty="0" smtClean="0"/>
              <a:t>Solution</a:t>
            </a:r>
          </a:p>
          <a:p>
            <a:endParaRPr lang="en-US" altLang="zh-CN" sz="1100" b="1" dirty="0" smtClean="0"/>
          </a:p>
          <a:p>
            <a:r>
              <a:rPr lang="en-US" altLang="zh-CN" dirty="0" smtClean="0"/>
              <a:t>Divide the data into subset equals to the capacity of the framebuffer, after the subset get rendered, accumulate them in a higher precision buffer.</a:t>
            </a:r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1475656" y="4355812"/>
            <a:ext cx="2376264" cy="1512168"/>
            <a:chOff x="1475656" y="4653136"/>
            <a:chExt cx="2376264" cy="1512168"/>
          </a:xfrm>
        </p:grpSpPr>
        <p:sp>
          <p:nvSpPr>
            <p:cNvPr id="10" name="矩形 9"/>
            <p:cNvSpPr/>
            <p:nvPr/>
          </p:nvSpPr>
          <p:spPr>
            <a:xfrm>
              <a:off x="1475656" y="4869160"/>
              <a:ext cx="2304256" cy="129614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475656" y="5229200"/>
              <a:ext cx="230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475656" y="5589240"/>
              <a:ext cx="230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475656" y="5877272"/>
              <a:ext cx="230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2195736" y="4725144"/>
              <a:ext cx="0" cy="14401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2987824" y="4725144"/>
              <a:ext cx="0" cy="14401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2195736" y="4653136"/>
              <a:ext cx="1656184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4139952" y="4643844"/>
            <a:ext cx="1224136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3203848" y="4931876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283968" y="4787860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subset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5724128" y="4139788"/>
            <a:ext cx="2808312" cy="20162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5292080" y="5003884"/>
            <a:ext cx="1584176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452320" y="5363924"/>
            <a:ext cx="93610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RENDERED</a:t>
            </a:r>
            <a:endParaRPr lang="zh-CN" altLang="en-US" sz="1400" dirty="0"/>
          </a:p>
        </p:txBody>
      </p:sp>
      <p:sp>
        <p:nvSpPr>
          <p:cNvPr id="56" name="矩形 55"/>
          <p:cNvSpPr/>
          <p:nvPr/>
        </p:nvSpPr>
        <p:spPr>
          <a:xfrm>
            <a:off x="7452320" y="5723964"/>
            <a:ext cx="93610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RENDERED</a:t>
            </a:r>
            <a:endParaRPr lang="zh-CN" altLang="en-US" sz="1400" dirty="0"/>
          </a:p>
        </p:txBody>
      </p:sp>
      <p:sp>
        <p:nvSpPr>
          <p:cNvPr id="57" name="矩形 56"/>
          <p:cNvSpPr/>
          <p:nvPr/>
        </p:nvSpPr>
        <p:spPr>
          <a:xfrm>
            <a:off x="6516216" y="5723964"/>
            <a:ext cx="93610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RENDERED</a:t>
            </a:r>
            <a:endParaRPr lang="zh-CN" alt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067944" y="52199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FRAMEBUFFER</a:t>
            </a:r>
            <a:endParaRPr lang="zh-CN" alt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724128" y="60840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Higher precision buffer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339752" y="58586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DATA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788640"/>
            <a:ext cx="4680520" cy="48006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altLang="zh-CN" sz="2000" b="1" dirty="0" smtClean="0"/>
              <a:t>Intensity range and transparency</a:t>
            </a:r>
          </a:p>
          <a:p>
            <a:pPr marL="0">
              <a:buNone/>
            </a:pPr>
            <a:endParaRPr lang="en-US" altLang="zh-CN" sz="800" b="1" dirty="0" smtClean="0"/>
          </a:p>
          <a:p>
            <a:pPr marL="0">
              <a:buNone/>
            </a:pPr>
            <a:r>
              <a:rPr lang="en-US" altLang="zh-CN" sz="1800" dirty="0" smtClean="0"/>
              <a:t>This value, </a:t>
            </a:r>
            <a:r>
              <a:rPr lang="el-GR" altLang="zh-CN" sz="1800" b="1" dirty="0" smtClean="0"/>
              <a:t>ρ</a:t>
            </a:r>
            <a:r>
              <a:rPr lang="el-GR" altLang="zh-CN" sz="1800" dirty="0" smtClean="0"/>
              <a:t> ,</a:t>
            </a:r>
            <a:r>
              <a:rPr lang="en-US" altLang="zh-CN" sz="1800" dirty="0" smtClean="0"/>
              <a:t>is used to normalize the intensity range ensuring that all intensity information is retained. </a:t>
            </a:r>
          </a:p>
          <a:p>
            <a:pPr marL="0">
              <a:buNone/>
            </a:pPr>
            <a:endParaRPr lang="en-US" altLang="zh-CN" sz="1800" dirty="0" smtClean="0"/>
          </a:p>
          <a:p>
            <a:pPr marL="0">
              <a:buNone/>
            </a:pPr>
            <a:r>
              <a:rPr lang="el-GR" altLang="zh-CN" sz="1800" b="1" dirty="0" smtClean="0"/>
              <a:t>ρ</a:t>
            </a:r>
            <a:r>
              <a:rPr lang="en-US" altLang="zh-CN" sz="1800" b="1" baseline="-25000" dirty="0" smtClean="0"/>
              <a:t>i</a:t>
            </a:r>
            <a:r>
              <a:rPr lang="en-US" altLang="zh-CN" sz="1800" b="1" dirty="0" smtClean="0"/>
              <a:t> </a:t>
            </a:r>
            <a:r>
              <a:rPr lang="en-US" altLang="zh-CN" sz="1800" dirty="0" smtClean="0"/>
              <a:t>Equals to the value of overlapping lines.</a:t>
            </a:r>
          </a:p>
          <a:p>
            <a:pPr marL="0">
              <a:buNone/>
            </a:pPr>
            <a:r>
              <a:rPr lang="el-GR" altLang="zh-CN" sz="1800" b="1" dirty="0" smtClean="0"/>
              <a:t>ρ </a:t>
            </a:r>
            <a:r>
              <a:rPr lang="en-US" altLang="zh-CN" sz="1800" b="1" baseline="-25000" dirty="0" smtClean="0"/>
              <a:t>global </a:t>
            </a:r>
            <a:r>
              <a:rPr lang="en-US" altLang="zh-CN" sz="1800" baseline="-25000" dirty="0" smtClean="0"/>
              <a:t> </a:t>
            </a:r>
            <a:r>
              <a:rPr lang="en-US" altLang="zh-CN" sz="1800" dirty="0" smtClean="0"/>
              <a:t> is the largest of </a:t>
            </a:r>
            <a:r>
              <a:rPr lang="el-GR" altLang="zh-CN" sz="1800" b="1" dirty="0" smtClean="0"/>
              <a:t>ρ</a:t>
            </a:r>
            <a:r>
              <a:rPr lang="en-US" altLang="zh-CN" sz="1800" b="1" baseline="-25000" dirty="0" smtClean="0"/>
              <a:t>i</a:t>
            </a:r>
            <a:r>
              <a:rPr lang="en-US" altLang="zh-CN" sz="1800" b="1" dirty="0" smtClean="0"/>
              <a:t> .</a:t>
            </a:r>
            <a:endParaRPr lang="en-US" altLang="zh-CN" sz="1800" dirty="0" smtClean="0"/>
          </a:p>
          <a:p>
            <a:pPr marL="0"/>
            <a:endParaRPr lang="en-US" altLang="zh-CN" sz="1800" b="1" dirty="0" smtClean="0"/>
          </a:p>
          <a:p>
            <a:pPr marL="0">
              <a:buNone/>
            </a:pPr>
            <a:endParaRPr lang="zh-CN" altLang="en-US" sz="1800" b="1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27584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altLang="zh-CN" sz="2800" b="1" u="sng" dirty="0" smtClean="0"/>
              <a:t>High-precision textures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31640" y="465313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 we normalize the resulting image using </a:t>
            </a:r>
            <a:r>
              <a:rPr lang="el-GR" altLang="zh-CN" b="1" dirty="0" smtClean="0"/>
              <a:t>ρ </a:t>
            </a:r>
            <a:r>
              <a:rPr lang="en-US" altLang="zh-CN" b="1" baseline="-25000" dirty="0" smtClean="0"/>
              <a:t>global </a:t>
            </a:r>
            <a:r>
              <a:rPr lang="en-US" altLang="zh-CN" dirty="0" smtClean="0"/>
              <a:t>,clusters with a small maximum intersecting value will be more transparent. Normalizing each cluster individually using </a:t>
            </a:r>
            <a:r>
              <a:rPr lang="el-GR" altLang="zh-CN" b="1" dirty="0" smtClean="0"/>
              <a:t>ρ</a:t>
            </a:r>
            <a:r>
              <a:rPr lang="en-US" altLang="zh-CN" b="1" baseline="-25000" dirty="0" smtClean="0"/>
              <a:t>i</a:t>
            </a:r>
            <a:r>
              <a:rPr lang="en-US" altLang="zh-CN" dirty="0" smtClean="0"/>
              <a:t> ,each cluster’s maximum intersecting value will be perceived as equally dense. Both approaches are, in a sense correct, only highlighting different aspects.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043608" y="1628800"/>
            <a:ext cx="7740352" cy="2592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4800" b="1" dirty="0" smtClean="0"/>
              <a:t>4.Transfer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u="sng" dirty="0" smtClean="0"/>
              <a:t>Transfer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1196752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concept of using a transfer function(TF)in conjunction with parallel coordinates to allow for a more powerful and customized analysis process. A TF deﬁned as 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enables the user to easily investigate different aspects of the data by mapping a data value, </a:t>
            </a:r>
            <a:r>
              <a:rPr lang="en-US" altLang="zh-CN" sz="2000" b="1" dirty="0" smtClean="0"/>
              <a:t>s</a:t>
            </a:r>
            <a:r>
              <a:rPr lang="en-US" altLang="zh-CN" sz="2000" dirty="0" smtClean="0"/>
              <a:t> ,to an opacity value, </a:t>
            </a:r>
            <a:r>
              <a:rPr lang="el-GR" altLang="zh-CN" sz="2000" b="1" dirty="0" smtClean="0"/>
              <a:t>α</a:t>
            </a:r>
            <a:r>
              <a:rPr lang="el-GR" altLang="zh-CN" sz="2000" dirty="0" smtClean="0"/>
              <a:t> .</a:t>
            </a:r>
            <a:r>
              <a:rPr lang="en-US" altLang="zh-CN" sz="2000" dirty="0" smtClean="0"/>
              <a:t>Both pre-deﬁned as well as user-deﬁned TFs may be used.</a:t>
            </a:r>
          </a:p>
          <a:p>
            <a:endParaRPr lang="zh-CN" alt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47449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869160"/>
            <a:ext cx="3886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77343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u="sng" dirty="0" smtClean="0"/>
              <a:t>Transfer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9724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u="sng" dirty="0" smtClean="0"/>
              <a:t>Transfer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1628800"/>
            <a:ext cx="7740352" cy="2592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4400" b="1" dirty="0" smtClean="0"/>
              <a:t>5.Enhancing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u="sng" dirty="0" smtClean="0"/>
              <a:t>Enhancing outliers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836712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000" b="1" dirty="0" smtClean="0"/>
              <a:t>Outlier</a:t>
            </a:r>
            <a:r>
              <a:rPr lang="en-US" altLang="zh-CN" sz="2000" dirty="0" smtClean="0"/>
              <a:t> a data item that differs from the main trend in a particular cluster. 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In order to gain additional insight into a data set, outliers must be investigated. </a:t>
            </a:r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The enhanced outliers are displayed using a separate texture, thus they can be easily switched on or off 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We use a method based on the </a:t>
            </a:r>
            <a:r>
              <a:rPr lang="en-US" altLang="zh-CN" sz="2000" b="1" dirty="0" smtClean="0"/>
              <a:t>interquartile range </a:t>
            </a:r>
            <a:r>
              <a:rPr lang="en-US" altLang="zh-CN" sz="2000" dirty="0" smtClean="0"/>
              <a:t>to </a:t>
            </a:r>
            <a:r>
              <a:rPr lang="en-US" altLang="zh-CN" sz="2000" dirty="0" err="1" smtClean="0"/>
              <a:t>deﬁne</a:t>
            </a:r>
            <a:r>
              <a:rPr lang="en-US" altLang="zh-CN" sz="2000" dirty="0" smtClean="0"/>
              <a:t> if a data item is an outlier or not. </a:t>
            </a:r>
          </a:p>
          <a:p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836712"/>
            <a:ext cx="7498080" cy="54116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CN" sz="11200" b="1" dirty="0" smtClean="0"/>
              <a:t>Way of define outlier:</a:t>
            </a:r>
            <a:r>
              <a:rPr lang="en-US" altLang="zh-CN" sz="9600" b="1" dirty="0" smtClean="0"/>
              <a:t> interquartile range </a:t>
            </a:r>
            <a:endParaRPr lang="en-US" altLang="zh-CN" sz="11200" b="1" dirty="0" smtClean="0"/>
          </a:p>
          <a:p>
            <a:pPr>
              <a:buNone/>
            </a:pPr>
            <a:endParaRPr lang="en-US" altLang="zh-CN" b="1" dirty="0" smtClean="0"/>
          </a:p>
          <a:p>
            <a:r>
              <a:rPr lang="en-US" altLang="zh-CN" sz="8000" dirty="0" smtClean="0"/>
              <a:t>For each cluster, </a:t>
            </a:r>
            <a:r>
              <a:rPr lang="en-US" altLang="zh-CN" sz="8000" b="1" dirty="0" smtClean="0"/>
              <a:t>i</a:t>
            </a:r>
            <a:r>
              <a:rPr lang="en-US" altLang="zh-CN" sz="8000" dirty="0" smtClean="0"/>
              <a:t> ,and dimension, </a:t>
            </a:r>
            <a:r>
              <a:rPr lang="en-US" altLang="zh-CN" sz="8000" b="1" dirty="0" smtClean="0"/>
              <a:t>j </a:t>
            </a:r>
            <a:r>
              <a:rPr lang="en-US" altLang="zh-CN" sz="8000" dirty="0" smtClean="0"/>
              <a:t>,the interquartile range,  </a:t>
            </a:r>
            <a:r>
              <a:rPr lang="en-US" altLang="zh-CN" sz="500" dirty="0" smtClean="0"/>
              <a:t>           </a:t>
            </a:r>
            <a:r>
              <a:rPr lang="en-US" altLang="zh-CN" sz="8000" dirty="0" smtClean="0"/>
              <a:t>,is deﬁned as the difference between upper and lower quartiles,   -   ,where </a:t>
            </a:r>
            <a:br>
              <a:rPr lang="en-US" altLang="zh-CN" sz="8000" dirty="0" smtClean="0"/>
            </a:br>
            <a:r>
              <a:rPr lang="en-US" altLang="zh-CN" sz="8000" dirty="0" smtClean="0"/>
              <a:t>is the 25</a:t>
            </a:r>
            <a:r>
              <a:rPr lang="en-US" altLang="zh-CN" sz="8000" baseline="30000" dirty="0" smtClean="0"/>
              <a:t>th</a:t>
            </a:r>
            <a:r>
              <a:rPr lang="en-US" altLang="zh-CN" sz="8000" dirty="0" smtClean="0"/>
              <a:t> percentile and   is the 75th percentile.</a:t>
            </a:r>
            <a:br>
              <a:rPr lang="en-US" altLang="zh-CN" sz="8000" dirty="0" smtClean="0"/>
            </a:br>
            <a:r>
              <a:rPr lang="en-US" altLang="zh-CN" sz="8000" dirty="0" smtClean="0"/>
              <a:t>The data items that belong to cluster </a:t>
            </a:r>
            <a:r>
              <a:rPr lang="en-US" altLang="zh-CN" sz="8000" b="1" dirty="0" smtClean="0"/>
              <a:t>i</a:t>
            </a:r>
            <a:r>
              <a:rPr lang="en-US" altLang="zh-CN" sz="8000" dirty="0" smtClean="0"/>
              <a:t> , are determined to be outliers if they fall </a:t>
            </a:r>
            <a:r>
              <a:rPr lang="el-GR" altLang="zh-CN" sz="8000" dirty="0" smtClean="0"/>
              <a:t>β </a:t>
            </a:r>
            <a:r>
              <a:rPr lang="en-US" altLang="zh-CN" sz="8000" dirty="0" smtClean="0"/>
              <a:t>  above   or below   This is done for each dimension, </a:t>
            </a:r>
            <a:r>
              <a:rPr lang="en-US" altLang="zh-CN" sz="8000" b="1" dirty="0" smtClean="0"/>
              <a:t>j</a:t>
            </a:r>
            <a:r>
              <a:rPr lang="en-US" altLang="zh-CN" sz="8000" dirty="0" smtClean="0"/>
              <a:t> ,independently. The value of </a:t>
            </a:r>
            <a:r>
              <a:rPr lang="el-GR" altLang="zh-CN" sz="8000" dirty="0" smtClean="0"/>
              <a:t>β </a:t>
            </a:r>
            <a:r>
              <a:rPr lang="en-US" altLang="zh-CN" sz="8000" dirty="0" smtClean="0"/>
              <a:t>may be interactively changed, but one commonly used rule when searching for outliers is to use </a:t>
            </a:r>
            <a:r>
              <a:rPr lang="el-GR" altLang="zh-CN" sz="8000" dirty="0" smtClean="0"/>
              <a:t>β = 1 . 5.</a:t>
            </a:r>
            <a:r>
              <a:rPr lang="en-US" altLang="zh-CN" sz="8000" dirty="0" smtClean="0"/>
              <a:t> Larger values of </a:t>
            </a:r>
            <a:r>
              <a:rPr lang="el-GR" altLang="zh-CN" sz="8000" dirty="0" smtClean="0"/>
              <a:t>β </a:t>
            </a:r>
            <a:r>
              <a:rPr lang="en-US" altLang="zh-CN" sz="8000" dirty="0" smtClean="0"/>
              <a:t>can be used to identify more extreme outliers. </a:t>
            </a:r>
          </a:p>
          <a:p>
            <a:pPr>
              <a:buNone/>
            </a:pPr>
            <a:endParaRPr lang="en-US" altLang="zh-CN" sz="7200" b="1" dirty="0" smtClean="0"/>
          </a:p>
          <a:p>
            <a:pPr>
              <a:buNone/>
            </a:pPr>
            <a:endParaRPr lang="en-US" altLang="zh-CN" sz="7200" b="1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u="sng" dirty="0" smtClean="0"/>
              <a:t>Enhancing outliers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11638" y="1724025"/>
          <a:ext cx="339725" cy="323850"/>
        </p:xfrm>
        <a:graphic>
          <a:graphicData uri="http://schemas.openxmlformats.org/presentationml/2006/ole">
            <p:oleObj spid="_x0000_s1027" name="公式" r:id="rId4" imgW="266400" imgH="2538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084168" y="1916832"/>
          <a:ext cx="257175" cy="336947"/>
        </p:xfrm>
        <a:graphic>
          <a:graphicData uri="http://schemas.openxmlformats.org/presentationml/2006/ole">
            <p:oleObj spid="_x0000_s1028" name="公式" r:id="rId5" imgW="203040" imgH="2538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588224" y="1916832"/>
          <a:ext cx="257175" cy="322263"/>
        </p:xfrm>
        <a:graphic>
          <a:graphicData uri="http://schemas.openxmlformats.org/presentationml/2006/ole">
            <p:oleObj spid="_x0000_s1029" name="公式" r:id="rId6" imgW="203040" imgH="2538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740352" y="1916832"/>
          <a:ext cx="257175" cy="360883"/>
        </p:xfrm>
        <a:graphic>
          <a:graphicData uri="http://schemas.openxmlformats.org/presentationml/2006/ole">
            <p:oleObj spid="_x0000_s1030" name="公式" r:id="rId7" imgW="203040" imgH="2538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004048" y="2170633"/>
          <a:ext cx="257175" cy="322263"/>
        </p:xfrm>
        <a:graphic>
          <a:graphicData uri="http://schemas.openxmlformats.org/presentationml/2006/ole">
            <p:oleObj spid="_x0000_s1031" name="公式" r:id="rId8" imgW="203040" imgH="2538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752555" y="2673102"/>
          <a:ext cx="339725" cy="323850"/>
        </p:xfrm>
        <a:graphic>
          <a:graphicData uri="http://schemas.openxmlformats.org/presentationml/2006/ole">
            <p:oleObj spid="_x0000_s1032" name="公式" r:id="rId9" imgW="266400" imgH="2538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771209" y="2674689"/>
          <a:ext cx="257175" cy="322263"/>
        </p:xfrm>
        <a:graphic>
          <a:graphicData uri="http://schemas.openxmlformats.org/presentationml/2006/ole">
            <p:oleObj spid="_x0000_s1033" name="公式" r:id="rId10" imgW="203040" imgH="25380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411760" y="2924944"/>
          <a:ext cx="257175" cy="322262"/>
        </p:xfrm>
        <a:graphic>
          <a:graphicData uri="http://schemas.openxmlformats.org/presentationml/2006/ole">
            <p:oleObj spid="_x0000_s1034" name="公式" r:id="rId11" imgW="203040" imgH="253800" progId="Equation.3">
              <p:embed/>
            </p:oleObj>
          </a:graphicData>
        </a:graphic>
      </p:graphicFrame>
      <p:sp>
        <p:nvSpPr>
          <p:cNvPr id="19" name="矩形 18"/>
          <p:cNvSpPr/>
          <p:nvPr/>
        </p:nvSpPr>
        <p:spPr>
          <a:xfrm>
            <a:off x="1619672" y="4581128"/>
            <a:ext cx="1656184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275856" y="4581128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32040" y="4581128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88224" y="4581128"/>
            <a:ext cx="1656184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516216" y="4941168"/>
          <a:ext cx="257175" cy="338137"/>
        </p:xfrm>
        <a:graphic>
          <a:graphicData uri="http://schemas.openxmlformats.org/presentationml/2006/ole">
            <p:oleObj spid="_x0000_s1035" name="公式" r:id="rId12" imgW="203040" imgH="25380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131840" y="4941168"/>
          <a:ext cx="257175" cy="322262"/>
        </p:xfrm>
        <a:graphic>
          <a:graphicData uri="http://schemas.openxmlformats.org/presentationml/2006/ole">
            <p:oleObj spid="_x0000_s1036" name="公式" r:id="rId13" imgW="203040" imgH="253800" progId="Equation.3">
              <p:embed/>
            </p:oleObj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4779963" y="4940499"/>
          <a:ext cx="273050" cy="322262"/>
        </p:xfrm>
        <a:graphic>
          <a:graphicData uri="http://schemas.openxmlformats.org/presentationml/2006/ole">
            <p:oleObj spid="_x0000_s1037" name="公式" r:id="rId14" imgW="215640" imgH="253800" progId="Equation.3">
              <p:embed/>
            </p:oleObj>
          </a:graphicData>
        </a:graphic>
      </p:graphicFrame>
      <p:sp>
        <p:nvSpPr>
          <p:cNvPr id="27" name="右大括号 26"/>
          <p:cNvSpPr/>
          <p:nvPr/>
        </p:nvSpPr>
        <p:spPr>
          <a:xfrm rot="5400000">
            <a:off x="4734018" y="3699030"/>
            <a:ext cx="396044" cy="3456384"/>
          </a:xfrm>
          <a:prstGeom prst="rightBrace">
            <a:avLst>
              <a:gd name="adj1" fmla="val 5746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427984" y="5589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Cluster</a:t>
            </a:r>
            <a:endParaRPr lang="zh-CN" altLang="en-US" b="1" dirty="0"/>
          </a:p>
        </p:txBody>
      </p:sp>
      <p:sp>
        <p:nvSpPr>
          <p:cNvPr id="29" name="右大括号 28"/>
          <p:cNvSpPr/>
          <p:nvPr/>
        </p:nvSpPr>
        <p:spPr>
          <a:xfrm rot="5400000">
            <a:off x="2213738" y="4635134"/>
            <a:ext cx="396044" cy="1584176"/>
          </a:xfrm>
          <a:prstGeom prst="rightBrace">
            <a:avLst>
              <a:gd name="adj1" fmla="val 5746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907704" y="5589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Outlier</a:t>
            </a:r>
            <a:endParaRPr lang="zh-CN" altLang="en-US" b="1" dirty="0"/>
          </a:p>
        </p:txBody>
      </p:sp>
      <p:sp>
        <p:nvSpPr>
          <p:cNvPr id="32" name="右大括号 31"/>
          <p:cNvSpPr/>
          <p:nvPr/>
        </p:nvSpPr>
        <p:spPr>
          <a:xfrm rot="5400000">
            <a:off x="7254298" y="4635134"/>
            <a:ext cx="396044" cy="1584176"/>
          </a:xfrm>
          <a:prstGeom prst="rightBrace">
            <a:avLst>
              <a:gd name="adj1" fmla="val 5746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948264" y="5589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Outlier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5400600" cy="52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zh-CN" sz="2800" b="1" u="sng" dirty="0" smtClean="0"/>
              <a:t>Enhancing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/>
              <a:t>1.Introduction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2.Related work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3.</a:t>
            </a:r>
            <a:r>
              <a:rPr lang="pt-BR" altLang="zh-CN" sz="3600" dirty="0" smtClean="0"/>
              <a:t>High-precision textures</a:t>
            </a:r>
          </a:p>
          <a:p>
            <a:pPr>
              <a:lnSpc>
                <a:spcPct val="150000"/>
              </a:lnSpc>
            </a:pPr>
            <a:r>
              <a:rPr lang="pt-BR" altLang="zh-CN" sz="3600" dirty="0" smtClean="0"/>
              <a:t>4.Transfer function</a:t>
            </a:r>
          </a:p>
          <a:p>
            <a:pPr>
              <a:lnSpc>
                <a:spcPct val="150000"/>
              </a:lnSpc>
            </a:pPr>
            <a:r>
              <a:rPr lang="pt-BR" altLang="zh-CN" sz="3600" dirty="0" smtClean="0"/>
              <a:t>5.Enhancing outliers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6.Feature animation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7.Conclusions and future work </a:t>
            </a:r>
          </a:p>
          <a:p>
            <a:endParaRPr lang="en-US" altLang="zh-CN" sz="3600" dirty="0" smtClean="0"/>
          </a:p>
          <a:p>
            <a:endParaRPr lang="en-US" altLang="zh-CN" sz="36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1628800"/>
            <a:ext cx="7740352" cy="2592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smtClean="0"/>
              <a:t>6.Feature 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u="sng" dirty="0" smtClean="0"/>
              <a:t>Feature animation</a:t>
            </a:r>
            <a:endParaRPr lang="pt-BR" altLang="zh-CN" sz="28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31640" y="620688"/>
            <a:ext cx="7344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‘</a:t>
            </a:r>
            <a:r>
              <a:rPr lang="en-US" altLang="zh-CN" b="1" dirty="0" smtClean="0"/>
              <a:t>Feature animation</a:t>
            </a:r>
            <a:r>
              <a:rPr lang="en-US" altLang="zh-CN" dirty="0" smtClean="0"/>
              <a:t>' as an intuitive way of visualizing statistical properties of the clusters. Both the </a:t>
            </a:r>
            <a:r>
              <a:rPr lang="en-US" altLang="zh-CN" b="1" dirty="0" smtClean="0"/>
              <a:t>variance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and </a:t>
            </a:r>
            <a:r>
              <a:rPr lang="en-US" altLang="zh-CN" b="1" dirty="0" smtClean="0"/>
              <a:t>skewness</a:t>
            </a:r>
            <a:r>
              <a:rPr lang="en-US" altLang="zh-CN" dirty="0" smtClean="0"/>
              <a:t> of a cluster may be used as a guidance as to</a:t>
            </a:r>
            <a:br>
              <a:rPr lang="en-US" altLang="zh-CN" dirty="0" smtClean="0"/>
            </a:br>
            <a:r>
              <a:rPr lang="en-US" altLang="zh-CN" dirty="0" smtClean="0"/>
              <a:t>where to start the analysis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</a:t>
            </a:r>
            <a:r>
              <a:rPr lang="en-US" altLang="zh-CN" b="1" dirty="0" smtClean="0"/>
              <a:t>Uniform band</a:t>
            </a:r>
            <a:r>
              <a:rPr lang="en-US" altLang="zh-CN" dirty="0" smtClean="0"/>
              <a:t>, a cluster displayed at the </a:t>
            </a:r>
            <a:r>
              <a:rPr lang="en-US" altLang="zh-CN" dirty="0" err="1" smtClean="0"/>
              <a:t>centroid</a:t>
            </a:r>
            <a:r>
              <a:rPr lang="en-US" altLang="zh-CN" dirty="0" smtClean="0"/>
              <a:t>, rather than presented in its true size, will not take up as much vertical space and can therefore be used to get a good overview of the data.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4968552" cy="22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u="sng" dirty="0" smtClean="0"/>
              <a:t>Feature animation</a:t>
            </a:r>
            <a:endParaRPr lang="pt-BR" altLang="zh-CN" sz="28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3648" y="83671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animating the </a:t>
            </a:r>
            <a:r>
              <a:rPr lang="en-US" altLang="zh-CN" b="1" dirty="0" smtClean="0"/>
              <a:t>variance</a:t>
            </a:r>
            <a:r>
              <a:rPr lang="en-US" altLang="zh-CN" dirty="0" smtClean="0"/>
              <a:t> the user can quickly examine each</a:t>
            </a:r>
            <a:br>
              <a:rPr lang="en-US" altLang="zh-CN" dirty="0" smtClean="0"/>
            </a:br>
            <a:r>
              <a:rPr lang="en-US" altLang="zh-CN" dirty="0" smtClean="0"/>
              <a:t>cluster to see if the cluster is tight or loose.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By animating the </a:t>
            </a:r>
            <a:r>
              <a:rPr lang="en-US" altLang="zh-CN" b="1" dirty="0" smtClean="0"/>
              <a:t>skewness</a:t>
            </a:r>
            <a:r>
              <a:rPr lang="en-US" altLang="zh-CN" dirty="0" smtClean="0"/>
              <a:t> the amount of asymmetry in the distribution is measured. 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15068"/>
          <a:stretch>
            <a:fillRect/>
          </a:stretch>
        </p:blipFill>
        <p:spPr bwMode="auto">
          <a:xfrm>
            <a:off x="2627784" y="2420888"/>
            <a:ext cx="4464496" cy="193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03648" y="458112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µ</a:t>
            </a:r>
            <a:r>
              <a:rPr lang="en-US" altLang="zh-CN" b="1" baseline="-25000" dirty="0" err="1" smtClean="0"/>
              <a:t>ij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is the mean of the 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ijk</a:t>
            </a:r>
            <a:r>
              <a:rPr lang="en-US" altLang="zh-CN" dirty="0" smtClean="0"/>
              <a:t> </a:t>
            </a:r>
            <a:endParaRPr lang="en-US" altLang="zh-CN" b="1" dirty="0" smtClean="0"/>
          </a:p>
          <a:p>
            <a:r>
              <a:rPr lang="el-GR" altLang="zh-CN" b="1" dirty="0" smtClean="0"/>
              <a:t>σ </a:t>
            </a:r>
            <a:r>
              <a:rPr lang="en-US" altLang="zh-CN" b="1" baseline="-25000" dirty="0" err="1" smtClean="0"/>
              <a:t>ij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is the standard deviation</a:t>
            </a:r>
          </a:p>
          <a:p>
            <a:r>
              <a:rPr lang="en-US" altLang="zh-CN" b="1" dirty="0" err="1" smtClean="0"/>
              <a:t>V</a:t>
            </a:r>
            <a:r>
              <a:rPr lang="en-US" altLang="zh-CN" b="1" baseline="-25000" dirty="0" err="1" smtClean="0"/>
              <a:t>ij</a:t>
            </a:r>
            <a:r>
              <a:rPr lang="en-US" altLang="zh-CN" dirty="0" smtClean="0"/>
              <a:t>  is speed in which the vertical texture coordinates should    be translated </a:t>
            </a:r>
          </a:p>
          <a:p>
            <a:r>
              <a:rPr lang="en-US" altLang="zh-CN" b="1" dirty="0" smtClean="0"/>
              <a:t>η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ζ</a:t>
            </a:r>
            <a:r>
              <a:rPr lang="en-US" altLang="zh-CN" dirty="0" smtClean="0"/>
              <a:t> are global constants used to control the speed of the animation.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1628800"/>
            <a:ext cx="7740352" cy="2592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smtClean="0"/>
              <a:t>7.Conclusions and future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1628800"/>
            <a:ext cx="7740352" cy="2592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 smtClean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2492896"/>
            <a:ext cx="7416824" cy="2592288"/>
          </a:xfrm>
        </p:spPr>
        <p:txBody>
          <a:bodyPr>
            <a:noAutofit/>
          </a:bodyPr>
          <a:lstStyle/>
          <a:p>
            <a:pPr algn="ctr"/>
            <a:r>
              <a:rPr lang="en-US" altLang="zh-CN" sz="8000" dirty="0" smtClean="0">
                <a:solidFill>
                  <a:schemeClr val="tx1"/>
                </a:solidFill>
              </a:rPr>
              <a:t>1.</a:t>
            </a:r>
            <a:r>
              <a:rPr lang="en-US" altLang="zh-CN" sz="8000" b="1" dirty="0" smtClean="0">
                <a:solidFill>
                  <a:schemeClr val="tx1"/>
                </a:solidFill>
              </a:rPr>
              <a:t>Introduction</a:t>
            </a:r>
            <a:r>
              <a:rPr lang="en-US" altLang="zh-CN" sz="8000" dirty="0" smtClean="0">
                <a:solidFill>
                  <a:schemeClr val="tx1"/>
                </a:solidFill>
              </a:rPr>
              <a:t/>
            </a:r>
            <a:br>
              <a:rPr lang="en-US" altLang="zh-CN" sz="8000" dirty="0" smtClean="0">
                <a:solidFill>
                  <a:schemeClr val="tx1"/>
                </a:solidFill>
              </a:rPr>
            </a:br>
            <a:endParaRPr lang="zh-CN" altLang="en-US" sz="80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15616" y="3789040"/>
            <a:ext cx="7819624" cy="1872208"/>
            <a:chOff x="1043608" y="2060848"/>
            <a:chExt cx="7819624" cy="3096344"/>
          </a:xfrm>
        </p:grpSpPr>
        <p:pic>
          <p:nvPicPr>
            <p:cNvPr id="1026" name="Picture 2" descr="Multivariate Data Mode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2060848"/>
              <a:ext cx="3837321" cy="3096344"/>
            </a:xfrm>
            <a:prstGeom prst="rect">
              <a:avLst/>
            </a:prstGeom>
            <a:noFill/>
          </p:spPr>
        </p:pic>
        <p:pic>
          <p:nvPicPr>
            <p:cNvPr id="1028" name="Picture 4" descr="Multivariate Data Analysis Softwa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2060848"/>
              <a:ext cx="4003200" cy="3096344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1115616" y="142497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Multivariate data</a:t>
            </a:r>
          </a:p>
          <a:p>
            <a:endParaRPr lang="en-US" altLang="zh-CN" sz="1200" b="1" dirty="0" smtClean="0"/>
          </a:p>
          <a:p>
            <a:r>
              <a:rPr lang="en-US" altLang="zh-CN" dirty="0" smtClean="0"/>
              <a:t>Data collected on several variables for each sampling unit.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4680520" cy="576064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u="sng" dirty="0" smtClean="0">
                <a:solidFill>
                  <a:schemeClr val="tx1"/>
                </a:solidFill>
              </a:rPr>
              <a:t>Introduction</a:t>
            </a:r>
            <a:r>
              <a:rPr lang="ja-JP" altLang="en-US" sz="2800" u="sng" dirty="0" smtClean="0">
                <a:solidFill>
                  <a:schemeClr val="tx1"/>
                </a:solidFill>
              </a:rPr>
              <a:t>　　</a:t>
            </a:r>
            <a:endParaRPr lang="zh-CN" altLang="en-US" sz="2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71835"/>
            <a:ext cx="3635896" cy="28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59632" y="1340768"/>
            <a:ext cx="56166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Parallel</a:t>
            </a:r>
            <a:r>
              <a:rPr lang="en-US" altLang="zh-CN" sz="2400" b="1" dirty="0" smtClean="0"/>
              <a:t> </a:t>
            </a:r>
            <a:r>
              <a:rPr lang="en-US" altLang="zh-CN" sz="4000" b="1" dirty="0" smtClean="0"/>
              <a:t>coordinates</a:t>
            </a:r>
          </a:p>
          <a:p>
            <a:endParaRPr lang="en-US" altLang="zh-CN" sz="1200" b="1" dirty="0" smtClean="0"/>
          </a:p>
          <a:p>
            <a:r>
              <a:rPr lang="en-US" altLang="zh-CN" dirty="0" smtClean="0"/>
              <a:t>A example of revealing multivariate data with parallel coordinates technique </a:t>
            </a:r>
          </a:p>
          <a:p>
            <a:r>
              <a:rPr lang="en-US" altLang="zh-CN" dirty="0" smtClean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015851"/>
            <a:ext cx="406458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4067944" y="4095971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4680520" cy="576064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u="sng" dirty="0" smtClean="0">
                <a:solidFill>
                  <a:schemeClr val="tx1"/>
                </a:solidFill>
              </a:rPr>
              <a:t>Introduction  </a:t>
            </a:r>
            <a:endParaRPr lang="zh-CN" altLang="en-US" sz="2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180528" y="-99392"/>
            <a:ext cx="4680520" cy="576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 </a:t>
            </a:r>
            <a:endParaRPr kumimoji="0" lang="zh-CN" altLang="en-US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980728"/>
            <a:ext cx="56166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Cluster</a:t>
            </a:r>
          </a:p>
          <a:p>
            <a:endParaRPr lang="en-US" altLang="zh-CN" sz="2400" b="1" dirty="0" smtClean="0"/>
          </a:p>
          <a:p>
            <a:r>
              <a:rPr lang="en-US" altLang="zh-CN" sz="2000" dirty="0" smtClean="0"/>
              <a:t>All relate to grouping or segmenting a collection of objects into subsets or “clusters,” such that those within each cluster are more closely related to one another than objects assigned to deferent clusters.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A clustering algorithm aims at grouping data items so that items in a cluster are as similar as possible and as different from data items in the other clusters as possible. Clusters can be expressed in different ways. </a:t>
            </a:r>
          </a:p>
          <a:p>
            <a:endParaRPr lang="en-US" altLang="zh-CN" sz="20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740352" cy="2592288"/>
          </a:xfrm>
        </p:spPr>
        <p:txBody>
          <a:bodyPr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chemeClr val="tx1"/>
                </a:solidFill>
              </a:rPr>
              <a:t>2.Related</a:t>
            </a:r>
            <a:r>
              <a:rPr lang="en-US" altLang="zh-CN" sz="7200" dirty="0" smtClean="0"/>
              <a:t> </a:t>
            </a:r>
            <a:r>
              <a:rPr lang="en-US" altLang="zh-CN" sz="7200" b="1" dirty="0" smtClean="0">
                <a:solidFill>
                  <a:schemeClr val="tx1"/>
                </a:solidFill>
              </a:rPr>
              <a:t>work</a:t>
            </a:r>
            <a:r>
              <a:rPr lang="en-US" altLang="zh-CN" sz="7200" dirty="0" smtClean="0">
                <a:solidFill>
                  <a:schemeClr val="tx1"/>
                </a:solidFill>
              </a:rPr>
              <a:t/>
            </a:r>
            <a:br>
              <a:rPr lang="en-US" altLang="zh-CN" sz="7200" dirty="0" smtClean="0">
                <a:solidFill>
                  <a:schemeClr val="tx1"/>
                </a:solidFill>
              </a:rPr>
            </a:br>
            <a:endParaRPr lang="zh-CN" alt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00378"/>
            <a:ext cx="2808312" cy="27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3336682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Y.H.Fua, M.O. Ward,and E.A.Rundensteiner. 1999.</a:t>
            </a:r>
          </a:p>
          <a:p>
            <a:endParaRPr lang="zh-CN" alt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00378"/>
            <a:ext cx="32194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32040" y="338952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zh-CN" sz="1600" dirty="0" smtClean="0"/>
              <a:t>G. Andrienko and N. Andrienko.2004 </a:t>
            </a:r>
          </a:p>
          <a:p>
            <a:endParaRPr lang="zh-CN" alt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00778"/>
            <a:ext cx="4392488" cy="225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03648" y="6239634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M. No </a:t>
            </a:r>
            <a:r>
              <a:rPr lang="en-US" altLang="zh-CN" dirty="0" err="1" smtClean="0"/>
              <a:t>votny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2004. </a:t>
            </a:r>
            <a:endParaRPr lang="zh-CN" altLang="en-US" dirty="0" smtClean="0"/>
          </a:p>
          <a:p>
            <a:r>
              <a:rPr lang="en-US" altLang="zh-CN" dirty="0" smtClean="0"/>
              <a:t> </a:t>
            </a:r>
          </a:p>
          <a:p>
            <a:endParaRPr lang="zh-CN" altLang="en-US" sz="140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4680520" cy="576064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u="sng" dirty="0" smtClean="0">
                <a:solidFill>
                  <a:schemeClr val="tx1"/>
                </a:solidFill>
              </a:rPr>
              <a:t>Related work</a:t>
            </a:r>
            <a:endParaRPr lang="zh-CN" altLang="en-US" sz="2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43608" y="2060848"/>
            <a:ext cx="7740352" cy="25922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lang="pt-BR" altLang="zh-CN" sz="4400" b="1" dirty="0" smtClean="0"/>
              <a:t> High-precision textures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1200</Words>
  <Application>Microsoft Office PowerPoint</Application>
  <PresentationFormat>On-screen Show (4:3)</PresentationFormat>
  <Paragraphs>165</Paragraphs>
  <Slides>24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夏至</vt:lpstr>
      <vt:lpstr>公式</vt:lpstr>
      <vt:lpstr>Slide 1</vt:lpstr>
      <vt:lpstr>Slide 2</vt:lpstr>
      <vt:lpstr>1.Introduction </vt:lpstr>
      <vt:lpstr>Introduction　　</vt:lpstr>
      <vt:lpstr>Introduction  </vt:lpstr>
      <vt:lpstr>Slide 6</vt:lpstr>
      <vt:lpstr>2.Related work </vt:lpstr>
      <vt:lpstr>Related work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Mikhail Nesterenko</cp:lastModifiedBy>
  <cp:revision>190</cp:revision>
  <dcterms:modified xsi:type="dcterms:W3CDTF">2011-11-07T17:56:15Z</dcterms:modified>
</cp:coreProperties>
</file>