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E121B7-E3A3-444E-90B9-3464AA4C85C1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043D1-A85B-49EB-85EF-65CA249AD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1D41-E619-4DF5-B26E-1DDEA546BE1B}" type="datetime1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5CD2-0BF4-4B01-AF21-FC4FC8084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4E9D4-20D7-4258-990C-70A8DE179113}" type="datetime1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5CD2-0BF4-4B01-AF21-FC4FC8084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C6FDF-69B2-435C-8459-35D4D9456088}" type="datetime1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5CD2-0BF4-4B01-AF21-FC4FC8084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F7FB-87F2-43A5-94AC-6C1320451201}" type="datetime1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5CD2-0BF4-4B01-AF21-FC4FC8084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EE40-20A6-42ED-8263-74DDADE6C757}" type="datetime1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5CD2-0BF4-4B01-AF21-FC4FC8084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9F1D2-EFFB-427A-BE0D-5DD19A678CD8}" type="datetime1">
              <a:rPr lang="en-US" smtClean="0"/>
              <a:pPr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5CD2-0BF4-4B01-AF21-FC4FC8084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80FD-3C4E-42CC-90B7-8087182B3177}" type="datetime1">
              <a:rPr lang="en-US" smtClean="0"/>
              <a:pPr/>
              <a:t>11/28/2011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5CD2-0BF4-4B01-AF21-FC4FC8084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7DA50-A1CA-4065-B502-6EA0C5227310}" type="datetime1">
              <a:rPr lang="en-US" smtClean="0"/>
              <a:pPr/>
              <a:t>11/28/2011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5CD2-0BF4-4B01-AF21-FC4FC8084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87A4-7CAA-4592-8587-8377DC073AE3}" type="datetime1">
              <a:rPr lang="en-US" smtClean="0"/>
              <a:pPr/>
              <a:t>11/28/2011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5CD2-0BF4-4B01-AF21-FC4FC8084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6DFE4-90F6-407A-90BD-4CAB3D14772C}" type="datetime1">
              <a:rPr lang="en-US" smtClean="0"/>
              <a:pPr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5CD2-0BF4-4B01-AF21-FC4FC8084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CDBF0-5B56-4F88-A8AA-82253D08DB74}" type="datetime1">
              <a:rPr lang="en-US" smtClean="0"/>
              <a:pPr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5CD2-0BF4-4B01-AF21-FC4FC8084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28E89-B51E-441E-AA62-1E6DE05F5441}" type="datetime1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E5CD2-0BF4-4B01-AF21-FC4FC8084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gdi.us/" TargetMode="External"/><Relationship Id="rId3" Type="http://schemas.openxmlformats.org/officeDocument/2006/relationships/image" Target="../media/image5.gif"/><Relationship Id="rId7" Type="http://schemas.openxmlformats.org/officeDocument/2006/relationships/image" Target="../media/image7.gif"/><Relationship Id="rId2" Type="http://schemas.openxmlformats.org/officeDocument/2006/relationships/hyperlink" Target="http://www.continuityforum.org/content/news/161445/iso-22301-business-continuity-standard-moves-forwar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ts-standards.info/" TargetMode="External"/><Relationship Id="rId11" Type="http://schemas.openxmlformats.org/officeDocument/2006/relationships/image" Target="../media/image9.jpeg"/><Relationship Id="rId5" Type="http://schemas.openxmlformats.org/officeDocument/2006/relationships/image" Target="../media/image6.jpeg"/><Relationship Id="rId10" Type="http://schemas.openxmlformats.org/officeDocument/2006/relationships/hyperlink" Target="http://mcmcweb.er.usgs.gov/sdts/" TargetMode="External"/><Relationship Id="rId4" Type="http://schemas.openxmlformats.org/officeDocument/2006/relationships/hyperlink" Target="http://www.directionsmag.com/companies/open-geospatial-consortium-ogc/93568" TargetMode="External"/><Relationship Id="rId9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nophase.com/quality/qualitysystems.aspx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rafenwoehr.army.mil/usag_dpw/master_planning/mp_installationmaps.asp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rafenwoehr.army.mil/usag_dpw/master_planning/mp_installationmaps.asp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research.microsoft.com/apps/pubs/?id=13803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rafenwoehr.army.mil/usag_dpw/master_planning/mp_installationmaps.as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rafenwoehr.army.mil/usag_dpw/master_planning/mp_installationmaps.as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islinkup.com/GeneralInfo/WhatisGIS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rafenwoehr.army.mil/usag_dpw/master_planning/mp_installationmaps.as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rafenwoehr.army.mil/usag_dpw/master_planning/mp_installationmaps.as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pa.gov/region5fields/htm/methods/gis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rafenwoehr.army.mil/usag_dpw/master_planning/mp_installationmaps.as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Quality Control Measurements for GIS data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105400" y="4267200"/>
            <a:ext cx="3810000" cy="1470025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latin typeface="Arial" pitchFamily="34" charset="0"/>
                <a:ea typeface="+mj-ea"/>
                <a:cs typeface="Arial" pitchFamily="34" charset="0"/>
              </a:rPr>
              <a:t>Presented by </a:t>
            </a:r>
            <a:r>
              <a:rPr lang="en-US" sz="2000" dirty="0" err="1" smtClean="0">
                <a:latin typeface="Arial" pitchFamily="34" charset="0"/>
                <a:ea typeface="+mj-ea"/>
                <a:cs typeface="Arial" pitchFamily="34" charset="0"/>
              </a:rPr>
              <a:t>Amal</a:t>
            </a:r>
            <a:r>
              <a:rPr lang="en-US" sz="2000" dirty="0" smtClean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ea typeface="+mj-ea"/>
                <a:cs typeface="Arial" pitchFamily="34" charset="0"/>
              </a:rPr>
              <a:t>Babour</a:t>
            </a:r>
            <a:endParaRPr lang="en-US" sz="2000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latin typeface="Arial" pitchFamily="34" charset="0"/>
                <a:ea typeface="+mj-ea"/>
                <a:cs typeface="Arial" pitchFamily="34" charset="0"/>
              </a:rPr>
              <a:t>Kent </a:t>
            </a:r>
            <a:r>
              <a:rPr lang="en-US" sz="2000" dirty="0" smtClean="0">
                <a:latin typeface="Arial" pitchFamily="34" charset="0"/>
                <a:ea typeface="+mj-ea"/>
                <a:cs typeface="Arial" pitchFamily="34" charset="0"/>
              </a:rPr>
              <a:t>State University</a:t>
            </a:r>
            <a:endParaRPr lang="en-US" sz="2000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000" dirty="0" smtClean="0">
                <a:latin typeface="Arial" pitchFamily="34" charset="0"/>
                <a:ea typeface="+mj-ea"/>
                <a:cs typeface="Arial" pitchFamily="34" charset="0"/>
              </a:rPr>
              <a:t>11-28-2011</a:t>
            </a:r>
            <a:endParaRPr lang="en-US" sz="2000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US" sz="2000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latin typeface="Arial" pitchFamily="34" charset="0"/>
                <a:ea typeface="+mj-ea"/>
                <a:cs typeface="Arial" pitchFamily="34" charset="0"/>
              </a:rPr>
              <a:t>Email: </a:t>
            </a:r>
            <a:r>
              <a:rPr lang="en-US" sz="2000" dirty="0" smtClean="0">
                <a:latin typeface="Arial" pitchFamily="34" charset="0"/>
                <a:ea typeface="+mj-ea"/>
                <a:cs typeface="Arial" pitchFamily="34" charset="0"/>
              </a:rPr>
              <a:t>ababour@kent.edu</a:t>
            </a:r>
            <a:endParaRPr lang="en-US" sz="2000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US" sz="2000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5CD2-0BF4-4B01-AF21-FC4FC8084BF6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6" name="Picture 5" descr="GIS-layers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2438400"/>
            <a:ext cx="2800350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GIS quality </a:t>
            </a:r>
            <a:r>
              <a:rPr lang="en-US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standardization</a:t>
            </a: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5CD2-0BF4-4B01-AF21-FC4FC8084BF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5849779"/>
            <a:ext cx="7924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1- </a:t>
            </a:r>
            <a:r>
              <a:rPr lang="en-US" sz="1000" dirty="0" smtClean="0">
                <a:hlinkClick r:id="rId2"/>
              </a:rPr>
              <a:t>http://www.continuityforum.org/content/news/161445/iso-22301-business-continuity-standard-moves-forward</a:t>
            </a:r>
            <a:endParaRPr lang="en-US" sz="1000" dirty="0" smtClean="0"/>
          </a:p>
          <a:p>
            <a:endParaRPr lang="en-US" sz="1000" dirty="0"/>
          </a:p>
        </p:txBody>
      </p:sp>
      <p:pic>
        <p:nvPicPr>
          <p:cNvPr id="6" name="Picture 5" descr="iso_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9200" y="1752600"/>
            <a:ext cx="1704975" cy="153352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81000" y="6002179"/>
            <a:ext cx="5486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2- </a:t>
            </a:r>
            <a:r>
              <a:rPr lang="en-US" sz="1000" dirty="0" smtClean="0">
                <a:hlinkClick r:id="rId4"/>
              </a:rPr>
              <a:t>http://www.directionsmag.com/companies/open-geospatial-consortium-ogc/93568</a:t>
            </a:r>
            <a:endParaRPr lang="en-US" sz="1000" dirty="0" smtClean="0"/>
          </a:p>
          <a:p>
            <a:endParaRPr lang="en-US" sz="1000" dirty="0"/>
          </a:p>
        </p:txBody>
      </p:sp>
      <p:pic>
        <p:nvPicPr>
          <p:cNvPr id="8" name="Picture 7" descr="OGC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52800" y="2971800"/>
            <a:ext cx="2209800" cy="74295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81000" y="6154579"/>
            <a:ext cx="16273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/>
              <a:t>3- </a:t>
            </a:r>
            <a:r>
              <a:rPr lang="en-US" sz="1000" dirty="0" smtClean="0">
                <a:hlinkClick r:id="rId6"/>
              </a:rPr>
              <a:t>http://its-standards.info/</a:t>
            </a:r>
            <a:endParaRPr lang="en-US" sz="1000" dirty="0" smtClean="0"/>
          </a:p>
          <a:p>
            <a:endParaRPr lang="en-US" sz="1000" dirty="0"/>
          </a:p>
        </p:txBody>
      </p:sp>
      <p:pic>
        <p:nvPicPr>
          <p:cNvPr id="10" name="Picture 9" descr="cenorm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296025" y="3581400"/>
            <a:ext cx="1933575" cy="149542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81000" y="6306979"/>
            <a:ext cx="13885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/>
              <a:t>4- </a:t>
            </a:r>
            <a:r>
              <a:rPr lang="en-US" sz="1000" dirty="0" smtClean="0">
                <a:hlinkClick r:id="rId8"/>
              </a:rPr>
              <a:t>http://www.cgdi.us/</a:t>
            </a:r>
            <a:endParaRPr lang="en-US" sz="1000" dirty="0" smtClean="0"/>
          </a:p>
          <a:p>
            <a:endParaRPr lang="en-US" sz="1000" dirty="0"/>
          </a:p>
        </p:txBody>
      </p:sp>
      <p:pic>
        <p:nvPicPr>
          <p:cNvPr id="12" name="Picture 11" descr="CGDi.bmp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019800" y="2057400"/>
            <a:ext cx="2331044" cy="792633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381000" y="6459379"/>
            <a:ext cx="21371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/>
              <a:t>5- </a:t>
            </a:r>
            <a:r>
              <a:rPr lang="en-US" sz="1000" dirty="0" smtClean="0">
                <a:hlinkClick r:id="rId10"/>
              </a:rPr>
              <a:t>http://mcmcweb.er.usgs.gov/sdts/</a:t>
            </a:r>
            <a:endParaRPr lang="en-US" sz="1000" dirty="0" smtClean="0"/>
          </a:p>
          <a:p>
            <a:endParaRPr lang="en-US" sz="1000" dirty="0"/>
          </a:p>
        </p:txBody>
      </p:sp>
      <p:pic>
        <p:nvPicPr>
          <p:cNvPr id="14" name="Picture 13" descr="Sdtswhit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066800" y="4114800"/>
            <a:ext cx="2514600" cy="112462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143000" y="2819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048000" y="30596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172200" y="3733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24600" y="2667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38200" y="4495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GIS quality standardization (Cont.)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Quality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the totality of characteristics of an entity that bears its ability to satisfy stated and implied needs ‘1’.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Term “fit for use”</a:t>
            </a:r>
          </a:p>
          <a:p>
            <a:pPr>
              <a:lnSpc>
                <a:spcPct val="150000"/>
              </a:lnSpc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Quality Parameters:</a:t>
            </a:r>
          </a:p>
          <a:p>
            <a:pPr marL="682625" indent="0">
              <a:lnSpc>
                <a:spcPct val="150000"/>
              </a:lnSpc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Accuracy: </a:t>
            </a:r>
          </a:p>
          <a:p>
            <a:pPr marL="1201738" indent="-55563">
              <a:lnSpc>
                <a:spcPct val="150000"/>
              </a:lnSpc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Positional accuracy </a:t>
            </a:r>
          </a:p>
          <a:p>
            <a:pPr marL="1201738" indent="-55563">
              <a:lnSpc>
                <a:spcPct val="150000"/>
              </a:lnSpc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Distance Error = </a:t>
            </a:r>
          </a:p>
          <a:p>
            <a:pPr marL="1146175" indent="0">
              <a:lnSpc>
                <a:spcPct val="150000"/>
              </a:lnSpc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1146175" indent="0">
              <a:lnSpc>
                <a:spcPct val="150000"/>
              </a:lnSpc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1146175" indent="0">
              <a:lnSpc>
                <a:spcPct val="150000"/>
              </a:lnSpc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Thematic accuracy</a:t>
            </a:r>
          </a:p>
          <a:p>
            <a:pPr marL="1146175" indent="0">
              <a:lnSpc>
                <a:spcPct val="150000"/>
              </a:lnSpc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Temporal accuracy </a:t>
            </a:r>
          </a:p>
          <a:p>
            <a:pPr marL="682625" indent="0">
              <a:lnSpc>
                <a:spcPct val="150000"/>
              </a:lnSpc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5CD2-0BF4-4B01-AF21-FC4FC8084BF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92818" y="6172200"/>
            <a:ext cx="12474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1-  (ISO </a:t>
            </a:r>
            <a:r>
              <a:rPr lang="en-US" sz="1000" dirty="0"/>
              <a:t>8402, 1994</a:t>
            </a:r>
            <a:r>
              <a:rPr lang="en-US" sz="1000" dirty="0" smtClean="0"/>
              <a:t>).</a:t>
            </a:r>
          </a:p>
        </p:txBody>
      </p:sp>
      <p:pic>
        <p:nvPicPr>
          <p:cNvPr id="7" name="Picture 6" descr="quali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72200" y="3124200"/>
            <a:ext cx="2026920" cy="204193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010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6324600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hlinkClick r:id="rId3"/>
              </a:rPr>
              <a:t>2- http://www.nanophase.com/quality/qualitysystems.aspx</a:t>
            </a:r>
            <a:endParaRPr lang="en-US" sz="1000" dirty="0" smtClean="0"/>
          </a:p>
          <a:p>
            <a:endParaRPr lang="en-US" sz="1000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4486275"/>
            <a:ext cx="26670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4600" y="4876800"/>
            <a:ext cx="292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GIS quality standardization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Quality Parameters (Cont.):</a:t>
            </a:r>
          </a:p>
          <a:p>
            <a:pPr marL="682625" indent="0">
              <a:lnSpc>
                <a:spcPct val="150000"/>
              </a:lnSpc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Resolution</a:t>
            </a:r>
          </a:p>
          <a:p>
            <a:pPr marL="682625" indent="0">
              <a:lnSpc>
                <a:spcPct val="150000"/>
              </a:lnSpc>
            </a:pPr>
            <a:r>
              <a:rPr lang="en-US" sz="1800" b="1" dirty="0">
                <a:latin typeface="Arial" pitchFamily="34" charset="0"/>
                <a:cs typeface="Arial" pitchFamily="34" charset="0"/>
              </a:rPr>
              <a:t> Consistency</a:t>
            </a:r>
          </a:p>
          <a:p>
            <a:pPr marL="682625" indent="0">
              <a:lnSpc>
                <a:spcPct val="150000"/>
              </a:lnSpc>
            </a:pPr>
            <a:r>
              <a:rPr lang="en-U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Completeness</a:t>
            </a:r>
          </a:p>
          <a:p>
            <a:pPr marL="682625" indent="0">
              <a:lnSpc>
                <a:spcPct val="150000"/>
              </a:lnSpc>
            </a:pPr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pPr marL="341313" indent="-341313">
              <a:lnSpc>
                <a:spcPct val="150000"/>
              </a:lnSpc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Metadata: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is a text document that describes </a:t>
            </a:r>
          </a:p>
          <a:p>
            <a:pPr marL="341313" indent="-341313">
              <a:lnSpc>
                <a:spcPct val="150000"/>
              </a:lnSpc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who, what, when, where, why and how </a:t>
            </a:r>
          </a:p>
          <a:p>
            <a:pPr marL="341313" indent="-341313">
              <a:lnSpc>
                <a:spcPct val="150000"/>
              </a:lnSpc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questions about the data.</a:t>
            </a:r>
          </a:p>
          <a:p>
            <a:pPr marL="341313" indent="-341313">
              <a:lnSpc>
                <a:spcPct val="150000"/>
              </a:lnSpc>
              <a:buNone/>
            </a:pPr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5CD2-0BF4-4B01-AF21-FC4FC8084BF6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4" descr="quali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72200" y="3124200"/>
            <a:ext cx="2026920" cy="20419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Outline</a:t>
            </a: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Introduction</a:t>
            </a:r>
          </a:p>
          <a:p>
            <a:pPr indent="393700">
              <a:lnSpc>
                <a:spcPct val="150000"/>
              </a:lnSpc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What is GIS?</a:t>
            </a:r>
          </a:p>
          <a:p>
            <a:pPr indent="393700">
              <a:lnSpc>
                <a:spcPct val="150000"/>
              </a:lnSpc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GIS components</a:t>
            </a:r>
          </a:p>
          <a:p>
            <a:pPr indent="-288925">
              <a:lnSpc>
                <a:spcPct val="150000"/>
              </a:lnSpc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Problem statement</a:t>
            </a:r>
          </a:p>
          <a:p>
            <a:pPr indent="-288925">
              <a:lnSpc>
                <a:spcPct val="150000"/>
              </a:lnSpc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Complexity in GIS data creation</a:t>
            </a:r>
          </a:p>
          <a:p>
            <a:pPr indent="-288925">
              <a:lnSpc>
                <a:spcPct val="150000"/>
              </a:lnSpc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GIS quality standardization</a:t>
            </a:r>
          </a:p>
          <a:p>
            <a:pPr indent="393700">
              <a:lnSpc>
                <a:spcPct val="150000"/>
              </a:lnSpc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W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hat 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is quality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indent="393700">
              <a:lnSpc>
                <a:spcPct val="150000"/>
              </a:lnSpc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Quality parameters</a:t>
            </a:r>
          </a:p>
          <a:p>
            <a:pPr indent="393700">
              <a:lnSpc>
                <a:spcPct val="150000"/>
              </a:lnSpc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Metadata</a:t>
            </a:r>
          </a:p>
          <a:p>
            <a:pPr indent="-288925"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Conclusion</a:t>
            </a:r>
          </a:p>
          <a:p>
            <a:pPr indent="-288925">
              <a:lnSpc>
                <a:spcPct val="150000"/>
              </a:lnSpc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References</a:t>
            </a:r>
            <a:endParaRPr lang="en-US" sz="24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-288925">
              <a:lnSpc>
                <a:spcPct val="150000"/>
              </a:lnSpc>
              <a:buNone/>
            </a:pPr>
            <a:endParaRPr lang="en-US" sz="24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-288925">
              <a:lnSpc>
                <a:spcPct val="150000"/>
              </a:lnSpc>
              <a:buNone/>
            </a:pPr>
            <a:endParaRPr lang="en-US" sz="2400" dirty="0" smtClean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5CD2-0BF4-4B01-AF21-FC4FC8084BF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28600" y="6459379"/>
            <a:ext cx="800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hlinkClick r:id="rId2"/>
              </a:rPr>
              <a:t>http://www.grafenwoehr.army.mil/usag_dpw/master_planning/mp_installationmaps.asp</a:t>
            </a:r>
            <a:endParaRPr lang="en-US" sz="1000" dirty="0" smtClean="0"/>
          </a:p>
        </p:txBody>
      </p:sp>
      <p:pic>
        <p:nvPicPr>
          <p:cNvPr id="12" name="Picture 11" descr="GI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3600" y="2514600"/>
            <a:ext cx="24384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Data creators should have documented rules and guidelines when creating and updating data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layers to eliminate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any future questions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about the data.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Quality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evaluation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needs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to include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users </a:t>
            </a:r>
          </a:p>
          <a:p>
            <a:pPr indent="-1588">
              <a:lnSpc>
                <a:spcPct val="150000"/>
              </a:lnSpc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applications.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use of  quality parameters is 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theatrical until now.</a:t>
            </a:r>
          </a:p>
          <a:p>
            <a:pPr>
              <a:lnSpc>
                <a:spcPct val="150000"/>
              </a:lnSpc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5CD2-0BF4-4B01-AF21-FC4FC8084BF6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Picture 4" descr="GI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3048000"/>
            <a:ext cx="2286000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Outline</a:t>
            </a: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Introduction</a:t>
            </a:r>
          </a:p>
          <a:p>
            <a:pPr indent="393700">
              <a:lnSpc>
                <a:spcPct val="150000"/>
              </a:lnSpc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What is GIS?</a:t>
            </a:r>
          </a:p>
          <a:p>
            <a:pPr indent="393700">
              <a:lnSpc>
                <a:spcPct val="150000"/>
              </a:lnSpc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GIS components</a:t>
            </a:r>
          </a:p>
          <a:p>
            <a:pPr indent="-288925">
              <a:lnSpc>
                <a:spcPct val="150000"/>
              </a:lnSpc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Problem statement</a:t>
            </a:r>
          </a:p>
          <a:p>
            <a:pPr indent="-288925">
              <a:lnSpc>
                <a:spcPct val="150000"/>
              </a:lnSpc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Complexity in GIS data creation</a:t>
            </a:r>
          </a:p>
          <a:p>
            <a:pPr indent="-288925">
              <a:lnSpc>
                <a:spcPct val="150000"/>
              </a:lnSpc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GIS quality standardization</a:t>
            </a:r>
          </a:p>
          <a:p>
            <a:pPr indent="393700">
              <a:lnSpc>
                <a:spcPct val="150000"/>
              </a:lnSpc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W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hat 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is quality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indent="393700">
              <a:lnSpc>
                <a:spcPct val="150000"/>
              </a:lnSpc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Quality parameters</a:t>
            </a:r>
          </a:p>
          <a:p>
            <a:pPr indent="393700">
              <a:lnSpc>
                <a:spcPct val="150000"/>
              </a:lnSpc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Metadata</a:t>
            </a:r>
          </a:p>
          <a:p>
            <a:pPr indent="-288925">
              <a:lnSpc>
                <a:spcPct val="150000"/>
              </a:lnSpc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Conclusion</a:t>
            </a:r>
          </a:p>
          <a:p>
            <a:pPr indent="-288925"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References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indent="-288925">
              <a:lnSpc>
                <a:spcPct val="150000"/>
              </a:lnSpc>
              <a:buNone/>
            </a:pPr>
            <a:endParaRPr lang="en-US" sz="24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-288925">
              <a:lnSpc>
                <a:spcPct val="150000"/>
              </a:lnSpc>
              <a:buNone/>
            </a:pPr>
            <a:endParaRPr lang="en-US" sz="2400" dirty="0" smtClean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5CD2-0BF4-4B01-AF21-FC4FC8084BF6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28600" y="6459379"/>
            <a:ext cx="800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hlinkClick r:id="rId2"/>
              </a:rPr>
              <a:t>http://www.grafenwoehr.army.mil/usag_dpw/master_planning/mp_installationmaps.asp</a:t>
            </a:r>
            <a:endParaRPr lang="en-US" sz="1000" dirty="0" smtClean="0"/>
          </a:p>
        </p:txBody>
      </p:sp>
      <p:pic>
        <p:nvPicPr>
          <p:cNvPr id="12" name="Picture 11" descr="GI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3600" y="2514600"/>
            <a:ext cx="24384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CN" sz="1600" dirty="0">
                <a:latin typeface="Arial" pitchFamily="34" charset="0"/>
                <a:cs typeface="Arial" pitchFamily="34" charset="0"/>
              </a:rPr>
              <a:t>[1] </a:t>
            </a:r>
            <a:r>
              <a:rPr lang="it-IT" altLang="zh-CN" sz="1600" dirty="0">
                <a:latin typeface="Arial" pitchFamily="34" charset="0"/>
                <a:cs typeface="Arial" pitchFamily="34" charset="0"/>
              </a:rPr>
              <a:t>Caprioli, M., Scognamiglio, A., Strisciuglio, G. and Tarantino, E</a:t>
            </a:r>
            <a:r>
              <a:rPr lang="it-IT" altLang="zh-CN" sz="1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altLang="zh-CN" sz="1600" dirty="0">
                <a:latin typeface="Arial" pitchFamily="34" charset="0"/>
                <a:cs typeface="Arial" pitchFamily="34" charset="0"/>
                <a:hlinkClick r:id="rId2" action="ppaction://hlinkfile"/>
              </a:rPr>
              <a:t>RULES AND STANDARDS FOR SPATIAL DATA QUALITY IN GIS </a:t>
            </a:r>
            <a:r>
              <a:rPr lang="en-US" altLang="zh-CN" sz="1600" dirty="0" smtClean="0">
                <a:latin typeface="Arial" pitchFamily="34" charset="0"/>
                <a:cs typeface="Arial" pitchFamily="34" charset="0"/>
                <a:hlinkClick r:id="rId2" action="ppaction://hlinkfile"/>
              </a:rPr>
              <a:t>ENVIRONMENTS </a:t>
            </a:r>
            <a:r>
              <a:rPr lang="en-US" altLang="zh-CN" sz="1600" dirty="0" smtClean="0">
                <a:latin typeface="Arial" pitchFamily="34" charset="0"/>
                <a:cs typeface="Arial" pitchFamily="34" charset="0"/>
              </a:rPr>
              <a:t> . In Proceedings </a:t>
            </a:r>
            <a:r>
              <a:rPr lang="en-US" altLang="zh-CN" sz="1600" dirty="0">
                <a:latin typeface="Arial" pitchFamily="34" charset="0"/>
                <a:cs typeface="Arial" pitchFamily="34" charset="0"/>
              </a:rPr>
              <a:t>of the 21st International Cartographic Conference (ICC</a:t>
            </a:r>
            <a:r>
              <a:rPr lang="en-US" altLang="zh-CN" sz="1600" dirty="0" smtClean="0">
                <a:latin typeface="Arial" pitchFamily="34" charset="0"/>
                <a:cs typeface="Arial" pitchFamily="34" charset="0"/>
              </a:rPr>
              <a:t>) (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Durban, South Africa, 10 . 16 August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2003)</a:t>
            </a:r>
          </a:p>
          <a:p>
            <a:pPr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[2] </a:t>
            </a:r>
            <a:r>
              <a:rPr lang="en-US" altLang="zh-CN" sz="1600" dirty="0">
                <a:latin typeface="Arial" pitchFamily="34" charset="0"/>
                <a:cs typeface="Arial" pitchFamily="34" charset="0"/>
              </a:rPr>
              <a:t>Bernard </a:t>
            </a:r>
            <a:r>
              <a:rPr lang="en-US" altLang="zh-CN" sz="1600" dirty="0" err="1">
                <a:latin typeface="Arial" pitchFamily="34" charset="0"/>
                <a:cs typeface="Arial" pitchFamily="34" charset="0"/>
              </a:rPr>
              <a:t>Kumi-Boateng</a:t>
            </a:r>
            <a:r>
              <a:rPr lang="en-US" altLang="zh-CN" sz="16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zh-CN" sz="1600" dirty="0" err="1">
                <a:latin typeface="Arial" pitchFamily="34" charset="0"/>
                <a:cs typeface="Arial" pitchFamily="34" charset="0"/>
              </a:rPr>
              <a:t>Issaka</a:t>
            </a:r>
            <a:r>
              <a:rPr lang="en-US" altLang="zh-CN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1600" dirty="0" err="1">
                <a:latin typeface="Arial" pitchFamily="34" charset="0"/>
                <a:cs typeface="Arial" pitchFamily="34" charset="0"/>
              </a:rPr>
              <a:t>Yakubu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altLang="zh-CN" sz="1600" dirty="0">
                <a:latin typeface="Arial" pitchFamily="34" charset="0"/>
                <a:cs typeface="Arial" pitchFamily="34" charset="0"/>
                <a:hlinkClick r:id="rId2" action="ppaction://hlinkfile"/>
              </a:rPr>
              <a:t>Assessing the Quality of Spatial </a:t>
            </a:r>
            <a:r>
              <a:rPr lang="en-US" altLang="zh-CN" sz="1600" dirty="0" smtClean="0">
                <a:latin typeface="Arial" pitchFamily="34" charset="0"/>
                <a:cs typeface="Arial" pitchFamily="34" charset="0"/>
                <a:hlinkClick r:id="rId2" action="ppaction://hlinkfile"/>
              </a:rPr>
              <a:t>Data.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European Journal of Scientific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Research.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ISSN 1450-216X Vol.43 No.4 (2010), pp.507-515</a:t>
            </a:r>
            <a:endParaRPr lang="en-US" altLang="zh-CN" sz="1600" dirty="0">
              <a:latin typeface="Arial" pitchFamily="34" charset="0"/>
              <a:cs typeface="Arial" pitchFamily="34" charset="0"/>
              <a:hlinkClick r:id="rId2" action="ppaction://hlinkfile"/>
            </a:endParaRPr>
          </a:p>
          <a:p>
            <a:endParaRPr lang="en-US" altLang="zh-CN" sz="1600" dirty="0">
              <a:latin typeface="Arial" pitchFamily="34" charset="0"/>
              <a:cs typeface="Arial" pitchFamily="34" charset="0"/>
              <a:hlinkClick r:id="rId2" action="ppaction://hlinkfil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5CD2-0BF4-4B01-AF21-FC4FC8084BF6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95600" y="4724400"/>
            <a:ext cx="3124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400" dirty="0">
                <a:solidFill>
                  <a:srgbClr val="0070C0"/>
                </a:solidFill>
                <a:latin typeface="Arial" pitchFamily="34" charset="0"/>
                <a:ea typeface="+mj-ea"/>
                <a:cs typeface="Arial" pitchFamily="34" charset="0"/>
              </a:rPr>
              <a:t>Thank you</a:t>
            </a:r>
            <a:endParaRPr lang="zh-CN" altLang="en-US" sz="4400" dirty="0">
              <a:solidFill>
                <a:srgbClr val="0070C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Outline</a:t>
            </a: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Introduction</a:t>
            </a:r>
          </a:p>
          <a:p>
            <a:pPr indent="393700">
              <a:lnSpc>
                <a:spcPct val="150000"/>
              </a:lnSpc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What is GIS?</a:t>
            </a:r>
          </a:p>
          <a:p>
            <a:pPr indent="393700">
              <a:lnSpc>
                <a:spcPct val="150000"/>
              </a:lnSpc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GIS components</a:t>
            </a:r>
          </a:p>
          <a:p>
            <a:pPr indent="-288925"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Problem statement</a:t>
            </a:r>
          </a:p>
          <a:p>
            <a:pPr indent="-288925"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Complexity in GIS data creation</a:t>
            </a:r>
          </a:p>
          <a:p>
            <a:pPr indent="-288925"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GIS quality standardization</a:t>
            </a:r>
          </a:p>
          <a:p>
            <a:pPr indent="393700">
              <a:lnSpc>
                <a:spcPct val="150000"/>
              </a:lnSpc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 W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hat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is quality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indent="393700">
              <a:lnSpc>
                <a:spcPct val="150000"/>
              </a:lnSpc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Quality parameters</a:t>
            </a:r>
          </a:p>
          <a:p>
            <a:pPr indent="393700">
              <a:lnSpc>
                <a:spcPct val="150000"/>
              </a:lnSpc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Metadata</a:t>
            </a:r>
          </a:p>
          <a:p>
            <a:pPr indent="-288925"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Conclusion</a:t>
            </a:r>
          </a:p>
          <a:p>
            <a:pPr indent="-288925"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References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indent="-288925">
              <a:lnSpc>
                <a:spcPct val="150000"/>
              </a:lnSpc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indent="-288925">
              <a:lnSpc>
                <a:spcPct val="150000"/>
              </a:lnSpc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5CD2-0BF4-4B01-AF21-FC4FC8084BF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28600" y="6459379"/>
            <a:ext cx="800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hlinkClick r:id="rId2"/>
              </a:rPr>
              <a:t>http://www.grafenwoehr.army.mil/usag_dpw/master_planning/mp_installationmaps.asp</a:t>
            </a:r>
            <a:endParaRPr lang="en-US" sz="1000" dirty="0" smtClean="0"/>
          </a:p>
        </p:txBody>
      </p:sp>
      <p:pic>
        <p:nvPicPr>
          <p:cNvPr id="12" name="Picture 11" descr="GI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3600" y="2514600"/>
            <a:ext cx="24384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Outline</a:t>
            </a: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Introduction</a:t>
            </a:r>
          </a:p>
          <a:p>
            <a:pPr indent="393700">
              <a:lnSpc>
                <a:spcPct val="150000"/>
              </a:lnSpc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What is GIS?</a:t>
            </a:r>
          </a:p>
          <a:p>
            <a:pPr indent="393700">
              <a:lnSpc>
                <a:spcPct val="150000"/>
              </a:lnSpc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GIS components</a:t>
            </a:r>
          </a:p>
          <a:p>
            <a:pPr indent="-288925">
              <a:lnSpc>
                <a:spcPct val="150000"/>
              </a:lnSpc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Problem statement</a:t>
            </a:r>
          </a:p>
          <a:p>
            <a:pPr indent="-288925">
              <a:lnSpc>
                <a:spcPct val="150000"/>
              </a:lnSpc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Complexity in GIS data creation</a:t>
            </a:r>
          </a:p>
          <a:p>
            <a:pPr indent="-288925">
              <a:lnSpc>
                <a:spcPct val="150000"/>
              </a:lnSpc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GIS quality standardization</a:t>
            </a:r>
          </a:p>
          <a:p>
            <a:pPr indent="393700">
              <a:lnSpc>
                <a:spcPct val="150000"/>
              </a:lnSpc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W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hat 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is quality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indent="393700">
              <a:lnSpc>
                <a:spcPct val="150000"/>
              </a:lnSpc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Quality parameters</a:t>
            </a:r>
          </a:p>
          <a:p>
            <a:pPr indent="393700">
              <a:lnSpc>
                <a:spcPct val="150000"/>
              </a:lnSpc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Metadata</a:t>
            </a:r>
          </a:p>
          <a:p>
            <a:pPr indent="-288925">
              <a:lnSpc>
                <a:spcPct val="150000"/>
              </a:lnSpc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Conclusion</a:t>
            </a:r>
          </a:p>
          <a:p>
            <a:pPr indent="-288925">
              <a:lnSpc>
                <a:spcPct val="150000"/>
              </a:lnSpc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References</a:t>
            </a:r>
            <a:endParaRPr lang="en-US" sz="24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-288925">
              <a:lnSpc>
                <a:spcPct val="150000"/>
              </a:lnSpc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indent="-288925">
              <a:lnSpc>
                <a:spcPct val="150000"/>
              </a:lnSpc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5CD2-0BF4-4B01-AF21-FC4FC8084BF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28600" y="6459379"/>
            <a:ext cx="800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hlinkClick r:id="rId2"/>
              </a:rPr>
              <a:t>http://www.grafenwoehr.army.mil/usag_dpw/master_planning/mp_installationmaps.asp</a:t>
            </a:r>
            <a:endParaRPr lang="en-US" sz="1000" dirty="0" smtClean="0"/>
          </a:p>
        </p:txBody>
      </p:sp>
      <p:pic>
        <p:nvPicPr>
          <p:cNvPr id="12" name="Picture 11" descr="GI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3600" y="2514600"/>
            <a:ext cx="24384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Introduction</a:t>
            </a: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 Geographic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nformation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ystem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(GIS) is a system for capturing, storing, querying, analyzing, managing data and associated attributes which are spatially referenced to the earth.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GIS components: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5CD2-0BF4-4B01-AF21-FC4FC8084BF6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 descr="GIS%20Compon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3657600"/>
            <a:ext cx="3581400" cy="2362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6477000"/>
            <a:ext cx="800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hlinkClick r:id="rId3"/>
              </a:rPr>
              <a:t>http://gislinkup.com/GeneralInfo/WhatisGIS.html</a:t>
            </a:r>
            <a:endParaRPr lang="en-US" sz="1000" dirty="0" smtClean="0"/>
          </a:p>
          <a:p>
            <a:endParaRPr lang="en-US" sz="1000" dirty="0"/>
          </a:p>
        </p:txBody>
      </p:sp>
      <p:sp>
        <p:nvSpPr>
          <p:cNvPr id="7" name="Oval 6"/>
          <p:cNvSpPr/>
          <p:nvPr/>
        </p:nvSpPr>
        <p:spPr>
          <a:xfrm>
            <a:off x="5105400" y="3810000"/>
            <a:ext cx="1447800" cy="1143000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Outline</a:t>
            </a: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Introduction</a:t>
            </a:r>
          </a:p>
          <a:p>
            <a:pPr indent="393700">
              <a:lnSpc>
                <a:spcPct val="150000"/>
              </a:lnSpc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What is GIS?</a:t>
            </a:r>
          </a:p>
          <a:p>
            <a:pPr indent="393700">
              <a:lnSpc>
                <a:spcPct val="150000"/>
              </a:lnSpc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GIS components</a:t>
            </a:r>
          </a:p>
          <a:p>
            <a:pPr indent="-288925"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Problem statement</a:t>
            </a:r>
          </a:p>
          <a:p>
            <a:pPr indent="-288925">
              <a:lnSpc>
                <a:spcPct val="150000"/>
              </a:lnSpc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Complexity in GIS data creation</a:t>
            </a:r>
          </a:p>
          <a:p>
            <a:pPr indent="-288925">
              <a:lnSpc>
                <a:spcPct val="150000"/>
              </a:lnSpc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GIS quality standardization</a:t>
            </a:r>
          </a:p>
          <a:p>
            <a:pPr indent="393700">
              <a:lnSpc>
                <a:spcPct val="150000"/>
              </a:lnSpc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W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hat 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is quality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indent="393700">
              <a:lnSpc>
                <a:spcPct val="150000"/>
              </a:lnSpc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Quality parameters</a:t>
            </a:r>
          </a:p>
          <a:p>
            <a:pPr indent="393700">
              <a:lnSpc>
                <a:spcPct val="150000"/>
              </a:lnSpc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Metadata</a:t>
            </a:r>
          </a:p>
          <a:p>
            <a:pPr indent="-288925">
              <a:lnSpc>
                <a:spcPct val="150000"/>
              </a:lnSpc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Conclusion</a:t>
            </a:r>
          </a:p>
          <a:p>
            <a:pPr indent="-288925">
              <a:lnSpc>
                <a:spcPct val="150000"/>
              </a:lnSpc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References</a:t>
            </a:r>
            <a:endParaRPr lang="en-US" sz="24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-288925">
              <a:lnSpc>
                <a:spcPct val="150000"/>
              </a:lnSpc>
              <a:buNone/>
            </a:pPr>
            <a:endParaRPr lang="en-US" sz="24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-288925">
              <a:lnSpc>
                <a:spcPct val="150000"/>
              </a:lnSpc>
              <a:buNone/>
            </a:pPr>
            <a:endParaRPr lang="en-US" sz="2400" dirty="0" smtClean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5CD2-0BF4-4B01-AF21-FC4FC8084BF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28600" y="6459379"/>
            <a:ext cx="800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hlinkClick r:id="rId2"/>
              </a:rPr>
              <a:t>http://www.grafenwoehr.army.mil/usag_dpw/master_planning/mp_installationmaps.asp</a:t>
            </a:r>
            <a:endParaRPr lang="en-US" sz="1000" dirty="0" smtClean="0"/>
          </a:p>
        </p:txBody>
      </p:sp>
      <p:pic>
        <p:nvPicPr>
          <p:cNvPr id="12" name="Picture 11" descr="GI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3600" y="2514600"/>
            <a:ext cx="24384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Problem </a:t>
            </a:r>
            <a:r>
              <a:rPr lang="en-US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statement</a:t>
            </a:r>
            <a:br>
              <a:rPr lang="en-US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GIS data have different origins:</a:t>
            </a:r>
          </a:p>
          <a:p>
            <a:pPr marL="914400" indent="0">
              <a:lnSpc>
                <a:spcPct val="150000"/>
              </a:lnSpc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 Undetermined the global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accuracy</a:t>
            </a:r>
          </a:p>
          <a:p>
            <a:pPr marL="914400" indent="0">
              <a:lnSpc>
                <a:spcPct val="150000"/>
              </a:lnSpc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Different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users expect the data provided to them fits for their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purpose :</a:t>
            </a:r>
          </a:p>
          <a:p>
            <a:pPr marL="914400" indent="0">
              <a:lnSpc>
                <a:spcPct val="150000"/>
              </a:lnSpc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Wrong results </a:t>
            </a:r>
          </a:p>
          <a:p>
            <a:pPr marL="914400" indent="0">
              <a:lnSpc>
                <a:spcPct val="150000"/>
              </a:lnSpc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Lose time and money</a:t>
            </a:r>
          </a:p>
          <a:p>
            <a:pPr marL="914400" indent="0">
              <a:lnSpc>
                <a:spcPct val="150000"/>
              </a:lnSpc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914400" indent="0">
              <a:lnSpc>
                <a:spcPct val="150000"/>
              </a:lnSpc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		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5CD2-0BF4-4B01-AF21-FC4FC8084BF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Outline</a:t>
            </a: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Introduction</a:t>
            </a:r>
          </a:p>
          <a:p>
            <a:pPr indent="393700">
              <a:lnSpc>
                <a:spcPct val="150000"/>
              </a:lnSpc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What is GIS?</a:t>
            </a:r>
          </a:p>
          <a:p>
            <a:pPr indent="393700">
              <a:lnSpc>
                <a:spcPct val="150000"/>
              </a:lnSpc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GIS components</a:t>
            </a:r>
          </a:p>
          <a:p>
            <a:pPr indent="-288925">
              <a:lnSpc>
                <a:spcPct val="150000"/>
              </a:lnSpc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Problem statement</a:t>
            </a:r>
          </a:p>
          <a:p>
            <a:pPr indent="-288925"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Complexity in GIS data creation</a:t>
            </a:r>
          </a:p>
          <a:p>
            <a:pPr indent="-288925">
              <a:lnSpc>
                <a:spcPct val="150000"/>
              </a:lnSpc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GIS quality standardization</a:t>
            </a:r>
          </a:p>
          <a:p>
            <a:pPr indent="393700">
              <a:lnSpc>
                <a:spcPct val="150000"/>
              </a:lnSpc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W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hat 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is quality</a:t>
            </a: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indent="393700">
              <a:lnSpc>
                <a:spcPct val="150000"/>
              </a:lnSpc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Quality parameters</a:t>
            </a:r>
          </a:p>
          <a:p>
            <a:pPr indent="393700">
              <a:lnSpc>
                <a:spcPct val="150000"/>
              </a:lnSpc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Metadata</a:t>
            </a:r>
          </a:p>
          <a:p>
            <a:pPr indent="-288925">
              <a:lnSpc>
                <a:spcPct val="150000"/>
              </a:lnSpc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Conclusion</a:t>
            </a:r>
          </a:p>
          <a:p>
            <a:pPr indent="-288925">
              <a:lnSpc>
                <a:spcPct val="150000"/>
              </a:lnSpc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References</a:t>
            </a:r>
            <a:endParaRPr lang="en-US" sz="24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-288925">
              <a:lnSpc>
                <a:spcPct val="150000"/>
              </a:lnSpc>
              <a:buNone/>
            </a:pPr>
            <a:endParaRPr lang="en-US" sz="24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-288925">
              <a:lnSpc>
                <a:spcPct val="150000"/>
              </a:lnSpc>
              <a:buNone/>
            </a:pPr>
            <a:endParaRPr lang="en-US" sz="2400" dirty="0" smtClean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5CD2-0BF4-4B01-AF21-FC4FC8084BF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28600" y="6459379"/>
            <a:ext cx="800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hlinkClick r:id="rId2"/>
              </a:rPr>
              <a:t>http://www.grafenwoehr.army.mil/usag_dpw/master_planning/mp_installationmaps.asp</a:t>
            </a:r>
            <a:endParaRPr lang="en-US" sz="1000" dirty="0" smtClean="0"/>
          </a:p>
        </p:txBody>
      </p:sp>
      <p:pic>
        <p:nvPicPr>
          <p:cNvPr id="12" name="Picture 11" descr="GI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3600" y="2514600"/>
            <a:ext cx="24384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Complexity in GIS data </a:t>
            </a:r>
            <a:r>
              <a:rPr lang="en-US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creation</a:t>
            </a: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The main requirement for the data source is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locations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of the variables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Necessity of Analysis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Cost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Accuracy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Scalability Issues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Standards/Formats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5CD2-0BF4-4B01-AF21-FC4FC8084BF6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 descr="gis_illustr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2971800"/>
            <a:ext cx="3874977" cy="3124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6457890"/>
            <a:ext cx="784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hlinkClick r:id="rId3"/>
              </a:rPr>
              <a:t>http://www.epa.gov/region5fields/htm/methods/gis/</a:t>
            </a:r>
            <a:endParaRPr lang="en-US" sz="1000" dirty="0" smtClean="0"/>
          </a:p>
          <a:p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Outline</a:t>
            </a: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Introduction</a:t>
            </a:r>
          </a:p>
          <a:p>
            <a:pPr indent="393700">
              <a:lnSpc>
                <a:spcPct val="150000"/>
              </a:lnSpc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What is GIS?</a:t>
            </a:r>
          </a:p>
          <a:p>
            <a:pPr indent="393700">
              <a:lnSpc>
                <a:spcPct val="150000"/>
              </a:lnSpc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GIS components</a:t>
            </a:r>
          </a:p>
          <a:p>
            <a:pPr indent="-288925">
              <a:lnSpc>
                <a:spcPct val="150000"/>
              </a:lnSpc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Problem statement</a:t>
            </a:r>
          </a:p>
          <a:p>
            <a:pPr indent="-288925">
              <a:lnSpc>
                <a:spcPct val="150000"/>
              </a:lnSpc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Complexity in GIS data creation</a:t>
            </a:r>
          </a:p>
          <a:p>
            <a:pPr indent="-288925"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GIS quality standardization</a:t>
            </a:r>
          </a:p>
          <a:p>
            <a:pPr indent="393700">
              <a:lnSpc>
                <a:spcPct val="150000"/>
              </a:lnSpc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 W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hat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is quality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indent="393700">
              <a:lnSpc>
                <a:spcPct val="150000"/>
              </a:lnSpc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Quality parameters</a:t>
            </a:r>
          </a:p>
          <a:p>
            <a:pPr indent="393700">
              <a:lnSpc>
                <a:spcPct val="150000"/>
              </a:lnSpc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Metadata</a:t>
            </a:r>
          </a:p>
          <a:p>
            <a:pPr indent="-288925">
              <a:lnSpc>
                <a:spcPct val="150000"/>
              </a:lnSpc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Conclusion</a:t>
            </a:r>
          </a:p>
          <a:p>
            <a:pPr indent="-288925">
              <a:lnSpc>
                <a:spcPct val="150000"/>
              </a:lnSpc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References</a:t>
            </a:r>
            <a:endParaRPr lang="en-US" sz="24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-288925">
              <a:lnSpc>
                <a:spcPct val="150000"/>
              </a:lnSpc>
              <a:buNone/>
            </a:pPr>
            <a:endParaRPr lang="en-US" sz="24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-288925">
              <a:lnSpc>
                <a:spcPct val="150000"/>
              </a:lnSpc>
              <a:buNone/>
            </a:pPr>
            <a:endParaRPr lang="en-US" sz="2400" dirty="0" smtClean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5CD2-0BF4-4B01-AF21-FC4FC8084BF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28600" y="6459379"/>
            <a:ext cx="800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hlinkClick r:id="rId2"/>
              </a:rPr>
              <a:t>http://www.grafenwoehr.army.mil/usag_dpw/master_planning/mp_installationmaps.asp</a:t>
            </a:r>
            <a:endParaRPr lang="en-US" sz="1000" dirty="0" smtClean="0"/>
          </a:p>
        </p:txBody>
      </p:sp>
      <p:pic>
        <p:nvPicPr>
          <p:cNvPr id="12" name="Picture 11" descr="GI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3600" y="2514600"/>
            <a:ext cx="24384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</TotalTime>
  <Words>637</Words>
  <Application>Microsoft Office PowerPoint</Application>
  <PresentationFormat>On-screen Show (4:3)</PresentationFormat>
  <Paragraphs>187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Quality Control Measurements for GIS data</vt:lpstr>
      <vt:lpstr>Outline</vt:lpstr>
      <vt:lpstr>Outline</vt:lpstr>
      <vt:lpstr>Introduction</vt:lpstr>
      <vt:lpstr>Outline</vt:lpstr>
      <vt:lpstr> Problem statement </vt:lpstr>
      <vt:lpstr>Outline</vt:lpstr>
      <vt:lpstr>Complexity in GIS data creation</vt:lpstr>
      <vt:lpstr>Outline</vt:lpstr>
      <vt:lpstr>GIS quality standardization</vt:lpstr>
      <vt:lpstr>GIS quality standardization (Cont.)</vt:lpstr>
      <vt:lpstr>GIS quality standardization (Cont.)</vt:lpstr>
      <vt:lpstr>Outline</vt:lpstr>
      <vt:lpstr>Conclusion</vt:lpstr>
      <vt:lpstr>Outline</vt:lpstr>
      <vt:lpstr>References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Control Measurements for GIS data</dc:title>
  <dc:creator>MisoTito</dc:creator>
  <cp:lastModifiedBy>MisoTito</cp:lastModifiedBy>
  <cp:revision>88</cp:revision>
  <dcterms:created xsi:type="dcterms:W3CDTF">2011-11-26T21:18:22Z</dcterms:created>
  <dcterms:modified xsi:type="dcterms:W3CDTF">2011-11-28T05:35:55Z</dcterms:modified>
</cp:coreProperties>
</file>