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99" r:id="rId3"/>
    <p:sldId id="300" r:id="rId4"/>
    <p:sldId id="301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0" autoAdjust="0"/>
    <p:restoredTop sz="94720" autoAdjust="0"/>
  </p:normalViewPr>
  <p:slideViewPr>
    <p:cSldViewPr snapToGrid="0">
      <p:cViewPr varScale="1">
        <p:scale>
          <a:sx n="152" d="100"/>
          <a:sy n="152" d="100"/>
        </p:scale>
        <p:origin x="280" y="1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0C274E-B8CD-6803-BA9C-4CE39F7D3A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012118-452D-828B-D0EF-47B271EB681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36023D8-8782-48BF-81E0-E7591AFCC338}" type="datetimeFigureOut">
              <a:rPr lang="en-US"/>
              <a:pPr>
                <a:defRPr/>
              </a:pPr>
              <a:t>4/27/2026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5782B05-F9F7-5631-AC5A-CEDAD70B6A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20EEA3-AEB6-79F0-B58E-6336EA248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7F27C-6835-E4E1-FDD9-FC2F5BE330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CD3979-5C21-7C58-9F53-4E2FB78E2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6CEA06B-FE60-4DC7-9C6D-00075E2438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3DC9A4-3E12-12BB-52B2-05370ED311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1182F6-BD3E-13A0-4988-F72782B371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01C53D-07E1-27E2-7617-1068367439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55361-B945-4D4A-87AC-6E972E2F6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22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A712FA-A695-3BF1-399A-682AE994FF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E2ACFB-3210-079D-06EA-ED696BC3F6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90F8B2-B3CC-951F-A78A-131693A882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7E297-AF0D-4A23-8D05-8A719956F4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50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409C17-FF75-A44B-8137-D344059F31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A4001F-EB39-A26A-685D-D548C73ACE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4B9CFC-0489-C6E1-AA4D-BFA1B1A5C3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6BF4-920D-415E-9752-EC2FC87667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308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 sz="35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>
            <a:lvl1pPr>
              <a:defRPr sz="1800" baseline="0"/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E1CD73-01F8-B06B-82FF-7660F766A9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845B1-B0BF-044C-5C68-B9A506A207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4923BA-FCCE-9ED7-CA40-7AD1CB6A6C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72014-60BD-484B-9D51-EE939C8865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13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287CA3-DECE-01C7-6F84-36BB634D2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535689-6D02-135C-4F29-0B2F07E1A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15AFAA-51C9-0036-4ECE-DB3124A630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E29F7-8AF9-475F-BF02-FBDB2B8F8A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262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AB34B-FB5E-77B1-A254-59B7B61F4C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85C280-566B-163F-6E4F-E8E8783E29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B58A3-7675-DF93-F05C-7FC43EE06D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9C47B-FC13-4318-8194-FD23ABE9F0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208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FDC03F6-60F6-96BF-C224-C329BA5671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02FEC77-D9C7-EC2A-BF37-5B0CB68894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6B61D18-B5C6-BBF9-5326-93409E09A4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03955-BBC4-47E0-B246-80DC4070AC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20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0A90F08-DB08-8AC4-1DBC-4FE6D9A05F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5C5606-4A90-1DDC-824E-4DEF86A400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C0B3C1-35DA-5D9C-CEF0-EB95B05CB0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64C36-5E13-4046-87BC-FCB9C8DAAB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28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31861D-982B-BE23-8456-32E055647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271E99-B7E5-0EDF-CC17-9592F387D0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B0699EB-7590-4452-0B3A-564FBEF6B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ADD31-2062-4A82-AEE2-33F41F6F15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16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0C404-FB47-C6F0-3C7E-862541A756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FBC1C2-5F48-B69E-411E-52075DE8D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103A78-DFB6-49E8-2A9F-C7EAC4CCF2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4A8DA-1C13-489F-8557-CEC9C64B7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00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892C93-A0AF-FCAA-9B50-611FC1A16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15AFAE-2F37-1084-525A-44B0630604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DCCBDC-D1E2-F8D7-0DFD-C9F70B7127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2A05B-FD4B-48BE-AAE5-2FEB9B33D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30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491047E-C9FD-80CD-20A7-A9F521AC57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1A02AF5-F338-1EB5-2FE9-6C1E92E03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9383598-D7A5-CF73-4DB6-D321CE9123B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11EC70F-A843-8960-BA75-6C81A82C91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E2F1163-06B4-79FD-049C-4B4FD5EADA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707546C-6DA9-4A88-BC16-34A9CC85DF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B627A23-40FB-2F01-F928-0B9B3323534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831975"/>
          </a:xfrm>
        </p:spPr>
        <p:txBody>
          <a:bodyPr/>
          <a:lstStyle/>
          <a:p>
            <a:pPr eaLnBrk="1" hangingPunct="1"/>
            <a:r>
              <a:rPr lang="en-US" altLang="en-US"/>
              <a:t>Parallelism in STL Algorithms</a:t>
            </a:r>
          </a:p>
        </p:txBody>
      </p:sp>
      <p:sp>
        <p:nvSpPr>
          <p:cNvPr id="3075" name="TextBox 2">
            <a:extLst>
              <a:ext uri="{FF2B5EF4-FFF2-40B4-BE49-F238E27FC236}">
                <a16:creationId xmlns:a16="http://schemas.microsoft.com/office/drawing/2014/main" id="{A7AE6379-1BF5-E665-516F-A738D7D97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95800"/>
            <a:ext cx="594360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300"/>
              <a:t>do everything at once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15B505CF-A182-A7BC-837B-B6FBC3232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239000" cy="715963"/>
          </a:xfrm>
        </p:spPr>
        <p:txBody>
          <a:bodyPr/>
          <a:lstStyle/>
          <a:p>
            <a:pPr eaLnBrk="1" hangingPunct="1"/>
            <a:r>
              <a:rPr lang="en-US" altLang="en-US"/>
              <a:t>C++14 Apostrophe in Literals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2145F77B-1D94-F21D-FBA8-1AE0E70338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9163" y="1709738"/>
            <a:ext cx="7659687" cy="3954462"/>
          </a:xfrm>
        </p:spPr>
        <p:txBody>
          <a:bodyPr/>
          <a:lstStyle/>
          <a:p>
            <a:pPr eaLnBrk="1" hangingPunct="1"/>
            <a:r>
              <a:rPr lang="en-US" altLang="en-US" sz="1700"/>
              <a:t>integer literal constants may use apostrophe to simplify readability</a:t>
            </a:r>
          </a:p>
          <a:p>
            <a:pPr eaLnBrk="1" hangingPunct="1"/>
            <a:endParaRPr lang="en-US" altLang="en-US" sz="1700"/>
          </a:p>
          <a:p>
            <a:pPr marL="457200" lvl="1" indent="0" eaLnBrk="1" hangingPunct="1">
              <a:buFontTx/>
              <a:buNone/>
            </a:pPr>
            <a:r>
              <a:rPr lang="en-US" altLang="en-US" sz="1700">
                <a:latin typeface="Courier New" panose="02070309020205020404" pitchFamily="49" charset="0"/>
                <a:cs typeface="Courier New" panose="02070309020205020404" pitchFamily="49" charset="0"/>
              </a:rPr>
              <a:t>long int x = 10’000’007;</a:t>
            </a:r>
            <a:r>
              <a:rPr lang="en-US" altLang="en-US" sz="1700"/>
              <a:t>   // is legal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C262608E-302D-88A3-E7E7-DCFC28A8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07A918D-3684-49F0-86EE-B2EC699EFB8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EFCF9DA-4462-F921-87CA-6DF88AA2D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239000" cy="715963"/>
          </a:xfrm>
        </p:spPr>
        <p:txBody>
          <a:bodyPr/>
          <a:lstStyle/>
          <a:p>
            <a:pPr eaLnBrk="1" hangingPunct="1"/>
            <a:r>
              <a:rPr lang="en-US" altLang="en-US"/>
              <a:t>Parallel Algorithms Support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0CB01BC-A1CB-1957-3EB5-7AA923E0BF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8400" y="2139950"/>
            <a:ext cx="6286500" cy="1727200"/>
          </a:xfrm>
        </p:spPr>
        <p:txBody>
          <a:bodyPr/>
          <a:lstStyle/>
          <a:p>
            <a:pPr eaLnBrk="1" hangingPunct="1"/>
            <a:r>
              <a:rPr lang="en-US" altLang="en-US" sz="1700"/>
              <a:t>C++17 added support for parallel algorithms </a:t>
            </a:r>
          </a:p>
          <a:p>
            <a:pPr eaLnBrk="1" hangingPunct="1"/>
            <a:r>
              <a:rPr lang="en-US" altLang="en-US" sz="1700"/>
              <a:t>to gain performance advantage need three parts: </a:t>
            </a:r>
          </a:p>
          <a:p>
            <a:pPr lvl="1" eaLnBrk="1" hangingPunct="1"/>
            <a:r>
              <a:rPr lang="en-US" altLang="en-US" sz="1700"/>
              <a:t>compiler that implements C++17 for example: g++ v9 or higher</a:t>
            </a:r>
          </a:p>
          <a:p>
            <a:pPr lvl="1" eaLnBrk="1" hangingPunct="1"/>
            <a:r>
              <a:rPr lang="en-US" altLang="en-US" sz="1700"/>
              <a:t>parallelizer: for example a threads library such as Intel’s threads building blocks (tbb) </a:t>
            </a:r>
          </a:p>
          <a:p>
            <a:pPr lvl="1" eaLnBrk="1" hangingPunct="1"/>
            <a:r>
              <a:rPr lang="en-US" altLang="en-US" sz="1700"/>
              <a:t>computer with multiple processors or cores</a:t>
            </a:r>
          </a:p>
          <a:p>
            <a:pPr lvl="1" eaLnBrk="1" hangingPunct="1"/>
            <a:endParaRPr lang="en-US" altLang="en-US" sz="170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C73C2CD4-7AE6-2637-0014-589EB6762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34A8CE-2E17-4EC9-AEF5-7918C459BC0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F9157406-CEAE-A8FF-537D-D12C48D30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27950" cy="715963"/>
          </a:xfrm>
        </p:spPr>
        <p:txBody>
          <a:bodyPr/>
          <a:lstStyle/>
          <a:p>
            <a:pPr eaLnBrk="1" hangingPunct="1"/>
            <a:r>
              <a:rPr lang="en-US" altLang="en-US"/>
              <a:t>Parallel STL Algorithms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3FFEE61-A2C5-9E41-6DF6-557568B38B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198563"/>
            <a:ext cx="8012112" cy="4910137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altLang="en-US" sz="1700" dirty="0"/>
              <a:t>most STL algorithms have </a:t>
            </a:r>
            <a:r>
              <a:rPr lang="en-US" altLang="en-US" sz="1700" i="1" dirty="0"/>
              <a:t>execution policy </a:t>
            </a:r>
            <a:r>
              <a:rPr lang="en-US" altLang="en-US" sz="1700" dirty="0"/>
              <a:t>as their first parameter</a:t>
            </a:r>
          </a:p>
          <a:p>
            <a:pPr lvl="1" eaLnBrk="1" hangingPunct="1">
              <a:defRPr/>
            </a:pPr>
            <a:r>
              <a:rPr lang="en-US" altLang="en-US" sz="1700" dirty="0"/>
              <a:t>defined in 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&lt;execution&gt;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17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en-US" sz="1700" dirty="0"/>
              <a:t>policies</a:t>
            </a:r>
          </a:p>
          <a:p>
            <a:pPr eaLnBrk="1" hangingPunct="1"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std::execution::seq – </a:t>
            </a:r>
            <a:r>
              <a:rPr lang="en-US" altLang="en-US" sz="1700" dirty="0"/>
              <a:t>sequential, unspecified order</a:t>
            </a:r>
          </a:p>
          <a:p>
            <a:pPr eaLnBrk="1" hangingPunct="1"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std::execution::par - </a:t>
            </a:r>
            <a:r>
              <a:rPr lang="en-US" altLang="en-US" sz="1700" dirty="0"/>
              <a:t>parallel separate threads</a:t>
            </a:r>
          </a:p>
          <a:p>
            <a:pPr eaLnBrk="1" hangingPunct="1"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std::execution::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unseq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altLang="en-US" sz="1700" dirty="0"/>
              <a:t>separate or same thread (vectorized) or migrate between threads (C++20) use </a:t>
            </a:r>
            <a:r>
              <a:rPr lang="en-US" altLang="en-US" sz="1700"/>
              <a:t>SIMD instructions</a:t>
            </a:r>
            <a:endParaRPr lang="en-US" altLang="en-US" sz="1700" dirty="0"/>
          </a:p>
          <a:p>
            <a:pPr eaLnBrk="1" hangingPunct="1"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std::execution::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par_unseq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– </a:t>
            </a:r>
            <a:r>
              <a:rPr lang="en-US" altLang="en-US" sz="1700" dirty="0"/>
              <a:t>same as 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unseq</a:t>
            </a:r>
            <a:r>
              <a:rPr lang="en-US" altLang="en-US" sz="1700" dirty="0"/>
              <a:t> plus parallel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17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en-US" sz="1700" dirty="0"/>
              <a:t>example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1700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std::sort(std::execution::par, </a:t>
            </a:r>
            <a:r>
              <a:rPr lang="en-US" altLang="en-US" sz="1700" dirty="0" err="1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v.begin</a:t>
            </a:r>
            <a:r>
              <a:rPr lang="en-US" altLang="en-US" sz="1700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(), </a:t>
            </a:r>
            <a:r>
              <a:rPr lang="en-US" altLang="en-US" sz="1700" dirty="0" err="1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v.end</a:t>
            </a:r>
            <a:r>
              <a:rPr lang="en-US" altLang="en-US" sz="1700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());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1700" dirty="0"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en-US" sz="1700" dirty="0"/>
              <a:t>new algorithms</a:t>
            </a:r>
          </a:p>
          <a:p>
            <a:pPr lvl="1" eaLnBrk="1" hangingPunct="1"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reduce() – </a:t>
            </a:r>
            <a:r>
              <a:rPr lang="en-US" altLang="en-US" sz="1700" dirty="0">
                <a:ea typeface="+mn-ea"/>
                <a:cs typeface="+mn-cs"/>
              </a:rPr>
              <a:t>same as accumulate but arbitrary order of operations, may potentially run in parallel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17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A3FE716D-B4E4-8321-CB03-A98165271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6B77A7-8C77-4585-A9E5-EA944695A2C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3948</TotalTime>
  <Words>206</Words>
  <Application>Microsoft Office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Courier New</vt:lpstr>
      <vt:lpstr>Default Design</vt:lpstr>
      <vt:lpstr>Parallelism in STL Algorithms</vt:lpstr>
      <vt:lpstr>C++14 Apostrophe in Literals</vt:lpstr>
      <vt:lpstr>Parallel Algorithms Support</vt:lpstr>
      <vt:lpstr>Parallel STL Algorithms</vt:lpstr>
    </vt:vector>
  </TitlesOfParts>
  <Company>Kent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Giving Good Presentations</dc:title>
  <dc:creator>Jonathan I. Maletic</dc:creator>
  <cp:lastModifiedBy>Nesterenko, Mikhail</cp:lastModifiedBy>
  <cp:revision>772</cp:revision>
  <dcterms:created xsi:type="dcterms:W3CDTF">2004-06-16T15:11:52Z</dcterms:created>
  <dcterms:modified xsi:type="dcterms:W3CDTF">2026-04-28T04:03:24Z</dcterms:modified>
</cp:coreProperties>
</file>