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98" r:id="rId3"/>
    <p:sldId id="299" r:id="rId4"/>
    <p:sldId id="296" r:id="rId5"/>
    <p:sldId id="297" r:id="rId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B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00" autoAdjust="0"/>
    <p:restoredTop sz="94720" autoAdjust="0"/>
  </p:normalViewPr>
  <p:slideViewPr>
    <p:cSldViewPr>
      <p:cViewPr varScale="1">
        <p:scale>
          <a:sx n="131" d="100"/>
          <a:sy n="131" d="100"/>
        </p:scale>
        <p:origin x="96" y="5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18F2678-0857-984E-E9F0-2B92C98D903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9A093AD6-E2CD-C477-D016-E01658A595DA}"/>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3F7C6CB-BF68-44F2-8767-875DEDEDE3EA}" type="datetimeFigureOut">
              <a:rPr lang="en-US"/>
              <a:pPr>
                <a:defRPr/>
              </a:pPr>
              <a:t>4/20/2026</a:t>
            </a:fld>
            <a:endParaRPr lang="en-US"/>
          </a:p>
        </p:txBody>
      </p:sp>
      <p:sp>
        <p:nvSpPr>
          <p:cNvPr id="4" name="Slide Image Placeholder 3">
            <a:extLst>
              <a:ext uri="{FF2B5EF4-FFF2-40B4-BE49-F238E27FC236}">
                <a16:creationId xmlns:a16="http://schemas.microsoft.com/office/drawing/2014/main" id="{C26C60DF-C93F-7BC0-EE6B-5287DF04243D}"/>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F3BC7633-75B8-B9D1-1F67-63B4D8457F80}"/>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F97F15A-A49B-3C20-2998-DB17C74C4EB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5DE6E053-D2F9-6533-12CC-BCF5C4989ABC}"/>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890CC441-199A-4886-8401-D13A6D37813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9A3A0CE3-2CC2-33FF-150E-D373C155461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56EC4D42-489C-74CE-FA59-EB5470A4961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E7F7DB9-77A1-9609-ECC6-3AE7AD04F8C8}"/>
              </a:ext>
            </a:extLst>
          </p:cNvPr>
          <p:cNvSpPr>
            <a:spLocks noGrp="1" noChangeArrowheads="1"/>
          </p:cNvSpPr>
          <p:nvPr>
            <p:ph type="sldNum" sz="quarter" idx="12"/>
          </p:nvPr>
        </p:nvSpPr>
        <p:spPr>
          <a:ln/>
        </p:spPr>
        <p:txBody>
          <a:bodyPr/>
          <a:lstStyle>
            <a:lvl1pPr>
              <a:defRPr/>
            </a:lvl1pPr>
          </a:lstStyle>
          <a:p>
            <a:fld id="{E703E348-C961-440B-B1A5-9933395B6825}" type="slidenum">
              <a:rPr lang="en-US" altLang="en-US"/>
              <a:pPr/>
              <a:t>‹#›</a:t>
            </a:fld>
            <a:endParaRPr lang="en-US" altLang="en-US"/>
          </a:p>
        </p:txBody>
      </p:sp>
    </p:spTree>
    <p:extLst>
      <p:ext uri="{BB962C8B-B14F-4D97-AF65-F5344CB8AC3E}">
        <p14:creationId xmlns:p14="http://schemas.microsoft.com/office/powerpoint/2010/main" val="269109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lvl1pPr>
              <a:defRPr sz="3500" baseline="0"/>
            </a:lvl1pPr>
          </a:lstStyle>
          <a:p>
            <a:r>
              <a:rPr lang="en-US" dirty="0"/>
              <a:t>Click to edit Master title style</a:t>
            </a:r>
          </a:p>
        </p:txBody>
      </p:sp>
      <p:sp>
        <p:nvSpPr>
          <p:cNvPr id="3" name="Content Placeholder 2"/>
          <p:cNvSpPr>
            <a:spLocks noGrp="1"/>
          </p:cNvSpPr>
          <p:nvPr>
            <p:ph idx="1"/>
          </p:nvPr>
        </p:nvSpPr>
        <p:spPr>
          <a:xfrm>
            <a:off x="457200" y="1066800"/>
            <a:ext cx="8229600" cy="5059363"/>
          </a:xfrm>
        </p:spPr>
        <p:txBody>
          <a:bodyPr/>
          <a:lstStyle>
            <a:lvl1pPr>
              <a:defRPr sz="1800" baseline="0"/>
            </a:lvl1pPr>
            <a:lvl2pPr>
              <a:defRPr sz="1800" baseline="0"/>
            </a:lvl2pPr>
            <a:lvl3pPr>
              <a:defRPr sz="1800" baseline="0"/>
            </a:lvl3pPr>
            <a:lvl4pPr>
              <a:defRPr sz="1800" baseline="0"/>
            </a:lvl4pPr>
            <a:lvl5pPr>
              <a:defRPr sz="1800" baseline="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068ACB56-6DE1-69BC-F73F-79D4FA2B258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598CACAC-51EF-8AAE-08EB-2AABCC7677E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1EEF5C1-CC7A-747F-D5DA-8B7A3E9E6C89}"/>
              </a:ext>
            </a:extLst>
          </p:cNvPr>
          <p:cNvSpPr>
            <a:spLocks noGrp="1" noChangeArrowheads="1"/>
          </p:cNvSpPr>
          <p:nvPr>
            <p:ph type="sldNum" sz="quarter" idx="12"/>
          </p:nvPr>
        </p:nvSpPr>
        <p:spPr>
          <a:ln/>
        </p:spPr>
        <p:txBody>
          <a:bodyPr/>
          <a:lstStyle>
            <a:lvl1pPr>
              <a:defRPr/>
            </a:lvl1pPr>
          </a:lstStyle>
          <a:p>
            <a:fld id="{526ABE8B-F86F-4937-9D8F-24BDC3F29E29}" type="slidenum">
              <a:rPr lang="en-US" altLang="en-US"/>
              <a:pPr/>
              <a:t>‹#›</a:t>
            </a:fld>
            <a:endParaRPr lang="en-US" altLang="en-US"/>
          </a:p>
        </p:txBody>
      </p:sp>
    </p:spTree>
    <p:extLst>
      <p:ext uri="{BB962C8B-B14F-4D97-AF65-F5344CB8AC3E}">
        <p14:creationId xmlns:p14="http://schemas.microsoft.com/office/powerpoint/2010/main" val="3471227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A879546-E1A1-B9A0-CB83-FEA371F3772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C7A0EFC2-CE7A-20E3-27EB-8D7E9F496BD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2D5BC295-B8FE-05FC-A2E3-5045DF012C2D}"/>
              </a:ext>
            </a:extLst>
          </p:cNvPr>
          <p:cNvSpPr>
            <a:spLocks noGrp="1" noChangeArrowheads="1"/>
          </p:cNvSpPr>
          <p:nvPr>
            <p:ph type="sldNum" sz="quarter" idx="12"/>
          </p:nvPr>
        </p:nvSpPr>
        <p:spPr>
          <a:ln/>
        </p:spPr>
        <p:txBody>
          <a:bodyPr/>
          <a:lstStyle>
            <a:lvl1pPr>
              <a:defRPr/>
            </a:lvl1pPr>
          </a:lstStyle>
          <a:p>
            <a:fld id="{440E7D34-F713-4306-BF04-44966AC19481}" type="slidenum">
              <a:rPr lang="en-US" altLang="en-US"/>
              <a:pPr/>
              <a:t>‹#›</a:t>
            </a:fld>
            <a:endParaRPr lang="en-US" altLang="en-US"/>
          </a:p>
        </p:txBody>
      </p:sp>
    </p:spTree>
    <p:extLst>
      <p:ext uri="{BB962C8B-B14F-4D97-AF65-F5344CB8AC3E}">
        <p14:creationId xmlns:p14="http://schemas.microsoft.com/office/powerpoint/2010/main" val="2380062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E39AA38C-D8A6-4AA1-0146-D64029F2D6F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C78A8549-D3FB-A290-E27D-A773EFDC80A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A2B86B6B-F1FB-32F3-61FE-9F4DFC19F390}"/>
              </a:ext>
            </a:extLst>
          </p:cNvPr>
          <p:cNvSpPr>
            <a:spLocks noGrp="1" noChangeArrowheads="1"/>
          </p:cNvSpPr>
          <p:nvPr>
            <p:ph type="sldNum" sz="quarter" idx="12"/>
          </p:nvPr>
        </p:nvSpPr>
        <p:spPr>
          <a:ln/>
        </p:spPr>
        <p:txBody>
          <a:bodyPr/>
          <a:lstStyle>
            <a:lvl1pPr>
              <a:defRPr/>
            </a:lvl1pPr>
          </a:lstStyle>
          <a:p>
            <a:fld id="{D5198405-B8A3-4741-8531-48D14096D933}" type="slidenum">
              <a:rPr lang="en-US" altLang="en-US"/>
              <a:pPr/>
              <a:t>‹#›</a:t>
            </a:fld>
            <a:endParaRPr lang="en-US" altLang="en-US"/>
          </a:p>
        </p:txBody>
      </p:sp>
    </p:spTree>
    <p:extLst>
      <p:ext uri="{BB962C8B-B14F-4D97-AF65-F5344CB8AC3E}">
        <p14:creationId xmlns:p14="http://schemas.microsoft.com/office/powerpoint/2010/main" val="1829448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676AAF94-424E-A812-BE62-C97C5DA81A7C}"/>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757AEDD3-BE6A-9FB7-DFD5-113658127F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06400463-BFE4-1844-F7BB-CE777AC470D9}"/>
              </a:ext>
            </a:extLst>
          </p:cNvPr>
          <p:cNvSpPr>
            <a:spLocks noGrp="1" noChangeArrowheads="1"/>
          </p:cNvSpPr>
          <p:nvPr>
            <p:ph type="sldNum" sz="quarter" idx="12"/>
          </p:nvPr>
        </p:nvSpPr>
        <p:spPr>
          <a:ln/>
        </p:spPr>
        <p:txBody>
          <a:bodyPr/>
          <a:lstStyle>
            <a:lvl1pPr>
              <a:defRPr/>
            </a:lvl1pPr>
          </a:lstStyle>
          <a:p>
            <a:fld id="{DEF4BAE9-4FE5-4969-ACCF-76FFB013A1BA}" type="slidenum">
              <a:rPr lang="en-US" altLang="en-US"/>
              <a:pPr/>
              <a:t>‹#›</a:t>
            </a:fld>
            <a:endParaRPr lang="en-US" altLang="en-US"/>
          </a:p>
        </p:txBody>
      </p:sp>
    </p:spTree>
    <p:extLst>
      <p:ext uri="{BB962C8B-B14F-4D97-AF65-F5344CB8AC3E}">
        <p14:creationId xmlns:p14="http://schemas.microsoft.com/office/powerpoint/2010/main" val="676938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A34A6DDE-58D0-0389-6C6A-4ABBEA8CC6D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64875DC4-F5D5-0F87-C844-DBDFC04C5B5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7877A624-FC27-7567-CB2A-CDE5B6D38A44}"/>
              </a:ext>
            </a:extLst>
          </p:cNvPr>
          <p:cNvSpPr>
            <a:spLocks noGrp="1" noChangeArrowheads="1"/>
          </p:cNvSpPr>
          <p:nvPr>
            <p:ph type="sldNum" sz="quarter" idx="12"/>
          </p:nvPr>
        </p:nvSpPr>
        <p:spPr>
          <a:ln/>
        </p:spPr>
        <p:txBody>
          <a:bodyPr/>
          <a:lstStyle>
            <a:lvl1pPr>
              <a:defRPr/>
            </a:lvl1pPr>
          </a:lstStyle>
          <a:p>
            <a:fld id="{03143111-6AF2-436F-A29D-5A756EE2C54B}" type="slidenum">
              <a:rPr lang="en-US" altLang="en-US"/>
              <a:pPr/>
              <a:t>‹#›</a:t>
            </a:fld>
            <a:endParaRPr lang="en-US" altLang="en-US"/>
          </a:p>
        </p:txBody>
      </p:sp>
    </p:spTree>
    <p:extLst>
      <p:ext uri="{BB962C8B-B14F-4D97-AF65-F5344CB8AC3E}">
        <p14:creationId xmlns:p14="http://schemas.microsoft.com/office/powerpoint/2010/main" val="29188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D0C08F3-2A07-F891-3F73-0465A63BCB89}"/>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E5389A2E-8D50-FF91-EACA-6C81F4683F9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E5149B33-3729-9742-BEE4-0343096A03A8}"/>
              </a:ext>
            </a:extLst>
          </p:cNvPr>
          <p:cNvSpPr>
            <a:spLocks noGrp="1" noChangeArrowheads="1"/>
          </p:cNvSpPr>
          <p:nvPr>
            <p:ph type="sldNum" sz="quarter" idx="12"/>
          </p:nvPr>
        </p:nvSpPr>
        <p:spPr>
          <a:ln/>
        </p:spPr>
        <p:txBody>
          <a:bodyPr/>
          <a:lstStyle>
            <a:lvl1pPr>
              <a:defRPr/>
            </a:lvl1pPr>
          </a:lstStyle>
          <a:p>
            <a:fld id="{8F9ADCEC-B508-4EB5-9EE4-4B6C7974DB4D}" type="slidenum">
              <a:rPr lang="en-US" altLang="en-US"/>
              <a:pPr/>
              <a:t>‹#›</a:t>
            </a:fld>
            <a:endParaRPr lang="en-US" altLang="en-US"/>
          </a:p>
        </p:txBody>
      </p:sp>
    </p:spTree>
    <p:extLst>
      <p:ext uri="{BB962C8B-B14F-4D97-AF65-F5344CB8AC3E}">
        <p14:creationId xmlns:p14="http://schemas.microsoft.com/office/powerpoint/2010/main" val="287730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857E645-08B5-E619-D7ED-D4CA5B8F073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A44D7EE-DE8D-3E68-1443-A35713CFB68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2157BF9-079B-4170-C781-7A6BF6F66C7C}"/>
              </a:ext>
            </a:extLst>
          </p:cNvPr>
          <p:cNvSpPr>
            <a:spLocks noGrp="1" noChangeArrowheads="1"/>
          </p:cNvSpPr>
          <p:nvPr>
            <p:ph type="sldNum" sz="quarter" idx="12"/>
          </p:nvPr>
        </p:nvSpPr>
        <p:spPr>
          <a:ln/>
        </p:spPr>
        <p:txBody>
          <a:bodyPr/>
          <a:lstStyle>
            <a:lvl1pPr>
              <a:defRPr/>
            </a:lvl1pPr>
          </a:lstStyle>
          <a:p>
            <a:fld id="{4F1070F5-8DB9-4775-9E7A-2B7003627D70}" type="slidenum">
              <a:rPr lang="en-US" altLang="en-US"/>
              <a:pPr/>
              <a:t>‹#›</a:t>
            </a:fld>
            <a:endParaRPr lang="en-US" altLang="en-US"/>
          </a:p>
        </p:txBody>
      </p:sp>
    </p:spTree>
    <p:extLst>
      <p:ext uri="{BB962C8B-B14F-4D97-AF65-F5344CB8AC3E}">
        <p14:creationId xmlns:p14="http://schemas.microsoft.com/office/powerpoint/2010/main" val="3869339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8035DEF-6899-5D52-B4D3-91969EC34F2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203859D-BF23-8F54-42CD-40760253A90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EF5D232-6A15-C957-6A48-2332B2A3BE6D}"/>
              </a:ext>
            </a:extLst>
          </p:cNvPr>
          <p:cNvSpPr>
            <a:spLocks noGrp="1" noChangeArrowheads="1"/>
          </p:cNvSpPr>
          <p:nvPr>
            <p:ph type="sldNum" sz="quarter" idx="12"/>
          </p:nvPr>
        </p:nvSpPr>
        <p:spPr>
          <a:ln/>
        </p:spPr>
        <p:txBody>
          <a:bodyPr/>
          <a:lstStyle>
            <a:lvl1pPr>
              <a:defRPr/>
            </a:lvl1pPr>
          </a:lstStyle>
          <a:p>
            <a:fld id="{93447540-B8C9-43E7-A5A6-2B07F59D039B}" type="slidenum">
              <a:rPr lang="en-US" altLang="en-US"/>
              <a:pPr/>
              <a:t>‹#›</a:t>
            </a:fld>
            <a:endParaRPr lang="en-US" altLang="en-US"/>
          </a:p>
        </p:txBody>
      </p:sp>
    </p:spTree>
    <p:extLst>
      <p:ext uri="{BB962C8B-B14F-4D97-AF65-F5344CB8AC3E}">
        <p14:creationId xmlns:p14="http://schemas.microsoft.com/office/powerpoint/2010/main" val="2859046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3CB3CA1-3C21-516A-4A2E-5B7C9B920E2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7C9FD97A-3DDF-561A-4F2C-D89D0F7BB8D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90D7A6F-451C-F894-F921-A2FF7DB58A5F}"/>
              </a:ext>
            </a:extLst>
          </p:cNvPr>
          <p:cNvSpPr>
            <a:spLocks noGrp="1" noChangeArrowheads="1"/>
          </p:cNvSpPr>
          <p:nvPr>
            <p:ph type="sldNum" sz="quarter" idx="12"/>
          </p:nvPr>
        </p:nvSpPr>
        <p:spPr>
          <a:ln/>
        </p:spPr>
        <p:txBody>
          <a:bodyPr/>
          <a:lstStyle>
            <a:lvl1pPr>
              <a:defRPr/>
            </a:lvl1pPr>
          </a:lstStyle>
          <a:p>
            <a:fld id="{3DF8DFE5-BA84-4CF3-AF77-E04856858589}" type="slidenum">
              <a:rPr lang="en-US" altLang="en-US"/>
              <a:pPr/>
              <a:t>‹#›</a:t>
            </a:fld>
            <a:endParaRPr lang="en-US" altLang="en-US"/>
          </a:p>
        </p:txBody>
      </p:sp>
    </p:spTree>
    <p:extLst>
      <p:ext uri="{BB962C8B-B14F-4D97-AF65-F5344CB8AC3E}">
        <p14:creationId xmlns:p14="http://schemas.microsoft.com/office/powerpoint/2010/main" val="887622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5CCBA98-4E1E-A0E1-A338-9C1679E76DB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9DC30B7-FED7-3319-6F32-E18EF488416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E0AC109-3AB1-706F-6421-0B60589CE0C9}"/>
              </a:ext>
            </a:extLst>
          </p:cNvPr>
          <p:cNvSpPr>
            <a:spLocks noGrp="1" noChangeArrowheads="1"/>
          </p:cNvSpPr>
          <p:nvPr>
            <p:ph type="sldNum" sz="quarter" idx="12"/>
          </p:nvPr>
        </p:nvSpPr>
        <p:spPr>
          <a:ln/>
        </p:spPr>
        <p:txBody>
          <a:bodyPr/>
          <a:lstStyle>
            <a:lvl1pPr>
              <a:defRPr/>
            </a:lvl1pPr>
          </a:lstStyle>
          <a:p>
            <a:fld id="{E9ACB38D-9B6E-4733-B904-A6E8A1CEDF03}" type="slidenum">
              <a:rPr lang="en-US" altLang="en-US"/>
              <a:pPr/>
              <a:t>‹#›</a:t>
            </a:fld>
            <a:endParaRPr lang="en-US" altLang="en-US"/>
          </a:p>
        </p:txBody>
      </p:sp>
    </p:spTree>
    <p:extLst>
      <p:ext uri="{BB962C8B-B14F-4D97-AF65-F5344CB8AC3E}">
        <p14:creationId xmlns:p14="http://schemas.microsoft.com/office/powerpoint/2010/main" val="1278344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BE054FE-9A3D-CCDB-12E1-4C6769C468AE}"/>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57B24793-0769-6919-0F2F-37D1C1A32CDE}"/>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ED275F4E-7375-082E-A609-EB7717038E5D}"/>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p>
        </p:txBody>
      </p:sp>
      <p:sp>
        <p:nvSpPr>
          <p:cNvPr id="1029" name="Rectangle 5">
            <a:extLst>
              <a:ext uri="{FF2B5EF4-FFF2-40B4-BE49-F238E27FC236}">
                <a16:creationId xmlns:a16="http://schemas.microsoft.com/office/drawing/2014/main" id="{2FBEADDF-6BE8-50B1-8855-89A8164166B8}"/>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30" name="Rectangle 6">
            <a:extLst>
              <a:ext uri="{FF2B5EF4-FFF2-40B4-BE49-F238E27FC236}">
                <a16:creationId xmlns:a16="http://schemas.microsoft.com/office/drawing/2014/main" id="{45E686ED-07D8-6B81-5899-63F9A23BD724}"/>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FEFC3BAE-333D-4231-93E0-F203211E2DAB}"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752D50EB-8616-C75D-E2E7-16884FBCB047}"/>
              </a:ext>
            </a:extLst>
          </p:cNvPr>
          <p:cNvSpPr>
            <a:spLocks noGrp="1" noChangeArrowheads="1"/>
          </p:cNvSpPr>
          <p:nvPr>
            <p:ph type="ctrTitle"/>
          </p:nvPr>
        </p:nvSpPr>
        <p:spPr>
          <a:xfrm>
            <a:off x="685800" y="2130425"/>
            <a:ext cx="7772400" cy="1831975"/>
          </a:xfrm>
        </p:spPr>
        <p:txBody>
          <a:bodyPr/>
          <a:lstStyle/>
          <a:p>
            <a:pPr eaLnBrk="1" hangingPunct="1"/>
            <a:r>
              <a:rPr lang="en-US" altLang="en-US"/>
              <a:t>Mediator Design Pattern</a:t>
            </a:r>
          </a:p>
        </p:txBody>
      </p:sp>
      <p:sp>
        <p:nvSpPr>
          <p:cNvPr id="3075" name="TextBox 2">
            <a:extLst>
              <a:ext uri="{FF2B5EF4-FFF2-40B4-BE49-F238E27FC236}">
                <a16:creationId xmlns:a16="http://schemas.microsoft.com/office/drawing/2014/main" id="{7649C1B0-46FA-750C-3BD4-AE56B15E2AF6}"/>
              </a:ext>
            </a:extLst>
          </p:cNvPr>
          <p:cNvSpPr txBox="1">
            <a:spLocks noChangeArrowheads="1"/>
          </p:cNvSpPr>
          <p:nvPr/>
        </p:nvSpPr>
        <p:spPr bwMode="auto">
          <a:xfrm>
            <a:off x="1752600" y="4495800"/>
            <a:ext cx="59436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300"/>
              <a:t>Mediating Relationships Between Objects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49DF79EB-03E4-49B9-C9D9-162BE491B7F3}"/>
              </a:ext>
            </a:extLst>
          </p:cNvPr>
          <p:cNvSpPr>
            <a:spLocks noGrp="1" noChangeArrowheads="1"/>
          </p:cNvSpPr>
          <p:nvPr>
            <p:ph type="title"/>
          </p:nvPr>
        </p:nvSpPr>
        <p:spPr>
          <a:xfrm>
            <a:off x="533400" y="304800"/>
            <a:ext cx="7239000" cy="715963"/>
          </a:xfrm>
        </p:spPr>
        <p:txBody>
          <a:bodyPr/>
          <a:lstStyle/>
          <a:p>
            <a:pPr eaLnBrk="1" hangingPunct="1"/>
            <a:r>
              <a:rPr lang="en-US" altLang="en-US"/>
              <a:t>God Object, Anti-Pattern</a:t>
            </a:r>
          </a:p>
        </p:txBody>
      </p:sp>
      <p:sp>
        <p:nvSpPr>
          <p:cNvPr id="4099" name="Content Placeholder 2">
            <a:extLst>
              <a:ext uri="{FF2B5EF4-FFF2-40B4-BE49-F238E27FC236}">
                <a16:creationId xmlns:a16="http://schemas.microsoft.com/office/drawing/2014/main" id="{592119FA-9261-D508-8A84-85573E526589}"/>
              </a:ext>
            </a:extLst>
          </p:cNvPr>
          <p:cNvSpPr>
            <a:spLocks noGrp="1" noChangeArrowheads="1"/>
          </p:cNvSpPr>
          <p:nvPr>
            <p:ph idx="1"/>
          </p:nvPr>
        </p:nvSpPr>
        <p:spPr>
          <a:xfrm>
            <a:off x="533400" y="1371600"/>
            <a:ext cx="8077200" cy="5029200"/>
          </a:xfrm>
        </p:spPr>
        <p:txBody>
          <a:bodyPr/>
          <a:lstStyle/>
          <a:p>
            <a:pPr eaLnBrk="1" hangingPunct="1">
              <a:defRPr/>
            </a:pPr>
            <a:r>
              <a:rPr lang="en-US" altLang="en-US" sz="1700" i="1" dirty="0"/>
              <a:t>god object </a:t>
            </a:r>
            <a:r>
              <a:rPr lang="en-US" altLang="en-US" sz="1700" dirty="0"/>
              <a:t>- class that has too many responsibilities, too many functions</a:t>
            </a:r>
          </a:p>
          <a:p>
            <a:pPr lvl="1" eaLnBrk="1" hangingPunct="1">
              <a:defRPr/>
            </a:pPr>
            <a:r>
              <a:rPr lang="en-US" altLang="en-US" sz="1700" dirty="0"/>
              <a:t>the other objects in the program rely on god object for information and interactions</a:t>
            </a:r>
          </a:p>
          <a:p>
            <a:pPr lvl="1" eaLnBrk="1" hangingPunct="1">
              <a:defRPr/>
            </a:pPr>
            <a:r>
              <a:rPr lang="en-US" altLang="en-US" sz="1700" dirty="0"/>
              <a:t>code is tightly coupled, code maintenance becomes difficult</a:t>
            </a:r>
          </a:p>
          <a:p>
            <a:pPr lvl="1" eaLnBrk="1" hangingPunct="1">
              <a:defRPr/>
            </a:pPr>
            <a:endParaRPr lang="en-US" altLang="en-US" sz="1700" dirty="0"/>
          </a:p>
          <a:p>
            <a:pPr eaLnBrk="1" hangingPunct="1">
              <a:defRPr/>
            </a:pPr>
            <a:r>
              <a:rPr lang="en-US" altLang="en-US" sz="1700" i="1" dirty="0"/>
              <a:t>anti-pattern </a:t>
            </a:r>
          </a:p>
          <a:p>
            <a:pPr lvl="1" eaLnBrk="1" hangingPunct="1">
              <a:defRPr/>
            </a:pPr>
            <a:r>
              <a:rPr lang="en-US" altLang="en-US" sz="1700" dirty="0"/>
              <a:t>a commonly used technique, although initially appealing, has more bad consequences than good ones</a:t>
            </a:r>
          </a:p>
          <a:p>
            <a:pPr lvl="1" eaLnBrk="1" hangingPunct="1">
              <a:defRPr/>
            </a:pPr>
            <a:r>
              <a:rPr lang="en-US" altLang="en-US" sz="1700" dirty="0"/>
              <a:t>there is a more effective </a:t>
            </a:r>
            <a:r>
              <a:rPr lang="en-US" altLang="en-US" sz="1700"/>
              <a:t>solution </a:t>
            </a:r>
          </a:p>
          <a:p>
            <a:pPr marL="457200" lvl="1" indent="0" eaLnBrk="1" hangingPunct="1">
              <a:buFontTx/>
              <a:buNone/>
              <a:defRPr/>
            </a:pPr>
            <a:endParaRPr lang="en-US" altLang="en-US" sz="1700" dirty="0"/>
          </a:p>
          <a:p>
            <a:pPr eaLnBrk="1" hangingPunct="1">
              <a:defRPr/>
            </a:pPr>
            <a:r>
              <a:rPr lang="en-US" altLang="en-US" sz="1700" dirty="0"/>
              <a:t>god object is an anti-pattern</a:t>
            </a:r>
          </a:p>
        </p:txBody>
      </p:sp>
      <p:sp>
        <p:nvSpPr>
          <p:cNvPr id="4100" name="Slide Number Placeholder 3">
            <a:extLst>
              <a:ext uri="{FF2B5EF4-FFF2-40B4-BE49-F238E27FC236}">
                <a16:creationId xmlns:a16="http://schemas.microsoft.com/office/drawing/2014/main" id="{0CA45927-152C-4DFC-DBB6-6D2D03B947A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0CFAEF14-D88A-4BFD-BC9B-CF7A1475C389}" type="slidenum">
              <a:rPr lang="en-US" altLang="en-US" sz="1400"/>
              <a:pPr>
                <a:spcBef>
                  <a:spcPct val="0"/>
                </a:spcBef>
                <a:buFontTx/>
                <a:buNone/>
              </a:pPr>
              <a:t>2</a:t>
            </a:fld>
            <a:endParaRPr lang="en-US" alt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BF7C1A38-5454-0689-3519-FE857BD6A766}"/>
              </a:ext>
            </a:extLst>
          </p:cNvPr>
          <p:cNvSpPr>
            <a:spLocks noGrp="1" noChangeArrowheads="1"/>
          </p:cNvSpPr>
          <p:nvPr>
            <p:ph type="title"/>
          </p:nvPr>
        </p:nvSpPr>
        <p:spPr>
          <a:xfrm>
            <a:off x="533400" y="304800"/>
            <a:ext cx="7239000" cy="715963"/>
          </a:xfrm>
        </p:spPr>
        <p:txBody>
          <a:bodyPr/>
          <a:lstStyle/>
          <a:p>
            <a:pPr eaLnBrk="1" hangingPunct="1"/>
            <a:r>
              <a:rPr lang="en-US" altLang="en-US"/>
              <a:t>Mediator</a:t>
            </a:r>
          </a:p>
        </p:txBody>
      </p:sp>
      <p:sp>
        <p:nvSpPr>
          <p:cNvPr id="5123" name="Content Placeholder 2">
            <a:extLst>
              <a:ext uri="{FF2B5EF4-FFF2-40B4-BE49-F238E27FC236}">
                <a16:creationId xmlns:a16="http://schemas.microsoft.com/office/drawing/2014/main" id="{5502F509-FB37-68C6-183E-20A8155B165E}"/>
              </a:ext>
            </a:extLst>
          </p:cNvPr>
          <p:cNvSpPr>
            <a:spLocks noGrp="1" noChangeArrowheads="1"/>
          </p:cNvSpPr>
          <p:nvPr>
            <p:ph idx="1"/>
          </p:nvPr>
        </p:nvSpPr>
        <p:spPr>
          <a:xfrm>
            <a:off x="533400" y="1143000"/>
            <a:ext cx="8077200" cy="5257800"/>
          </a:xfrm>
        </p:spPr>
        <p:txBody>
          <a:bodyPr/>
          <a:lstStyle/>
          <a:p>
            <a:pPr eaLnBrk="1" hangingPunct="1"/>
            <a:r>
              <a:rPr lang="en-US" altLang="en-US" sz="1700" dirty="0"/>
              <a:t>define an objects that encapsulates</a:t>
            </a:r>
            <a:br>
              <a:rPr lang="en-US" altLang="en-US" sz="1700" dirty="0"/>
            </a:br>
            <a:r>
              <a:rPr lang="en-US" altLang="en-US" sz="1700" dirty="0"/>
              <a:t> how other objects interact</a:t>
            </a:r>
          </a:p>
          <a:p>
            <a:pPr eaLnBrk="1" hangingPunct="1"/>
            <a:r>
              <a:rPr lang="en-US" altLang="en-US" sz="1700" dirty="0"/>
              <a:t>prevents objects from referring to </a:t>
            </a:r>
            <a:br>
              <a:rPr lang="en-US" altLang="en-US" sz="1700" dirty="0"/>
            </a:br>
            <a:r>
              <a:rPr lang="en-US" altLang="en-US" sz="1700" dirty="0"/>
              <a:t>each other: loose coupling, </a:t>
            </a:r>
          </a:p>
          <a:p>
            <a:pPr eaLnBrk="1" hangingPunct="1"/>
            <a:r>
              <a:rPr lang="en-US" altLang="en-US" sz="1700" dirty="0"/>
              <a:t>controlled interactions</a:t>
            </a:r>
          </a:p>
          <a:p>
            <a:pPr eaLnBrk="1" hangingPunct="1"/>
            <a:r>
              <a:rPr lang="en-US" altLang="en-US" sz="1700" dirty="0"/>
              <a:t>example: air traffic control</a:t>
            </a:r>
          </a:p>
          <a:p>
            <a:pPr eaLnBrk="1" hangingPunct="1"/>
            <a:r>
              <a:rPr lang="en-US" altLang="en-US" sz="1700" dirty="0"/>
              <a:t>participants</a:t>
            </a:r>
          </a:p>
          <a:p>
            <a:pPr lvl="1" eaLnBrk="1" hangingPunct="1"/>
            <a:r>
              <a:rPr lang="en-US" altLang="en-US" sz="1700" i="1" dirty="0"/>
              <a:t>(abstract) mediator – </a:t>
            </a:r>
            <a:r>
              <a:rPr lang="en-US" altLang="en-US" sz="1700" dirty="0"/>
              <a:t>defines interface communicating between colleague objects </a:t>
            </a:r>
          </a:p>
          <a:p>
            <a:pPr lvl="1" eaLnBrk="1" hangingPunct="1"/>
            <a:r>
              <a:rPr lang="en-US" altLang="en-US" sz="1700" i="1" dirty="0"/>
              <a:t>concrete mediator – </a:t>
            </a:r>
            <a:r>
              <a:rPr lang="en-US" altLang="en-US" sz="1700" dirty="0"/>
              <a:t>implements and coordinates communication between colleagues</a:t>
            </a:r>
          </a:p>
          <a:p>
            <a:pPr lvl="1" eaLnBrk="1" hangingPunct="1"/>
            <a:r>
              <a:rPr lang="en-US" altLang="en-US" sz="1700" i="1" dirty="0"/>
              <a:t>colleague classes</a:t>
            </a:r>
          </a:p>
          <a:p>
            <a:pPr lvl="2" eaLnBrk="1" hangingPunct="1"/>
            <a:r>
              <a:rPr lang="en-US" altLang="en-US" sz="1700" dirty="0"/>
              <a:t>each colleague knows mediator</a:t>
            </a:r>
          </a:p>
          <a:p>
            <a:pPr lvl="2" eaLnBrk="1" hangingPunct="1"/>
            <a:r>
              <a:rPr lang="en-US" altLang="en-US" sz="1700" dirty="0"/>
              <a:t>each colleague communicates with mediator to reach other colleagues</a:t>
            </a:r>
          </a:p>
          <a:p>
            <a:pPr eaLnBrk="1" hangingPunct="1"/>
            <a:r>
              <a:rPr lang="en-US" altLang="en-US" sz="1700" dirty="0"/>
              <a:t>may use push and pull communication method</a:t>
            </a:r>
          </a:p>
          <a:p>
            <a:pPr eaLnBrk="1" hangingPunct="1"/>
            <a:r>
              <a:rPr lang="en-US" altLang="en-US" sz="1700" dirty="0"/>
              <a:t>if abused, Mediator may turn into a God Object </a:t>
            </a:r>
          </a:p>
        </p:txBody>
      </p:sp>
      <p:sp>
        <p:nvSpPr>
          <p:cNvPr id="5124" name="Slide Number Placeholder 3">
            <a:extLst>
              <a:ext uri="{FF2B5EF4-FFF2-40B4-BE49-F238E27FC236}">
                <a16:creationId xmlns:a16="http://schemas.microsoft.com/office/drawing/2014/main" id="{CD44D72E-1431-9816-FD23-F00D3835817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3AFE2CB1-2906-4407-B6C5-1061215749F5}" type="slidenum">
              <a:rPr lang="en-US" altLang="en-US" sz="1400"/>
              <a:pPr>
                <a:spcBef>
                  <a:spcPct val="0"/>
                </a:spcBef>
                <a:buFontTx/>
                <a:buNone/>
              </a:pPr>
              <a:t>3</a:t>
            </a:fld>
            <a:endParaRPr lang="en-US" altLang="en-US" sz="1400"/>
          </a:p>
        </p:txBody>
      </p:sp>
      <p:pic>
        <p:nvPicPr>
          <p:cNvPr id="5125" name="Picture 6" descr="Mediator example">
            <a:extLst>
              <a:ext uri="{FF2B5EF4-FFF2-40B4-BE49-F238E27FC236}">
                <a16:creationId xmlns:a16="http://schemas.microsoft.com/office/drawing/2014/main" id="{AF4038FA-3157-E2C8-4377-51260E6738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152400"/>
            <a:ext cx="4267200" cy="316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57855C46-F347-FE1D-55F3-F988589E93AD}"/>
              </a:ext>
            </a:extLst>
          </p:cNvPr>
          <p:cNvSpPr>
            <a:spLocks noGrp="1" noChangeArrowheads="1"/>
          </p:cNvSpPr>
          <p:nvPr>
            <p:ph type="title"/>
          </p:nvPr>
        </p:nvSpPr>
        <p:spPr>
          <a:xfrm>
            <a:off x="381000" y="228600"/>
            <a:ext cx="8458200" cy="990600"/>
          </a:xfrm>
        </p:spPr>
        <p:txBody>
          <a:bodyPr/>
          <a:lstStyle/>
          <a:p>
            <a:pPr eaLnBrk="1" hangingPunct="1"/>
            <a:r>
              <a:rPr lang="en-US" altLang="en-US"/>
              <a:t>Mediator  UML Diagrams</a:t>
            </a:r>
          </a:p>
        </p:txBody>
      </p:sp>
      <p:sp>
        <p:nvSpPr>
          <p:cNvPr id="6147" name="Slide Number Placeholder 3">
            <a:extLst>
              <a:ext uri="{FF2B5EF4-FFF2-40B4-BE49-F238E27FC236}">
                <a16:creationId xmlns:a16="http://schemas.microsoft.com/office/drawing/2014/main" id="{61ED6859-D7DE-5E77-FA1C-2C8B7AD975CC}"/>
              </a:ext>
              <a:ext uri="{C183D7F6-B498-43B3-948B-1728B52AA6E4}">
                <adec:decorative xmlns:adec="http://schemas.microsoft.com/office/drawing/2017/decorative" val="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B58BD17-4A35-44FB-BBC1-7B9F1A7A022B}" type="slidenum">
              <a:rPr lang="en-US" altLang="en-US" sz="1400"/>
              <a:pPr>
                <a:spcBef>
                  <a:spcPct val="0"/>
                </a:spcBef>
                <a:buFontTx/>
                <a:buNone/>
              </a:pPr>
              <a:t>4</a:t>
            </a:fld>
            <a:endParaRPr lang="en-US" altLang="en-US" sz="1400"/>
          </a:p>
        </p:txBody>
      </p:sp>
      <p:pic>
        <p:nvPicPr>
          <p:cNvPr id="6149" name="Picture 2" descr="Class diagram illustrating Mediator design pattern structure with classes Mediator, Colleague, ConcreteMediator, ConcreteColleague1, and ConcreteColleague2. Arrows indicate inheritance and association relationships, with Mediator linked to Colleague as mediator, and Concrete classes inheriting from their respective abstract classes.">
            <a:extLst>
              <a:ext uri="{FF2B5EF4-FFF2-40B4-BE49-F238E27FC236}">
                <a16:creationId xmlns:a16="http://schemas.microsoft.com/office/drawing/2014/main" id="{397B3746-3880-6B77-BCAA-BC0E71635E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1219200"/>
            <a:ext cx="5795962"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object Diagram illustrating Mediator design pattern structure, showing aConcreteMediator class connected to multiple aColleague classes. Each class contains a mediator attribute, with arrows indicating communication flow between aConcreteMediator and aColleague instances.&#10;">
            <a:extLst>
              <a:ext uri="{FF2B5EF4-FFF2-40B4-BE49-F238E27FC236}">
                <a16:creationId xmlns:a16="http://schemas.microsoft.com/office/drawing/2014/main" id="{BFBFF38A-03E9-FE08-5F5C-F475F2156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664" t="4102" r="10039" b="9048"/>
          <a:stretch>
            <a:fillRect/>
          </a:stretch>
        </p:blipFill>
        <p:spPr bwMode="auto">
          <a:xfrm>
            <a:off x="4038600" y="3497263"/>
            <a:ext cx="4953000"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75D8CEB7-B152-C4DC-09E5-2B9D8D2177DB}"/>
              </a:ext>
            </a:extLst>
          </p:cNvPr>
          <p:cNvSpPr>
            <a:spLocks noGrp="1" noChangeArrowheads="1"/>
          </p:cNvSpPr>
          <p:nvPr>
            <p:ph type="title"/>
          </p:nvPr>
        </p:nvSpPr>
        <p:spPr>
          <a:xfrm>
            <a:off x="533400" y="304800"/>
            <a:ext cx="7239000" cy="715963"/>
          </a:xfrm>
        </p:spPr>
        <p:txBody>
          <a:bodyPr/>
          <a:lstStyle/>
          <a:p>
            <a:pPr eaLnBrk="1" hangingPunct="1"/>
            <a:r>
              <a:rPr lang="en-US" altLang="en-US"/>
              <a:t>Relationships to Other Patterns</a:t>
            </a:r>
          </a:p>
        </p:txBody>
      </p:sp>
      <p:sp>
        <p:nvSpPr>
          <p:cNvPr id="7171" name="Content Placeholder 2">
            <a:extLst>
              <a:ext uri="{FF2B5EF4-FFF2-40B4-BE49-F238E27FC236}">
                <a16:creationId xmlns:a16="http://schemas.microsoft.com/office/drawing/2014/main" id="{FFC44541-FABC-2F35-B41D-BDABD297ADCB}"/>
              </a:ext>
            </a:extLst>
          </p:cNvPr>
          <p:cNvSpPr>
            <a:spLocks noGrp="1" noChangeArrowheads="1"/>
          </p:cNvSpPr>
          <p:nvPr>
            <p:ph idx="1"/>
          </p:nvPr>
        </p:nvSpPr>
        <p:spPr>
          <a:xfrm>
            <a:off x="533400" y="1143000"/>
            <a:ext cx="6934200" cy="5257800"/>
          </a:xfrm>
        </p:spPr>
        <p:txBody>
          <a:bodyPr/>
          <a:lstStyle/>
          <a:p>
            <a:pPr eaLnBrk="1" hangingPunct="1"/>
            <a:r>
              <a:rPr lang="en-US" altLang="en-US" sz="1700"/>
              <a:t>Observer – similar to Mediator, but communication is one way: object to subject</a:t>
            </a:r>
          </a:p>
          <a:p>
            <a:pPr eaLnBrk="1" hangingPunct="1"/>
            <a:r>
              <a:rPr lang="en-US" altLang="en-US" sz="1700"/>
              <a:t>Chain-of-Responsibility – similar but communication is restricted: along the chain</a:t>
            </a:r>
          </a:p>
        </p:txBody>
      </p:sp>
      <p:sp>
        <p:nvSpPr>
          <p:cNvPr id="7172" name="Slide Number Placeholder 3">
            <a:extLst>
              <a:ext uri="{FF2B5EF4-FFF2-40B4-BE49-F238E27FC236}">
                <a16:creationId xmlns:a16="http://schemas.microsoft.com/office/drawing/2014/main" id="{7C9B2997-7005-B60A-9554-3E74D82090A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AF64DE7E-D266-48A5-9DA9-F2C9F239E5BD}" type="slidenum">
              <a:rPr lang="en-US" altLang="en-US" sz="1400"/>
              <a:pPr>
                <a:spcBef>
                  <a:spcPct val="0"/>
                </a:spcBef>
                <a:buFontTx/>
                <a:buNone/>
              </a:pPr>
              <a:t>5</a:t>
            </a:fld>
            <a:endParaRPr lang="en-US" altLang="en-US" sz="140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3843</TotalTime>
  <Words>196</Words>
  <Application>Microsoft Office PowerPoint</Application>
  <PresentationFormat>On-screen Show (4:3)</PresentationFormat>
  <Paragraphs>33</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Default Design</vt:lpstr>
      <vt:lpstr>Mediator Design Pattern</vt:lpstr>
      <vt:lpstr>God Object, Anti-Pattern</vt:lpstr>
      <vt:lpstr>Mediator</vt:lpstr>
      <vt:lpstr>Mediator  UML Diagrams</vt:lpstr>
      <vt:lpstr>Relationships to Other Patterns</vt:lpstr>
    </vt:vector>
  </TitlesOfParts>
  <Company>Kent State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Giving Good Presentations</dc:title>
  <dc:creator>Jonathan I. Maletic</dc:creator>
  <cp:lastModifiedBy>Nesterenko, Mikhail</cp:lastModifiedBy>
  <cp:revision>757</cp:revision>
  <dcterms:created xsi:type="dcterms:W3CDTF">2004-06-16T15:11:52Z</dcterms:created>
  <dcterms:modified xsi:type="dcterms:W3CDTF">2026-04-21T02:35:31Z</dcterms:modified>
</cp:coreProperties>
</file>