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56" r:id="rId2"/>
    <p:sldId id="280" r:id="rId3"/>
    <p:sldId id="282" r:id="rId4"/>
    <p:sldId id="281" r:id="rId5"/>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B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300" autoAdjust="0"/>
    <p:restoredTop sz="94720" autoAdjust="0"/>
  </p:normalViewPr>
  <p:slideViewPr>
    <p:cSldViewPr>
      <p:cViewPr varScale="1">
        <p:scale>
          <a:sx n="131" d="100"/>
          <a:sy n="131" d="100"/>
        </p:scale>
        <p:origin x="96" y="54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B1B847D-B94B-0AF1-3740-13BD4F3905E2}"/>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a:extLst>
              <a:ext uri="{FF2B5EF4-FFF2-40B4-BE49-F238E27FC236}">
                <a16:creationId xmlns:a16="http://schemas.microsoft.com/office/drawing/2014/main" id="{30C45E21-DD54-7F2D-958F-8BC67C710079}"/>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AD92E706-1AB1-4AA9-B533-E816B0C51519}" type="datetimeFigureOut">
              <a:rPr lang="en-US"/>
              <a:pPr>
                <a:defRPr/>
              </a:pPr>
              <a:t>4/20/2026</a:t>
            </a:fld>
            <a:endParaRPr lang="en-US"/>
          </a:p>
        </p:txBody>
      </p:sp>
      <p:sp>
        <p:nvSpPr>
          <p:cNvPr id="4" name="Slide Image Placeholder 3">
            <a:extLst>
              <a:ext uri="{FF2B5EF4-FFF2-40B4-BE49-F238E27FC236}">
                <a16:creationId xmlns:a16="http://schemas.microsoft.com/office/drawing/2014/main" id="{871E24C1-E8B6-86E5-67FB-644E0366BA6A}"/>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D1EBAABF-F871-6D0D-B132-E8F33A215AC2}"/>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F5DE547D-27A8-DD99-CB5A-A10BC88FAF30}"/>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a:extLst>
              <a:ext uri="{FF2B5EF4-FFF2-40B4-BE49-F238E27FC236}">
                <a16:creationId xmlns:a16="http://schemas.microsoft.com/office/drawing/2014/main" id="{02095645-EA53-81E1-B2DB-C561B9B93C07}"/>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C364A8DC-5343-4E1C-8A93-35F780345583}"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id="{707FE5C8-3F75-F280-A7B1-D98E8A3E4F7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DB7EEA98-D43E-6964-E11A-C3F156D5E1A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120859F5-786A-CF33-3C44-1503866CE7EA}"/>
              </a:ext>
            </a:extLst>
          </p:cNvPr>
          <p:cNvSpPr>
            <a:spLocks noGrp="1" noChangeArrowheads="1"/>
          </p:cNvSpPr>
          <p:nvPr>
            <p:ph type="sldNum" sz="quarter" idx="12"/>
          </p:nvPr>
        </p:nvSpPr>
        <p:spPr>
          <a:ln/>
        </p:spPr>
        <p:txBody>
          <a:bodyPr/>
          <a:lstStyle>
            <a:lvl1pPr>
              <a:defRPr/>
            </a:lvl1pPr>
          </a:lstStyle>
          <a:p>
            <a:fld id="{1C60A1A9-C4DC-4BAC-8637-3278B9371B4A}" type="slidenum">
              <a:rPr lang="en-US" altLang="en-US"/>
              <a:pPr/>
              <a:t>‹#›</a:t>
            </a:fld>
            <a:endParaRPr lang="en-US" altLang="en-US"/>
          </a:p>
        </p:txBody>
      </p:sp>
    </p:spTree>
    <p:extLst>
      <p:ext uri="{BB962C8B-B14F-4D97-AF65-F5344CB8AC3E}">
        <p14:creationId xmlns:p14="http://schemas.microsoft.com/office/powerpoint/2010/main" val="17243765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lvl1pPr>
              <a:defRPr sz="3500" baseline="0"/>
            </a:lvl1pPr>
          </a:lstStyle>
          <a:p>
            <a:r>
              <a:rPr lang="en-US" dirty="0"/>
              <a:t>Click to edit Master title style</a:t>
            </a:r>
          </a:p>
        </p:txBody>
      </p:sp>
      <p:sp>
        <p:nvSpPr>
          <p:cNvPr id="3" name="Content Placeholder 2"/>
          <p:cNvSpPr>
            <a:spLocks noGrp="1"/>
          </p:cNvSpPr>
          <p:nvPr>
            <p:ph idx="1"/>
          </p:nvPr>
        </p:nvSpPr>
        <p:spPr>
          <a:xfrm>
            <a:off x="457200" y="1066800"/>
            <a:ext cx="8229600" cy="5059363"/>
          </a:xfrm>
        </p:spPr>
        <p:txBody>
          <a:bodyPr/>
          <a:lstStyle>
            <a:lvl1pPr>
              <a:defRPr sz="1800" baseline="0"/>
            </a:lvl1pPr>
            <a:lvl2pPr>
              <a:defRPr sz="1800" baseline="0"/>
            </a:lvl2pPr>
            <a:lvl3pPr>
              <a:defRPr sz="1800" baseline="0"/>
            </a:lvl3pPr>
            <a:lvl4pPr>
              <a:defRPr sz="1800" baseline="0"/>
            </a:lvl4pPr>
            <a:lvl5pPr>
              <a:defRPr sz="1800" baseline="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4">
            <a:extLst>
              <a:ext uri="{FF2B5EF4-FFF2-40B4-BE49-F238E27FC236}">
                <a16:creationId xmlns:a16="http://schemas.microsoft.com/office/drawing/2014/main" id="{3E574FF1-ED7B-D257-0F69-0E4B7873EA1F}"/>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3D7D078F-332A-091D-5967-9B739D36F34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3AB7EF8F-7502-DEEE-00E5-AF78AA2DDE26}"/>
              </a:ext>
            </a:extLst>
          </p:cNvPr>
          <p:cNvSpPr>
            <a:spLocks noGrp="1" noChangeArrowheads="1"/>
          </p:cNvSpPr>
          <p:nvPr>
            <p:ph type="sldNum" sz="quarter" idx="12"/>
          </p:nvPr>
        </p:nvSpPr>
        <p:spPr>
          <a:ln/>
        </p:spPr>
        <p:txBody>
          <a:bodyPr/>
          <a:lstStyle>
            <a:lvl1pPr>
              <a:defRPr/>
            </a:lvl1pPr>
          </a:lstStyle>
          <a:p>
            <a:fld id="{5DE199FD-D591-4C4C-878F-EE2980CE4E45}" type="slidenum">
              <a:rPr lang="en-US" altLang="en-US"/>
              <a:pPr/>
              <a:t>‹#›</a:t>
            </a:fld>
            <a:endParaRPr lang="en-US" altLang="en-US"/>
          </a:p>
        </p:txBody>
      </p:sp>
    </p:spTree>
    <p:extLst>
      <p:ext uri="{BB962C8B-B14F-4D97-AF65-F5344CB8AC3E}">
        <p14:creationId xmlns:p14="http://schemas.microsoft.com/office/powerpoint/2010/main" val="257804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73E41FEE-36CA-7C77-3E5D-2F077EA01680}"/>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3961E5F3-C63C-EA14-0A17-56F350BA7B8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9DCB7E02-64BE-D92E-7BA8-3EA4DF3BD8B0}"/>
              </a:ext>
            </a:extLst>
          </p:cNvPr>
          <p:cNvSpPr>
            <a:spLocks noGrp="1" noChangeArrowheads="1"/>
          </p:cNvSpPr>
          <p:nvPr>
            <p:ph type="sldNum" sz="quarter" idx="12"/>
          </p:nvPr>
        </p:nvSpPr>
        <p:spPr>
          <a:ln/>
        </p:spPr>
        <p:txBody>
          <a:bodyPr/>
          <a:lstStyle>
            <a:lvl1pPr>
              <a:defRPr/>
            </a:lvl1pPr>
          </a:lstStyle>
          <a:p>
            <a:fld id="{0950FCB5-4D2E-49DF-BCB2-84062FB7A685}" type="slidenum">
              <a:rPr lang="en-US" altLang="en-US"/>
              <a:pPr/>
              <a:t>‹#›</a:t>
            </a:fld>
            <a:endParaRPr lang="en-US" altLang="en-US"/>
          </a:p>
        </p:txBody>
      </p:sp>
    </p:spTree>
    <p:extLst>
      <p:ext uri="{BB962C8B-B14F-4D97-AF65-F5344CB8AC3E}">
        <p14:creationId xmlns:p14="http://schemas.microsoft.com/office/powerpoint/2010/main" val="784901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80373050-A6D1-5FBC-9CF5-5D1D9D0C2FA3}"/>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E222F90D-7F78-AD13-5DA1-E54D5BC1BF6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0AC28713-4660-A798-2136-1AC407B28277}"/>
              </a:ext>
            </a:extLst>
          </p:cNvPr>
          <p:cNvSpPr>
            <a:spLocks noGrp="1" noChangeArrowheads="1"/>
          </p:cNvSpPr>
          <p:nvPr>
            <p:ph type="sldNum" sz="quarter" idx="12"/>
          </p:nvPr>
        </p:nvSpPr>
        <p:spPr>
          <a:ln/>
        </p:spPr>
        <p:txBody>
          <a:bodyPr/>
          <a:lstStyle>
            <a:lvl1pPr>
              <a:defRPr/>
            </a:lvl1pPr>
          </a:lstStyle>
          <a:p>
            <a:fld id="{C2B1E321-C54E-4552-B96F-A7F38FAF1FDD}" type="slidenum">
              <a:rPr lang="en-US" altLang="en-US"/>
              <a:pPr/>
              <a:t>‹#›</a:t>
            </a:fld>
            <a:endParaRPr lang="en-US" altLang="en-US"/>
          </a:p>
        </p:txBody>
      </p:sp>
    </p:spTree>
    <p:extLst>
      <p:ext uri="{BB962C8B-B14F-4D97-AF65-F5344CB8AC3E}">
        <p14:creationId xmlns:p14="http://schemas.microsoft.com/office/powerpoint/2010/main" val="1023921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D6EB2D82-26B8-0729-7AE2-730957D0D867}"/>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id="{93B8A41F-F4F1-40B2-3576-ABC4263B9FF5}"/>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398E5678-CE06-7829-2A9C-6D48DB77AF38}"/>
              </a:ext>
            </a:extLst>
          </p:cNvPr>
          <p:cNvSpPr>
            <a:spLocks noGrp="1" noChangeArrowheads="1"/>
          </p:cNvSpPr>
          <p:nvPr>
            <p:ph type="sldNum" sz="quarter" idx="12"/>
          </p:nvPr>
        </p:nvSpPr>
        <p:spPr>
          <a:ln/>
        </p:spPr>
        <p:txBody>
          <a:bodyPr/>
          <a:lstStyle>
            <a:lvl1pPr>
              <a:defRPr/>
            </a:lvl1pPr>
          </a:lstStyle>
          <a:p>
            <a:fld id="{41762793-4A7D-4737-A9D9-264DFFB81AE9}" type="slidenum">
              <a:rPr lang="en-US" altLang="en-US"/>
              <a:pPr/>
              <a:t>‹#›</a:t>
            </a:fld>
            <a:endParaRPr lang="en-US" altLang="en-US"/>
          </a:p>
        </p:txBody>
      </p:sp>
    </p:spTree>
    <p:extLst>
      <p:ext uri="{BB962C8B-B14F-4D97-AF65-F5344CB8AC3E}">
        <p14:creationId xmlns:p14="http://schemas.microsoft.com/office/powerpoint/2010/main" val="3677293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32A9951E-7AC6-09A0-61DD-6CB2C73AB443}"/>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CE740336-3F42-862D-D360-D6056EC0299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799BC755-0758-11F0-8172-DDC942396C22}"/>
              </a:ext>
            </a:extLst>
          </p:cNvPr>
          <p:cNvSpPr>
            <a:spLocks noGrp="1" noChangeArrowheads="1"/>
          </p:cNvSpPr>
          <p:nvPr>
            <p:ph type="sldNum" sz="quarter" idx="12"/>
          </p:nvPr>
        </p:nvSpPr>
        <p:spPr>
          <a:ln/>
        </p:spPr>
        <p:txBody>
          <a:bodyPr/>
          <a:lstStyle>
            <a:lvl1pPr>
              <a:defRPr/>
            </a:lvl1pPr>
          </a:lstStyle>
          <a:p>
            <a:fld id="{B238BC05-CC06-4512-BE9B-D00B9490F698}" type="slidenum">
              <a:rPr lang="en-US" altLang="en-US"/>
              <a:pPr/>
              <a:t>‹#›</a:t>
            </a:fld>
            <a:endParaRPr lang="en-US" altLang="en-US"/>
          </a:p>
        </p:txBody>
      </p:sp>
    </p:spTree>
    <p:extLst>
      <p:ext uri="{BB962C8B-B14F-4D97-AF65-F5344CB8AC3E}">
        <p14:creationId xmlns:p14="http://schemas.microsoft.com/office/powerpoint/2010/main" val="732925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A605FC17-66E8-4AAF-B928-A02E1E7137EE}"/>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id="{971D4DFE-07A0-4505-6D3C-6B4BBDB8BAE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20CB8DDD-0DA5-4442-166A-35E0B1E94A3F}"/>
              </a:ext>
            </a:extLst>
          </p:cNvPr>
          <p:cNvSpPr>
            <a:spLocks noGrp="1" noChangeArrowheads="1"/>
          </p:cNvSpPr>
          <p:nvPr>
            <p:ph type="sldNum" sz="quarter" idx="12"/>
          </p:nvPr>
        </p:nvSpPr>
        <p:spPr>
          <a:ln/>
        </p:spPr>
        <p:txBody>
          <a:bodyPr/>
          <a:lstStyle>
            <a:lvl1pPr>
              <a:defRPr/>
            </a:lvl1pPr>
          </a:lstStyle>
          <a:p>
            <a:fld id="{F0455DC7-7E74-4583-9605-AD2FD2B2BB5B}" type="slidenum">
              <a:rPr lang="en-US" altLang="en-US"/>
              <a:pPr/>
              <a:t>‹#›</a:t>
            </a:fld>
            <a:endParaRPr lang="en-US" altLang="en-US"/>
          </a:p>
        </p:txBody>
      </p:sp>
    </p:spTree>
    <p:extLst>
      <p:ext uri="{BB962C8B-B14F-4D97-AF65-F5344CB8AC3E}">
        <p14:creationId xmlns:p14="http://schemas.microsoft.com/office/powerpoint/2010/main" val="21619261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76B8621C-F965-DCBB-4E26-594ABA1783C1}"/>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70BD1283-3BAB-D145-5D52-9FB0D656A77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3F3A9DF8-58B3-BA1E-616A-7C5CA3E1A5F7}"/>
              </a:ext>
            </a:extLst>
          </p:cNvPr>
          <p:cNvSpPr>
            <a:spLocks noGrp="1" noChangeArrowheads="1"/>
          </p:cNvSpPr>
          <p:nvPr>
            <p:ph type="sldNum" sz="quarter" idx="12"/>
          </p:nvPr>
        </p:nvSpPr>
        <p:spPr>
          <a:ln/>
        </p:spPr>
        <p:txBody>
          <a:bodyPr/>
          <a:lstStyle>
            <a:lvl1pPr>
              <a:defRPr/>
            </a:lvl1pPr>
          </a:lstStyle>
          <a:p>
            <a:fld id="{44EEDC89-D0ED-4B79-B84D-0CE492C990EC}" type="slidenum">
              <a:rPr lang="en-US" altLang="en-US"/>
              <a:pPr/>
              <a:t>‹#›</a:t>
            </a:fld>
            <a:endParaRPr lang="en-US" altLang="en-US"/>
          </a:p>
        </p:txBody>
      </p:sp>
    </p:spTree>
    <p:extLst>
      <p:ext uri="{BB962C8B-B14F-4D97-AF65-F5344CB8AC3E}">
        <p14:creationId xmlns:p14="http://schemas.microsoft.com/office/powerpoint/2010/main" val="39083296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2F0F2D0E-AAC2-4D5E-879B-B64AF5079CC4}"/>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33DBD2FB-D56C-86DB-14B4-8EBD5144D2C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8626C901-2822-18EE-CCF1-CFB6BC837A9C}"/>
              </a:ext>
            </a:extLst>
          </p:cNvPr>
          <p:cNvSpPr>
            <a:spLocks noGrp="1" noChangeArrowheads="1"/>
          </p:cNvSpPr>
          <p:nvPr>
            <p:ph type="sldNum" sz="quarter" idx="12"/>
          </p:nvPr>
        </p:nvSpPr>
        <p:spPr>
          <a:ln/>
        </p:spPr>
        <p:txBody>
          <a:bodyPr/>
          <a:lstStyle>
            <a:lvl1pPr>
              <a:defRPr/>
            </a:lvl1pPr>
          </a:lstStyle>
          <a:p>
            <a:fld id="{2765E9FF-3107-443B-9B37-8642FA2BE0AB}" type="slidenum">
              <a:rPr lang="en-US" altLang="en-US"/>
              <a:pPr/>
              <a:t>‹#›</a:t>
            </a:fld>
            <a:endParaRPr lang="en-US" altLang="en-US"/>
          </a:p>
        </p:txBody>
      </p:sp>
    </p:spTree>
    <p:extLst>
      <p:ext uri="{BB962C8B-B14F-4D97-AF65-F5344CB8AC3E}">
        <p14:creationId xmlns:p14="http://schemas.microsoft.com/office/powerpoint/2010/main" val="28516096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487AAEA0-A992-209B-76AB-9F8D48A99DF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238A58C9-4CC3-7533-2BAE-5CFC916F50B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005D150F-BE3D-BFB6-186D-23BDCEF48BD2}"/>
              </a:ext>
            </a:extLst>
          </p:cNvPr>
          <p:cNvSpPr>
            <a:spLocks noGrp="1" noChangeArrowheads="1"/>
          </p:cNvSpPr>
          <p:nvPr>
            <p:ph type="sldNum" sz="quarter" idx="12"/>
          </p:nvPr>
        </p:nvSpPr>
        <p:spPr>
          <a:ln/>
        </p:spPr>
        <p:txBody>
          <a:bodyPr/>
          <a:lstStyle>
            <a:lvl1pPr>
              <a:defRPr/>
            </a:lvl1pPr>
          </a:lstStyle>
          <a:p>
            <a:fld id="{0EB50F27-1469-46DA-AB21-7B5CD1BCA7C0}" type="slidenum">
              <a:rPr lang="en-US" altLang="en-US"/>
              <a:pPr/>
              <a:t>‹#›</a:t>
            </a:fld>
            <a:endParaRPr lang="en-US" altLang="en-US"/>
          </a:p>
        </p:txBody>
      </p:sp>
    </p:spTree>
    <p:extLst>
      <p:ext uri="{BB962C8B-B14F-4D97-AF65-F5344CB8AC3E}">
        <p14:creationId xmlns:p14="http://schemas.microsoft.com/office/powerpoint/2010/main" val="31267230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722600C1-2613-158C-EBC3-9FB9C9796490}"/>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FFC33184-C459-EDDC-5DD8-89E759CB08A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2D9FC507-923F-7A37-0911-D242A534DE5C}"/>
              </a:ext>
            </a:extLst>
          </p:cNvPr>
          <p:cNvSpPr>
            <a:spLocks noGrp="1" noChangeArrowheads="1"/>
          </p:cNvSpPr>
          <p:nvPr>
            <p:ph type="sldNum" sz="quarter" idx="12"/>
          </p:nvPr>
        </p:nvSpPr>
        <p:spPr>
          <a:ln/>
        </p:spPr>
        <p:txBody>
          <a:bodyPr/>
          <a:lstStyle>
            <a:lvl1pPr>
              <a:defRPr/>
            </a:lvl1pPr>
          </a:lstStyle>
          <a:p>
            <a:fld id="{8DDF95AB-73C3-4D64-A7FB-0208168B0BBD}" type="slidenum">
              <a:rPr lang="en-US" altLang="en-US"/>
              <a:pPr/>
              <a:t>‹#›</a:t>
            </a:fld>
            <a:endParaRPr lang="en-US" altLang="en-US"/>
          </a:p>
        </p:txBody>
      </p:sp>
    </p:spTree>
    <p:extLst>
      <p:ext uri="{BB962C8B-B14F-4D97-AF65-F5344CB8AC3E}">
        <p14:creationId xmlns:p14="http://schemas.microsoft.com/office/powerpoint/2010/main" val="20137746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03F61850-C9F6-ECA3-E547-2A2AB393918E}"/>
              </a:ext>
            </a:extLst>
          </p:cNvPr>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682C446E-5315-C060-EC77-1D2CABB35117}"/>
              </a:ext>
            </a:extLst>
          </p:cNvPr>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44AE93FE-854D-F4B2-5C4B-ACF8CD09EE17}"/>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en-US"/>
          </a:p>
        </p:txBody>
      </p:sp>
      <p:sp>
        <p:nvSpPr>
          <p:cNvPr id="1029" name="Rectangle 5">
            <a:extLst>
              <a:ext uri="{FF2B5EF4-FFF2-40B4-BE49-F238E27FC236}">
                <a16:creationId xmlns:a16="http://schemas.microsoft.com/office/drawing/2014/main" id="{E374D512-C357-BED3-60F5-704DE55DE52A}"/>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n-US"/>
          </a:p>
        </p:txBody>
      </p:sp>
      <p:sp>
        <p:nvSpPr>
          <p:cNvPr id="1030" name="Rectangle 6">
            <a:extLst>
              <a:ext uri="{FF2B5EF4-FFF2-40B4-BE49-F238E27FC236}">
                <a16:creationId xmlns:a16="http://schemas.microsoft.com/office/drawing/2014/main" id="{0F8640EE-B758-65A9-F1FF-33EC8AA25CF6}"/>
              </a:ext>
            </a:extLst>
          </p:cNvPr>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fld id="{73DB9985-6570-4472-90AB-C6BC93C26B2E}"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36BFA09C-2908-E945-75AA-689B9956FC5D}"/>
              </a:ext>
            </a:extLst>
          </p:cNvPr>
          <p:cNvSpPr>
            <a:spLocks noGrp="1" noChangeArrowheads="1"/>
          </p:cNvSpPr>
          <p:nvPr>
            <p:ph type="ctrTitle"/>
          </p:nvPr>
        </p:nvSpPr>
        <p:spPr>
          <a:xfrm>
            <a:off x="685800" y="2130425"/>
            <a:ext cx="7772400" cy="1831975"/>
          </a:xfrm>
        </p:spPr>
        <p:txBody>
          <a:bodyPr/>
          <a:lstStyle/>
          <a:p>
            <a:pPr eaLnBrk="1" hangingPunct="1"/>
            <a:r>
              <a:rPr lang="en-US" altLang="en-US"/>
              <a:t>Flyweight Design Pattern</a:t>
            </a:r>
          </a:p>
        </p:txBody>
      </p:sp>
      <p:sp>
        <p:nvSpPr>
          <p:cNvPr id="3075" name="TextBox 2">
            <a:extLst>
              <a:ext uri="{FF2B5EF4-FFF2-40B4-BE49-F238E27FC236}">
                <a16:creationId xmlns:a16="http://schemas.microsoft.com/office/drawing/2014/main" id="{3B01AACB-DC41-6987-9B6B-637B0F0280A1}"/>
              </a:ext>
            </a:extLst>
          </p:cNvPr>
          <p:cNvSpPr txBox="1">
            <a:spLocks noChangeArrowheads="1"/>
          </p:cNvSpPr>
          <p:nvPr/>
        </p:nvSpPr>
        <p:spPr bwMode="auto">
          <a:xfrm>
            <a:off x="1752600" y="4419600"/>
            <a:ext cx="5562600"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300"/>
              <a:t>when space needs to be saved</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B1F0B308-A852-F023-04A8-4D8E26E44A6F}"/>
              </a:ext>
            </a:extLst>
          </p:cNvPr>
          <p:cNvSpPr>
            <a:spLocks noGrp="1" noChangeArrowheads="1"/>
          </p:cNvSpPr>
          <p:nvPr>
            <p:ph type="title"/>
          </p:nvPr>
        </p:nvSpPr>
        <p:spPr>
          <a:xfrm>
            <a:off x="381000" y="228600"/>
            <a:ext cx="8458200" cy="715963"/>
          </a:xfrm>
        </p:spPr>
        <p:txBody>
          <a:bodyPr/>
          <a:lstStyle/>
          <a:p>
            <a:pPr eaLnBrk="1" hangingPunct="1"/>
            <a:r>
              <a:rPr lang="en-US" altLang="en-US"/>
              <a:t>Resource Pool</a:t>
            </a:r>
          </a:p>
        </p:txBody>
      </p:sp>
      <p:sp>
        <p:nvSpPr>
          <p:cNvPr id="4099" name="Content Placeholder 2">
            <a:extLst>
              <a:ext uri="{FF2B5EF4-FFF2-40B4-BE49-F238E27FC236}">
                <a16:creationId xmlns:a16="http://schemas.microsoft.com/office/drawing/2014/main" id="{B9AE290F-D6BE-39C0-BE90-697500AD2056}"/>
              </a:ext>
            </a:extLst>
          </p:cNvPr>
          <p:cNvSpPr>
            <a:spLocks noGrp="1" noChangeArrowheads="1"/>
          </p:cNvSpPr>
          <p:nvPr>
            <p:ph idx="1"/>
          </p:nvPr>
        </p:nvSpPr>
        <p:spPr>
          <a:xfrm>
            <a:off x="838200" y="990600"/>
            <a:ext cx="7467600" cy="5410200"/>
          </a:xfrm>
        </p:spPr>
        <p:txBody>
          <a:bodyPr/>
          <a:lstStyle/>
          <a:p>
            <a:pPr eaLnBrk="1" hangingPunct="1"/>
            <a:r>
              <a:rPr lang="en-US" altLang="en-US" sz="1700" i="1"/>
              <a:t>pool</a:t>
            </a:r>
            <a:r>
              <a:rPr lang="en-US" altLang="en-US" sz="1700"/>
              <a:t> – collection of resources to be kept ready to use</a:t>
            </a:r>
          </a:p>
          <a:p>
            <a:pPr lvl="1" eaLnBrk="1" hangingPunct="1"/>
            <a:r>
              <a:rPr lang="en-US" altLang="en-US" sz="1700"/>
              <a:t>rather than acquired when needed and released when done</a:t>
            </a:r>
          </a:p>
          <a:p>
            <a:pPr eaLnBrk="1" hangingPunct="1"/>
            <a:r>
              <a:rPr lang="en-US" altLang="en-US" sz="1700"/>
              <a:t>reasons </a:t>
            </a:r>
          </a:p>
          <a:p>
            <a:pPr lvl="1" eaLnBrk="1" hangingPunct="1"/>
            <a:r>
              <a:rPr lang="en-US" altLang="en-US" sz="1700"/>
              <a:t>resource savings on acquisition and release</a:t>
            </a:r>
          </a:p>
          <a:p>
            <a:pPr lvl="1" eaLnBrk="1" hangingPunct="1"/>
            <a:r>
              <a:rPr lang="en-US" altLang="en-US" sz="1700"/>
              <a:t>predictable time to obtain resource</a:t>
            </a:r>
          </a:p>
          <a:p>
            <a:pPr eaLnBrk="1" hangingPunct="1"/>
            <a:r>
              <a:rPr lang="en-US" altLang="en-US" sz="1700"/>
              <a:t>situations</a:t>
            </a:r>
          </a:p>
          <a:p>
            <a:pPr lvl="1" eaLnBrk="1" hangingPunct="1"/>
            <a:r>
              <a:rPr lang="en-US" altLang="en-US" sz="1700"/>
              <a:t>expensive to compute objects (graphics, fonts, bitmaps)</a:t>
            </a:r>
          </a:p>
          <a:p>
            <a:pPr lvl="1" eaLnBrk="1" hangingPunct="1"/>
            <a:r>
              <a:rPr lang="en-US" altLang="en-US" sz="1700"/>
              <a:t>high rate of requests, predictable concurrent number of requests </a:t>
            </a:r>
          </a:p>
          <a:p>
            <a:pPr eaLnBrk="1" hangingPunct="1"/>
            <a:r>
              <a:rPr lang="en-US" altLang="en-US" sz="1700"/>
              <a:t>examples</a:t>
            </a:r>
          </a:p>
          <a:p>
            <a:pPr lvl="1" eaLnBrk="1" hangingPunct="1"/>
            <a:r>
              <a:rPr lang="en-US" altLang="en-US" sz="1700"/>
              <a:t>thread pools</a:t>
            </a:r>
          </a:p>
          <a:p>
            <a:pPr lvl="1" eaLnBrk="1" hangingPunct="1"/>
            <a:r>
              <a:rPr lang="en-US" altLang="en-US" sz="1700"/>
              <a:t>memory (RAM) pools</a:t>
            </a:r>
          </a:p>
          <a:p>
            <a:pPr lvl="1" eaLnBrk="1" hangingPunct="1"/>
            <a:r>
              <a:rPr lang="en-US" altLang="en-US" sz="1700"/>
              <a:t>connection pools</a:t>
            </a:r>
          </a:p>
        </p:txBody>
      </p:sp>
      <p:sp>
        <p:nvSpPr>
          <p:cNvPr id="4100" name="Slide Number Placeholder 3">
            <a:extLst>
              <a:ext uri="{FF2B5EF4-FFF2-40B4-BE49-F238E27FC236}">
                <a16:creationId xmlns:a16="http://schemas.microsoft.com/office/drawing/2014/main" id="{007F7AE7-0D82-DE80-9790-CF37DA13BA1E}"/>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842884F8-D592-47FC-951F-44658AD17129}" type="slidenum">
              <a:rPr lang="en-US" altLang="en-US" sz="1400"/>
              <a:pPr>
                <a:spcBef>
                  <a:spcPct val="0"/>
                </a:spcBef>
                <a:buFontTx/>
                <a:buNone/>
              </a:pPr>
              <a:t>2</a:t>
            </a:fld>
            <a:endParaRPr lang="en-US" altLang="en-US" sz="1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59B47A8C-7A6E-4573-E364-8F5118051D01}"/>
              </a:ext>
            </a:extLst>
          </p:cNvPr>
          <p:cNvSpPr>
            <a:spLocks noGrp="1" noChangeArrowheads="1"/>
          </p:cNvSpPr>
          <p:nvPr>
            <p:ph type="title"/>
          </p:nvPr>
        </p:nvSpPr>
        <p:spPr>
          <a:xfrm>
            <a:off x="381000" y="228600"/>
            <a:ext cx="8458200" cy="715963"/>
          </a:xfrm>
        </p:spPr>
        <p:txBody>
          <a:bodyPr/>
          <a:lstStyle/>
          <a:p>
            <a:pPr eaLnBrk="1" hangingPunct="1"/>
            <a:r>
              <a:rPr lang="en-US" altLang="en-US"/>
              <a:t>Flyweight</a:t>
            </a:r>
          </a:p>
        </p:txBody>
      </p:sp>
      <p:sp>
        <p:nvSpPr>
          <p:cNvPr id="5123" name="Content Placeholder 2">
            <a:extLst>
              <a:ext uri="{FF2B5EF4-FFF2-40B4-BE49-F238E27FC236}">
                <a16:creationId xmlns:a16="http://schemas.microsoft.com/office/drawing/2014/main" id="{CE9485A3-4E90-C3BF-3449-A38D7B1EFBBA}"/>
              </a:ext>
            </a:extLst>
          </p:cNvPr>
          <p:cNvSpPr>
            <a:spLocks noGrp="1" noChangeArrowheads="1"/>
          </p:cNvSpPr>
          <p:nvPr>
            <p:ph idx="1"/>
          </p:nvPr>
        </p:nvSpPr>
        <p:spPr>
          <a:xfrm>
            <a:off x="838200" y="990600"/>
            <a:ext cx="7467600" cy="5410200"/>
          </a:xfrm>
        </p:spPr>
        <p:txBody>
          <a:bodyPr/>
          <a:lstStyle/>
          <a:p>
            <a:pPr eaLnBrk="1" hangingPunct="1"/>
            <a:r>
              <a:rPr lang="en-US" altLang="en-US" sz="1700"/>
              <a:t>motivation: need to share frequently occurring repeated data</a:t>
            </a:r>
          </a:p>
          <a:p>
            <a:pPr lvl="1" eaLnBrk="1" hangingPunct="1"/>
            <a:r>
              <a:rPr lang="en-US" altLang="en-US" sz="1700"/>
              <a:t>ex: representation of characters in word processor</a:t>
            </a:r>
          </a:p>
          <a:p>
            <a:pPr eaLnBrk="1" hangingPunct="1"/>
            <a:r>
              <a:rPr lang="en-US" altLang="en-US" sz="1700" i="1"/>
              <a:t>flyweight</a:t>
            </a:r>
            <a:r>
              <a:rPr lang="en-US" altLang="en-US" sz="1700"/>
              <a:t> – creates a pool of objects to be shared and reused</a:t>
            </a:r>
          </a:p>
          <a:p>
            <a:pPr eaLnBrk="1" hangingPunct="1"/>
            <a:r>
              <a:rPr lang="en-US" altLang="en-US" sz="1700"/>
              <a:t>terms</a:t>
            </a:r>
          </a:p>
          <a:p>
            <a:pPr lvl="1" eaLnBrk="1" hangingPunct="1"/>
            <a:r>
              <a:rPr lang="en-US" altLang="en-US" sz="1700" i="1"/>
              <a:t>intrinsic (immutable) – </a:t>
            </a:r>
            <a:r>
              <a:rPr lang="en-US" altLang="en-US" sz="1700"/>
              <a:t>state independent part to be stored in the Flyweight object</a:t>
            </a:r>
          </a:p>
          <a:p>
            <a:pPr lvl="1" eaLnBrk="1" hangingPunct="1"/>
            <a:r>
              <a:rPr lang="en-US" altLang="en-US" sz="1700" i="1"/>
              <a:t>extrinsic (mutable) – </a:t>
            </a:r>
            <a:r>
              <a:rPr lang="en-US" altLang="en-US" sz="1700"/>
              <a:t>stateful part to be stored in the client	</a:t>
            </a:r>
            <a:endParaRPr lang="en-US" altLang="en-US" sz="1700" i="1"/>
          </a:p>
          <a:p>
            <a:pPr eaLnBrk="1" hangingPunct="1"/>
            <a:r>
              <a:rPr lang="en-US" altLang="en-US" sz="1700"/>
              <a:t>participants</a:t>
            </a:r>
          </a:p>
          <a:p>
            <a:pPr lvl="1" eaLnBrk="1" hangingPunct="1"/>
            <a:r>
              <a:rPr lang="en-US" altLang="en-US" sz="1700"/>
              <a:t>abstract flyweight – defines interface for the intrinsic part</a:t>
            </a:r>
          </a:p>
          <a:p>
            <a:pPr lvl="1" eaLnBrk="1" hangingPunct="1"/>
            <a:r>
              <a:rPr lang="en-US" altLang="en-US" sz="1700"/>
              <a:t>concrete flyweight – implements the intrinsic part</a:t>
            </a:r>
          </a:p>
          <a:p>
            <a:pPr lvl="1" eaLnBrk="1" hangingPunct="1"/>
            <a:r>
              <a:rPr lang="en-US" altLang="en-US" sz="1700"/>
              <a:t>client – stores the extrinsic part of the object</a:t>
            </a:r>
          </a:p>
          <a:p>
            <a:pPr lvl="1" eaLnBrk="1" hangingPunct="1"/>
            <a:r>
              <a:rPr lang="en-US" altLang="en-US" sz="1700"/>
              <a:t>factory – maintains the collection of flyweight objects</a:t>
            </a:r>
          </a:p>
          <a:p>
            <a:pPr eaLnBrk="1" hangingPunct="1"/>
            <a:r>
              <a:rPr lang="en-US" altLang="en-US" sz="1700"/>
              <a:t>notes</a:t>
            </a:r>
          </a:p>
          <a:p>
            <a:pPr lvl="1" eaLnBrk="1" hangingPunct="1"/>
            <a:r>
              <a:rPr lang="en-US" altLang="en-US" sz="1700"/>
              <a:t>uses Factory pattern to maintain flyweights</a:t>
            </a:r>
          </a:p>
          <a:p>
            <a:pPr lvl="1" eaLnBrk="1" hangingPunct="1"/>
            <a:r>
              <a:rPr lang="en-US" altLang="en-US" sz="1700"/>
              <a:t>often used in composite to maintain leaf nodes</a:t>
            </a:r>
          </a:p>
        </p:txBody>
      </p:sp>
      <p:sp>
        <p:nvSpPr>
          <p:cNvPr id="5124" name="Slide Number Placeholder 3">
            <a:extLst>
              <a:ext uri="{FF2B5EF4-FFF2-40B4-BE49-F238E27FC236}">
                <a16:creationId xmlns:a16="http://schemas.microsoft.com/office/drawing/2014/main" id="{34049ABF-7EB3-7DBF-8F3C-F81C497EFD5D}"/>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2D7F86CB-E97A-41BC-8123-60B86331B38C}" type="slidenum">
              <a:rPr lang="en-US" altLang="en-US" sz="1400"/>
              <a:pPr>
                <a:spcBef>
                  <a:spcPct val="0"/>
                </a:spcBef>
                <a:buFontTx/>
                <a:buNone/>
              </a:pPr>
              <a:t>3</a:t>
            </a:fld>
            <a:endParaRPr lang="en-US" altLang="en-US" sz="14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799F6D6C-903C-87CC-80D5-4A15DBB982DF}"/>
              </a:ext>
            </a:extLst>
          </p:cNvPr>
          <p:cNvSpPr>
            <a:spLocks noGrp="1" noChangeArrowheads="1"/>
          </p:cNvSpPr>
          <p:nvPr>
            <p:ph type="title"/>
          </p:nvPr>
        </p:nvSpPr>
        <p:spPr>
          <a:xfrm>
            <a:off x="381000" y="228600"/>
            <a:ext cx="8458200" cy="715963"/>
          </a:xfrm>
        </p:spPr>
        <p:txBody>
          <a:bodyPr/>
          <a:lstStyle/>
          <a:p>
            <a:pPr eaLnBrk="1" hangingPunct="1"/>
            <a:r>
              <a:rPr lang="en-US" altLang="en-US"/>
              <a:t>Flyweight UML Diagram</a:t>
            </a:r>
          </a:p>
        </p:txBody>
      </p:sp>
      <p:sp>
        <p:nvSpPr>
          <p:cNvPr id="6147" name="Slide Number Placeholder 3">
            <a:extLst>
              <a:ext uri="{FF2B5EF4-FFF2-40B4-BE49-F238E27FC236}">
                <a16:creationId xmlns:a16="http://schemas.microsoft.com/office/drawing/2014/main" id="{7C7DE6BC-7C5A-B5FC-3ED3-C06B47E99515}"/>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9F176C5A-1CFA-4AE8-94EC-1EDE215F1634}" type="slidenum">
              <a:rPr lang="en-US" altLang="en-US" sz="1400"/>
              <a:pPr>
                <a:spcBef>
                  <a:spcPct val="0"/>
                </a:spcBef>
                <a:buFontTx/>
                <a:buNone/>
              </a:pPr>
              <a:t>4</a:t>
            </a:fld>
            <a:endParaRPr lang="en-US" altLang="en-US" sz="1400"/>
          </a:p>
        </p:txBody>
      </p:sp>
      <p:pic>
        <p:nvPicPr>
          <p:cNvPr id="6148" name="Picture 2" descr="Class Diagram illustrating Flyweight design pattern structure, showing relationships between FlyweightFactory, Flyweight, ConcreteFlyweight, UnsharedConcreteFlyweight, and Client components. Key elements include method GetFlyweight(key) in FlyweightFactory, intrinsic and extrinsic states in ConcreteFlyweight, and operation methods, highlighting object sharing to optimize memory use.">
            <a:extLst>
              <a:ext uri="{FF2B5EF4-FFF2-40B4-BE49-F238E27FC236}">
                <a16:creationId xmlns:a16="http://schemas.microsoft.com/office/drawing/2014/main" id="{CED8B050-CBF5-778F-6937-E50075B403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441450"/>
            <a:ext cx="8077200" cy="503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3135</TotalTime>
  <Words>190</Words>
  <Application>Microsoft Office PowerPoint</Application>
  <PresentationFormat>On-screen Show (4:3)</PresentationFormat>
  <Paragraphs>34</Paragraphs>
  <Slides>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vt:i4>
      </vt:variant>
    </vt:vector>
  </HeadingPairs>
  <TitlesOfParts>
    <vt:vector size="7" baseType="lpstr">
      <vt:lpstr>Arial</vt:lpstr>
      <vt:lpstr>Calibri</vt:lpstr>
      <vt:lpstr>Default Design</vt:lpstr>
      <vt:lpstr>Flyweight Design Pattern</vt:lpstr>
      <vt:lpstr>Resource Pool</vt:lpstr>
      <vt:lpstr>Flyweight</vt:lpstr>
      <vt:lpstr>Flyweight UML Diagram</vt:lpstr>
    </vt:vector>
  </TitlesOfParts>
  <Company>Kent State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Giving Good Presentations</dc:title>
  <dc:creator>Jonathan I. Maletic</dc:creator>
  <cp:lastModifiedBy>Nesterenko, Mikhail</cp:lastModifiedBy>
  <cp:revision>797</cp:revision>
  <dcterms:created xsi:type="dcterms:W3CDTF">2004-06-16T15:11:52Z</dcterms:created>
  <dcterms:modified xsi:type="dcterms:W3CDTF">2026-04-21T02:38:33Z</dcterms:modified>
</cp:coreProperties>
</file>