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80" r:id="rId3"/>
    <p:sldId id="281" r:id="rId4"/>
    <p:sldId id="282" r:id="rId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B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00" autoAdjust="0"/>
    <p:restoredTop sz="94720" autoAdjust="0"/>
  </p:normalViewPr>
  <p:slideViewPr>
    <p:cSldViewPr snapToGrid="0">
      <p:cViewPr varScale="1">
        <p:scale>
          <a:sx n="105" d="100"/>
          <a:sy n="105" d="100"/>
        </p:scale>
        <p:origin x="846"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B41A25-529D-01FC-1D72-98C0A9EC45A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836D6B3E-A96E-89EE-54FD-FB1F14B760F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FB0A74A3-57D8-4B37-AE05-21BE99AC1C8C}" type="datetimeFigureOut">
              <a:rPr lang="en-US"/>
              <a:pPr>
                <a:defRPr/>
              </a:pPr>
              <a:t>4/24/2026</a:t>
            </a:fld>
            <a:endParaRPr lang="en-US"/>
          </a:p>
        </p:txBody>
      </p:sp>
      <p:sp>
        <p:nvSpPr>
          <p:cNvPr id="4" name="Slide Image Placeholder 3">
            <a:extLst>
              <a:ext uri="{FF2B5EF4-FFF2-40B4-BE49-F238E27FC236}">
                <a16:creationId xmlns:a16="http://schemas.microsoft.com/office/drawing/2014/main" id="{E4083950-5E42-940A-9EF4-CAFEC6B6D28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AFCDD55-CC14-971F-74CD-F309683C6C9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C0F9F47B-D4F6-786B-6AD3-F64C186A294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719EDDBF-338B-8291-EC2F-AE5D2FBD2FC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B6469B93-D8F9-4375-876A-0DDFA59AE84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810B5D95-03FA-5A5E-4A13-5A847F06CD6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DDC559B-0BB8-A955-DD76-C1193BD561E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0A49E4A-C08C-7F63-638C-F2C5B21A6FD3}"/>
              </a:ext>
            </a:extLst>
          </p:cNvPr>
          <p:cNvSpPr>
            <a:spLocks noGrp="1" noChangeArrowheads="1"/>
          </p:cNvSpPr>
          <p:nvPr>
            <p:ph type="sldNum" sz="quarter" idx="12"/>
          </p:nvPr>
        </p:nvSpPr>
        <p:spPr>
          <a:ln/>
        </p:spPr>
        <p:txBody>
          <a:bodyPr/>
          <a:lstStyle>
            <a:lvl1pPr>
              <a:defRPr/>
            </a:lvl1pPr>
          </a:lstStyle>
          <a:p>
            <a:pPr>
              <a:defRPr/>
            </a:pPr>
            <a:fld id="{AE2069A4-325B-4DF2-845C-E20B21414B8F}" type="slidenum">
              <a:rPr lang="en-US" altLang="en-US"/>
              <a:pPr>
                <a:defRPr/>
              </a:pPr>
              <a:t>‹#›</a:t>
            </a:fld>
            <a:endParaRPr lang="en-US" altLang="en-US"/>
          </a:p>
        </p:txBody>
      </p:sp>
    </p:spTree>
    <p:extLst>
      <p:ext uri="{BB962C8B-B14F-4D97-AF65-F5344CB8AC3E}">
        <p14:creationId xmlns:p14="http://schemas.microsoft.com/office/powerpoint/2010/main" val="3104980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44D42F2-A0A3-E0F9-A3FD-EE922E8989F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B2564E0-6B4F-08D6-DE1D-ED3EFF038CC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8B81EB7-6B39-0BB8-97A8-BAECBF9BD9A7}"/>
              </a:ext>
            </a:extLst>
          </p:cNvPr>
          <p:cNvSpPr>
            <a:spLocks noGrp="1" noChangeArrowheads="1"/>
          </p:cNvSpPr>
          <p:nvPr>
            <p:ph type="sldNum" sz="quarter" idx="12"/>
          </p:nvPr>
        </p:nvSpPr>
        <p:spPr>
          <a:ln/>
        </p:spPr>
        <p:txBody>
          <a:bodyPr/>
          <a:lstStyle>
            <a:lvl1pPr>
              <a:defRPr/>
            </a:lvl1pPr>
          </a:lstStyle>
          <a:p>
            <a:pPr>
              <a:defRPr/>
            </a:pPr>
            <a:fld id="{3FA8673D-6867-4528-9EA0-F437B13BB9FE}" type="slidenum">
              <a:rPr lang="en-US" altLang="en-US"/>
              <a:pPr>
                <a:defRPr/>
              </a:pPr>
              <a:t>‹#›</a:t>
            </a:fld>
            <a:endParaRPr lang="en-US" altLang="en-US"/>
          </a:p>
        </p:txBody>
      </p:sp>
    </p:spTree>
    <p:extLst>
      <p:ext uri="{BB962C8B-B14F-4D97-AF65-F5344CB8AC3E}">
        <p14:creationId xmlns:p14="http://schemas.microsoft.com/office/powerpoint/2010/main" val="4138039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D7882C5-8832-E29C-0FC1-E4DF5F1F1F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42B8EA0-2BF7-C649-65A0-BB10C46A04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44462E9-1E1C-C393-6F84-C20410E6A961}"/>
              </a:ext>
            </a:extLst>
          </p:cNvPr>
          <p:cNvSpPr>
            <a:spLocks noGrp="1" noChangeArrowheads="1"/>
          </p:cNvSpPr>
          <p:nvPr>
            <p:ph type="sldNum" sz="quarter" idx="12"/>
          </p:nvPr>
        </p:nvSpPr>
        <p:spPr>
          <a:ln/>
        </p:spPr>
        <p:txBody>
          <a:bodyPr/>
          <a:lstStyle>
            <a:lvl1pPr>
              <a:defRPr/>
            </a:lvl1pPr>
          </a:lstStyle>
          <a:p>
            <a:pPr>
              <a:defRPr/>
            </a:pPr>
            <a:fld id="{3E563E59-0FEC-4E6A-B101-CEC8CC874F8C}" type="slidenum">
              <a:rPr lang="en-US" altLang="en-US"/>
              <a:pPr>
                <a:defRPr/>
              </a:pPr>
              <a:t>‹#›</a:t>
            </a:fld>
            <a:endParaRPr lang="en-US" altLang="en-US"/>
          </a:p>
        </p:txBody>
      </p:sp>
    </p:spTree>
    <p:extLst>
      <p:ext uri="{BB962C8B-B14F-4D97-AF65-F5344CB8AC3E}">
        <p14:creationId xmlns:p14="http://schemas.microsoft.com/office/powerpoint/2010/main" val="913505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lvl1pPr>
              <a:defRPr sz="3500" baseline="0"/>
            </a:lvl1pPr>
          </a:lstStyle>
          <a:p>
            <a:r>
              <a:rPr lang="en-US" dirty="0"/>
              <a:t>Click to edit Master title style</a:t>
            </a:r>
          </a:p>
        </p:txBody>
      </p:sp>
      <p:sp>
        <p:nvSpPr>
          <p:cNvPr id="3" name="Content Placeholder 2"/>
          <p:cNvSpPr>
            <a:spLocks noGrp="1"/>
          </p:cNvSpPr>
          <p:nvPr>
            <p:ph idx="1"/>
          </p:nvPr>
        </p:nvSpPr>
        <p:spPr>
          <a:xfrm>
            <a:off x="457200" y="1066800"/>
            <a:ext cx="8229600" cy="5059363"/>
          </a:xfrm>
        </p:spPr>
        <p:txBody>
          <a:bodyPr/>
          <a:lstStyle>
            <a:lvl1pPr>
              <a:defRPr sz="1800" baseline="0"/>
            </a:lvl1pPr>
            <a:lvl2pPr>
              <a:defRPr sz="1800" baseline="0"/>
            </a:lvl2pPr>
            <a:lvl3pPr>
              <a:defRPr sz="1800" baseline="0"/>
            </a:lvl3pPr>
            <a:lvl4pPr>
              <a:defRPr sz="1800" baseline="0"/>
            </a:lvl4pPr>
            <a:lvl5pPr>
              <a:defRPr sz="180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52CDF434-739E-6678-5BE3-710881922AC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1F5EA19-6FF6-84B6-1602-682870510F4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3CF2D34-AA42-B789-19E6-9589866C4DA7}"/>
              </a:ext>
            </a:extLst>
          </p:cNvPr>
          <p:cNvSpPr>
            <a:spLocks noGrp="1" noChangeArrowheads="1"/>
          </p:cNvSpPr>
          <p:nvPr>
            <p:ph type="sldNum" sz="quarter" idx="12"/>
          </p:nvPr>
        </p:nvSpPr>
        <p:spPr>
          <a:ln/>
        </p:spPr>
        <p:txBody>
          <a:bodyPr/>
          <a:lstStyle>
            <a:lvl1pPr>
              <a:defRPr/>
            </a:lvl1pPr>
          </a:lstStyle>
          <a:p>
            <a:pPr>
              <a:defRPr/>
            </a:pPr>
            <a:fld id="{8969E9F3-53BC-4276-B8F2-91C3EDA2545F}" type="slidenum">
              <a:rPr lang="en-US" altLang="en-US"/>
              <a:pPr>
                <a:defRPr/>
              </a:pPr>
              <a:t>‹#›</a:t>
            </a:fld>
            <a:endParaRPr lang="en-US" altLang="en-US"/>
          </a:p>
        </p:txBody>
      </p:sp>
    </p:spTree>
    <p:extLst>
      <p:ext uri="{BB962C8B-B14F-4D97-AF65-F5344CB8AC3E}">
        <p14:creationId xmlns:p14="http://schemas.microsoft.com/office/powerpoint/2010/main" val="2605236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564FFFC-6594-4FC2-4F0B-956938E47D7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BF954CD-3244-8FF5-793F-616255BBEA6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E69001A-DD4C-5590-4536-E8688F4E9799}"/>
              </a:ext>
            </a:extLst>
          </p:cNvPr>
          <p:cNvSpPr>
            <a:spLocks noGrp="1" noChangeArrowheads="1"/>
          </p:cNvSpPr>
          <p:nvPr>
            <p:ph type="sldNum" sz="quarter" idx="12"/>
          </p:nvPr>
        </p:nvSpPr>
        <p:spPr>
          <a:ln/>
        </p:spPr>
        <p:txBody>
          <a:bodyPr/>
          <a:lstStyle>
            <a:lvl1pPr>
              <a:defRPr/>
            </a:lvl1pPr>
          </a:lstStyle>
          <a:p>
            <a:pPr>
              <a:defRPr/>
            </a:pPr>
            <a:fld id="{6EAFB8E4-53BB-4194-9883-AEF8CE0B89F8}" type="slidenum">
              <a:rPr lang="en-US" altLang="en-US"/>
              <a:pPr>
                <a:defRPr/>
              </a:pPr>
              <a:t>‹#›</a:t>
            </a:fld>
            <a:endParaRPr lang="en-US" altLang="en-US"/>
          </a:p>
        </p:txBody>
      </p:sp>
    </p:spTree>
    <p:extLst>
      <p:ext uri="{BB962C8B-B14F-4D97-AF65-F5344CB8AC3E}">
        <p14:creationId xmlns:p14="http://schemas.microsoft.com/office/powerpoint/2010/main" val="2764705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8618CE7-CA5A-85B9-6A42-EEAE3C874B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4EC5247-7FCB-6E7B-178A-712BB085FD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9DCDF77-2621-F993-9AF4-B726E677A6A9}"/>
              </a:ext>
            </a:extLst>
          </p:cNvPr>
          <p:cNvSpPr>
            <a:spLocks noGrp="1" noChangeArrowheads="1"/>
          </p:cNvSpPr>
          <p:nvPr>
            <p:ph type="sldNum" sz="quarter" idx="12"/>
          </p:nvPr>
        </p:nvSpPr>
        <p:spPr>
          <a:ln/>
        </p:spPr>
        <p:txBody>
          <a:bodyPr/>
          <a:lstStyle>
            <a:lvl1pPr>
              <a:defRPr/>
            </a:lvl1pPr>
          </a:lstStyle>
          <a:p>
            <a:pPr>
              <a:defRPr/>
            </a:pPr>
            <a:fld id="{CADD8EF6-19E6-41F0-AEB7-3DC526F2B096}" type="slidenum">
              <a:rPr lang="en-US" altLang="en-US"/>
              <a:pPr>
                <a:defRPr/>
              </a:pPr>
              <a:t>‹#›</a:t>
            </a:fld>
            <a:endParaRPr lang="en-US" altLang="en-US"/>
          </a:p>
        </p:txBody>
      </p:sp>
    </p:spTree>
    <p:extLst>
      <p:ext uri="{BB962C8B-B14F-4D97-AF65-F5344CB8AC3E}">
        <p14:creationId xmlns:p14="http://schemas.microsoft.com/office/powerpoint/2010/main" val="1232647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E140175-0BCE-8A12-9F76-0AD2B804A3D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0C07354F-5506-7B2D-0866-096FED961F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663F9614-56DA-F568-E852-1CFA05748DEA}"/>
              </a:ext>
            </a:extLst>
          </p:cNvPr>
          <p:cNvSpPr>
            <a:spLocks noGrp="1" noChangeArrowheads="1"/>
          </p:cNvSpPr>
          <p:nvPr>
            <p:ph type="sldNum" sz="quarter" idx="12"/>
          </p:nvPr>
        </p:nvSpPr>
        <p:spPr>
          <a:ln/>
        </p:spPr>
        <p:txBody>
          <a:bodyPr/>
          <a:lstStyle>
            <a:lvl1pPr>
              <a:defRPr/>
            </a:lvl1pPr>
          </a:lstStyle>
          <a:p>
            <a:pPr>
              <a:defRPr/>
            </a:pPr>
            <a:fld id="{A03DF0AC-07DA-4B67-B1EF-AC79B451B25D}" type="slidenum">
              <a:rPr lang="en-US" altLang="en-US"/>
              <a:pPr>
                <a:defRPr/>
              </a:pPr>
              <a:t>‹#›</a:t>
            </a:fld>
            <a:endParaRPr lang="en-US" altLang="en-US"/>
          </a:p>
        </p:txBody>
      </p:sp>
    </p:spTree>
    <p:extLst>
      <p:ext uri="{BB962C8B-B14F-4D97-AF65-F5344CB8AC3E}">
        <p14:creationId xmlns:p14="http://schemas.microsoft.com/office/powerpoint/2010/main" val="2960746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36D2210-0D26-263A-60E7-1FA4DB50E2F0}"/>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D978F97-3EB9-7103-3CB0-174F9A70C8C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5BCAE908-A546-2009-3416-8D61DE3168F6}"/>
              </a:ext>
            </a:extLst>
          </p:cNvPr>
          <p:cNvSpPr>
            <a:spLocks noGrp="1" noChangeArrowheads="1"/>
          </p:cNvSpPr>
          <p:nvPr>
            <p:ph type="sldNum" sz="quarter" idx="12"/>
          </p:nvPr>
        </p:nvSpPr>
        <p:spPr>
          <a:ln/>
        </p:spPr>
        <p:txBody>
          <a:bodyPr/>
          <a:lstStyle>
            <a:lvl1pPr>
              <a:defRPr/>
            </a:lvl1pPr>
          </a:lstStyle>
          <a:p>
            <a:pPr>
              <a:defRPr/>
            </a:pPr>
            <a:fld id="{4A5B152C-5C2D-4B0E-A987-48AB287C50AD}" type="slidenum">
              <a:rPr lang="en-US" altLang="en-US"/>
              <a:pPr>
                <a:defRPr/>
              </a:pPr>
              <a:t>‹#›</a:t>
            </a:fld>
            <a:endParaRPr lang="en-US" altLang="en-US"/>
          </a:p>
        </p:txBody>
      </p:sp>
    </p:spTree>
    <p:extLst>
      <p:ext uri="{BB962C8B-B14F-4D97-AF65-F5344CB8AC3E}">
        <p14:creationId xmlns:p14="http://schemas.microsoft.com/office/powerpoint/2010/main" val="2144375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A119038-59BB-CF1F-61EC-22401B30B0D1}"/>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D254697-32C3-2AAA-FDEF-BC11E74275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8F748B79-0801-496C-DEFC-77BF0699A3A1}"/>
              </a:ext>
            </a:extLst>
          </p:cNvPr>
          <p:cNvSpPr>
            <a:spLocks noGrp="1" noChangeArrowheads="1"/>
          </p:cNvSpPr>
          <p:nvPr>
            <p:ph type="sldNum" sz="quarter" idx="12"/>
          </p:nvPr>
        </p:nvSpPr>
        <p:spPr>
          <a:ln/>
        </p:spPr>
        <p:txBody>
          <a:bodyPr/>
          <a:lstStyle>
            <a:lvl1pPr>
              <a:defRPr/>
            </a:lvl1pPr>
          </a:lstStyle>
          <a:p>
            <a:pPr>
              <a:defRPr/>
            </a:pPr>
            <a:fld id="{29D29BB1-A600-4188-B035-1C85882A81D3}" type="slidenum">
              <a:rPr lang="en-US" altLang="en-US"/>
              <a:pPr>
                <a:defRPr/>
              </a:pPr>
              <a:t>‹#›</a:t>
            </a:fld>
            <a:endParaRPr lang="en-US" altLang="en-US"/>
          </a:p>
        </p:txBody>
      </p:sp>
    </p:spTree>
    <p:extLst>
      <p:ext uri="{BB962C8B-B14F-4D97-AF65-F5344CB8AC3E}">
        <p14:creationId xmlns:p14="http://schemas.microsoft.com/office/powerpoint/2010/main" val="182339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ADF818A-E1DA-8863-F6D7-E60063868C9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A149474-9CAD-757B-5132-21D814D82CA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DA2D943-C4CF-5D21-026E-2DDAAB1B85FE}"/>
              </a:ext>
            </a:extLst>
          </p:cNvPr>
          <p:cNvSpPr>
            <a:spLocks noGrp="1" noChangeArrowheads="1"/>
          </p:cNvSpPr>
          <p:nvPr>
            <p:ph type="sldNum" sz="quarter" idx="12"/>
          </p:nvPr>
        </p:nvSpPr>
        <p:spPr>
          <a:ln/>
        </p:spPr>
        <p:txBody>
          <a:bodyPr/>
          <a:lstStyle>
            <a:lvl1pPr>
              <a:defRPr/>
            </a:lvl1pPr>
          </a:lstStyle>
          <a:p>
            <a:pPr>
              <a:defRPr/>
            </a:pPr>
            <a:fld id="{3B829B62-E5CD-4822-B2A0-836F9DB75346}" type="slidenum">
              <a:rPr lang="en-US" altLang="en-US"/>
              <a:pPr>
                <a:defRPr/>
              </a:pPr>
              <a:t>‹#›</a:t>
            </a:fld>
            <a:endParaRPr lang="en-US" altLang="en-US"/>
          </a:p>
        </p:txBody>
      </p:sp>
    </p:spTree>
    <p:extLst>
      <p:ext uri="{BB962C8B-B14F-4D97-AF65-F5344CB8AC3E}">
        <p14:creationId xmlns:p14="http://schemas.microsoft.com/office/powerpoint/2010/main" val="54262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ECC64DE-382A-9518-321F-BCE232E861F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9E8C198-F00C-19AE-E46A-28385480BAC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23FB86B-A2D7-C5D1-7603-86C08A48BD94}"/>
              </a:ext>
            </a:extLst>
          </p:cNvPr>
          <p:cNvSpPr>
            <a:spLocks noGrp="1" noChangeArrowheads="1"/>
          </p:cNvSpPr>
          <p:nvPr>
            <p:ph type="sldNum" sz="quarter" idx="12"/>
          </p:nvPr>
        </p:nvSpPr>
        <p:spPr>
          <a:ln/>
        </p:spPr>
        <p:txBody>
          <a:bodyPr/>
          <a:lstStyle>
            <a:lvl1pPr>
              <a:defRPr/>
            </a:lvl1pPr>
          </a:lstStyle>
          <a:p>
            <a:pPr>
              <a:defRPr/>
            </a:pPr>
            <a:fld id="{3BEB83A1-D5CD-4147-A9F1-908C2807C8E8}" type="slidenum">
              <a:rPr lang="en-US" altLang="en-US"/>
              <a:pPr>
                <a:defRPr/>
              </a:pPr>
              <a:t>‹#›</a:t>
            </a:fld>
            <a:endParaRPr lang="en-US" altLang="en-US"/>
          </a:p>
        </p:txBody>
      </p:sp>
    </p:spTree>
    <p:extLst>
      <p:ext uri="{BB962C8B-B14F-4D97-AF65-F5344CB8AC3E}">
        <p14:creationId xmlns:p14="http://schemas.microsoft.com/office/powerpoint/2010/main" val="704354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399EFDB-DDD0-F459-09E5-806DF25AC14F}"/>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66D6D4E-38FB-5696-57AF-957B5B0F4F84}"/>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16249F6E-BD31-D7F7-F6E5-D557D06D1A8A}"/>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3E989A7F-20C2-9187-02B1-64F18E5BA1C6}"/>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C257F0F0-2D65-8D6B-1C6B-E7740D9E3003}"/>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FD42C3DC-D79A-4A03-8D3F-F52333FEE20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7D154365-19FE-0406-257B-D8331EABF374}"/>
              </a:ext>
            </a:extLst>
          </p:cNvPr>
          <p:cNvSpPr>
            <a:spLocks noGrp="1" noChangeArrowheads="1"/>
          </p:cNvSpPr>
          <p:nvPr>
            <p:ph type="ctrTitle"/>
          </p:nvPr>
        </p:nvSpPr>
        <p:spPr>
          <a:xfrm>
            <a:off x="685800" y="2130425"/>
            <a:ext cx="7772400" cy="1831975"/>
          </a:xfrm>
        </p:spPr>
        <p:txBody>
          <a:bodyPr/>
          <a:lstStyle/>
          <a:p>
            <a:pPr eaLnBrk="1" hangingPunct="1"/>
            <a:r>
              <a:rPr lang="en-US" altLang="en-US"/>
              <a:t>Composite Design Pattern</a:t>
            </a:r>
          </a:p>
        </p:txBody>
      </p:sp>
      <p:sp>
        <p:nvSpPr>
          <p:cNvPr id="3075" name="TextBox 2">
            <a:extLst>
              <a:ext uri="{FF2B5EF4-FFF2-40B4-BE49-F238E27FC236}">
                <a16:creationId xmlns:a16="http://schemas.microsoft.com/office/drawing/2014/main" id="{830CC58A-DC81-2480-2AAD-B12C097B4942}"/>
              </a:ext>
            </a:extLst>
          </p:cNvPr>
          <p:cNvSpPr txBox="1">
            <a:spLocks noChangeArrowheads="1"/>
          </p:cNvSpPr>
          <p:nvPr/>
        </p:nvSpPr>
        <p:spPr bwMode="auto">
          <a:xfrm>
            <a:off x="1752600" y="4419600"/>
            <a:ext cx="55626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300"/>
              <a:t>when collection is same as individual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02354616-DC08-76B4-2953-F068E4E4EAB0}"/>
              </a:ext>
            </a:extLst>
          </p:cNvPr>
          <p:cNvSpPr>
            <a:spLocks noGrp="1" noChangeArrowheads="1"/>
          </p:cNvSpPr>
          <p:nvPr>
            <p:ph type="title"/>
          </p:nvPr>
        </p:nvSpPr>
        <p:spPr>
          <a:xfrm>
            <a:off x="381000" y="228600"/>
            <a:ext cx="8458200" cy="715963"/>
          </a:xfrm>
        </p:spPr>
        <p:txBody>
          <a:bodyPr/>
          <a:lstStyle/>
          <a:p>
            <a:pPr eaLnBrk="1" hangingPunct="1"/>
            <a:r>
              <a:rPr lang="en-US" altLang="en-US"/>
              <a:t>Composite</a:t>
            </a:r>
          </a:p>
        </p:txBody>
      </p:sp>
      <p:sp>
        <p:nvSpPr>
          <p:cNvPr id="4099" name="Content Placeholder 2">
            <a:extLst>
              <a:ext uri="{FF2B5EF4-FFF2-40B4-BE49-F238E27FC236}">
                <a16:creationId xmlns:a16="http://schemas.microsoft.com/office/drawing/2014/main" id="{099E60A2-66AF-C8EA-3141-2E33460482F9}"/>
              </a:ext>
            </a:extLst>
          </p:cNvPr>
          <p:cNvSpPr>
            <a:spLocks noGrp="1" noChangeArrowheads="1"/>
          </p:cNvSpPr>
          <p:nvPr>
            <p:ph idx="1"/>
          </p:nvPr>
        </p:nvSpPr>
        <p:spPr>
          <a:xfrm>
            <a:off x="609600" y="990600"/>
            <a:ext cx="7696200" cy="5410200"/>
          </a:xfrm>
        </p:spPr>
        <p:txBody>
          <a:bodyPr/>
          <a:lstStyle/>
          <a:p>
            <a:pPr eaLnBrk="1" hangingPunct="1"/>
            <a:r>
              <a:rPr lang="en-US" altLang="en-US" sz="1700" dirty="0"/>
              <a:t>motivation: graphics editor allows figures out of primitive items (lines, circles, points) then more complex figures out of simpler ones</a:t>
            </a:r>
          </a:p>
          <a:p>
            <a:pPr lvl="1" eaLnBrk="1" hangingPunct="1"/>
            <a:r>
              <a:rPr lang="en-US" altLang="en-US" sz="1700" dirty="0"/>
              <a:t>i.e. there is a hierarchy of figures </a:t>
            </a:r>
          </a:p>
          <a:p>
            <a:pPr lvl="1" eaLnBrk="1" hangingPunct="1"/>
            <a:r>
              <a:rPr lang="en-US" altLang="en-US" sz="1700" dirty="0"/>
              <a:t>it would be useful to treat subfigures and primitives uniformly </a:t>
            </a:r>
          </a:p>
          <a:p>
            <a:pPr eaLnBrk="1" hangingPunct="1"/>
            <a:r>
              <a:rPr lang="en-US" altLang="en-US" sz="1700" dirty="0"/>
              <a:t>composite pattern – abstract class that represents both primitives and their containers</a:t>
            </a:r>
          </a:p>
          <a:p>
            <a:pPr lvl="1" eaLnBrk="1" hangingPunct="1"/>
            <a:r>
              <a:rPr lang="en-US" altLang="en-US" sz="1700" dirty="0"/>
              <a:t>allows clients to treat them uniformly</a:t>
            </a:r>
          </a:p>
          <a:p>
            <a:pPr lvl="1" eaLnBrk="1" hangingPunct="1"/>
            <a:r>
              <a:rPr lang="en-US" altLang="en-US" sz="1700" dirty="0"/>
              <a:t>encodes traversal of composition hierarchy</a:t>
            </a:r>
          </a:p>
          <a:p>
            <a:pPr eaLnBrk="1" hangingPunct="1"/>
            <a:r>
              <a:rPr lang="en-US" altLang="en-US" sz="1700" dirty="0"/>
              <a:t>participants</a:t>
            </a:r>
          </a:p>
          <a:p>
            <a:pPr lvl="1" eaLnBrk="1" hangingPunct="1"/>
            <a:r>
              <a:rPr lang="en-US" altLang="en-US" sz="1700" i="1" dirty="0"/>
              <a:t>component – </a:t>
            </a:r>
            <a:r>
              <a:rPr lang="en-US" altLang="en-US" sz="1700" dirty="0"/>
              <a:t>abstract uniform interface class for both collections and primitives items</a:t>
            </a:r>
            <a:endParaRPr lang="en-US" altLang="en-US" sz="1700" i="1" dirty="0"/>
          </a:p>
          <a:p>
            <a:pPr lvl="1" eaLnBrk="1" hangingPunct="1"/>
            <a:r>
              <a:rPr lang="en-US" altLang="en-US" sz="1700" i="1" dirty="0"/>
              <a:t>leaf </a:t>
            </a:r>
            <a:r>
              <a:rPr lang="en-US" altLang="en-US" sz="1700" dirty="0"/>
              <a:t> - concrete primitive class</a:t>
            </a:r>
          </a:p>
          <a:p>
            <a:pPr lvl="1" eaLnBrk="1" hangingPunct="1"/>
            <a:r>
              <a:rPr lang="en-US" altLang="en-US" sz="1700" i="1" dirty="0"/>
              <a:t>composite</a:t>
            </a:r>
            <a:r>
              <a:rPr lang="en-US" altLang="en-US" sz="1700" dirty="0"/>
              <a:t> – collection that possibly consists of leaves or other composites,  implements interface and access (traversal) to children/parents</a:t>
            </a:r>
            <a:endParaRPr lang="en-US" altLang="en-US" sz="1700" i="1" dirty="0"/>
          </a:p>
          <a:p>
            <a:pPr eaLnBrk="1" hangingPunct="1"/>
            <a:r>
              <a:rPr lang="en-US" altLang="en-US" sz="1700" dirty="0"/>
              <a:t>frequently used with Visitor Pattern where Composite implements traversal while Visitor implements processing of individual elements</a:t>
            </a:r>
          </a:p>
        </p:txBody>
      </p:sp>
      <p:sp>
        <p:nvSpPr>
          <p:cNvPr id="4100" name="Slide Number Placeholder 3">
            <a:extLst>
              <a:ext uri="{FF2B5EF4-FFF2-40B4-BE49-F238E27FC236}">
                <a16:creationId xmlns:a16="http://schemas.microsoft.com/office/drawing/2014/main" id="{1096A294-36F4-2408-35D1-E7B86FB1648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04D4290-E715-44BE-AB35-EB7A0CF0DC2C}" type="slidenum">
              <a:rPr lang="en-US" altLang="en-US" sz="1400"/>
              <a:pPr>
                <a:spcBef>
                  <a:spcPct val="0"/>
                </a:spcBef>
                <a:buFontTx/>
                <a:buNone/>
              </a:pPr>
              <a:t>2</a:t>
            </a:fld>
            <a:endParaRPr lang="en-US" altLang="en-US"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B4533058-E132-C165-93F2-FD340AD20C3C}"/>
              </a:ext>
            </a:extLst>
          </p:cNvPr>
          <p:cNvSpPr>
            <a:spLocks noGrp="1" noChangeArrowheads="1"/>
          </p:cNvSpPr>
          <p:nvPr>
            <p:ph type="title"/>
          </p:nvPr>
        </p:nvSpPr>
        <p:spPr>
          <a:xfrm>
            <a:off x="381000" y="228600"/>
            <a:ext cx="8458200" cy="715963"/>
          </a:xfrm>
        </p:spPr>
        <p:txBody>
          <a:bodyPr/>
          <a:lstStyle/>
          <a:p>
            <a:pPr eaLnBrk="1" hangingPunct="1"/>
            <a:r>
              <a:rPr lang="en-US" altLang="en-US"/>
              <a:t>Composite UML Diagram</a:t>
            </a:r>
          </a:p>
        </p:txBody>
      </p:sp>
      <p:sp>
        <p:nvSpPr>
          <p:cNvPr id="5123" name="Slide Number Placeholder 3">
            <a:extLst>
              <a:ext uri="{FF2B5EF4-FFF2-40B4-BE49-F238E27FC236}">
                <a16:creationId xmlns:a16="http://schemas.microsoft.com/office/drawing/2014/main" id="{A46D84F2-379E-3DE1-EDA9-CEC5C4A85B4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6943C14-8438-4B4D-8A9D-834490E20D47}" type="slidenum">
              <a:rPr lang="en-US" altLang="en-US" sz="1400"/>
              <a:pPr>
                <a:spcBef>
                  <a:spcPct val="0"/>
                </a:spcBef>
                <a:buFontTx/>
                <a:buNone/>
              </a:pPr>
              <a:t>3</a:t>
            </a:fld>
            <a:endParaRPr lang="en-US" altLang="en-US" sz="1400"/>
          </a:p>
        </p:txBody>
      </p:sp>
      <p:pic>
        <p:nvPicPr>
          <p:cNvPr id="5124" name="Picture 5" descr="Class diagram illustrating Composite design pattern structure with classes Client, Component, Leaf, and Composite. Component class defines operations and methods for managing child components, while Composite class implements these methods and contains a collection of children, shown with inheritance and aggregation relationships.&#10;">
            <a:extLst>
              <a:ext uri="{FF2B5EF4-FFF2-40B4-BE49-F238E27FC236}">
                <a16:creationId xmlns:a16="http://schemas.microsoft.com/office/drawing/2014/main" id="{92FB6C1E-0448-255D-4A4A-FA0A170708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295400"/>
            <a:ext cx="673735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A0F100D-6F14-3003-EC6A-B491812ED7D9}"/>
              </a:ext>
              <a:ext uri="{C183D7F6-B498-43B3-948B-1728B52AA6E4}">
                <adec:decorative xmlns:adec="http://schemas.microsoft.com/office/drawing/2017/decorative" val="1"/>
              </a:ext>
            </a:extLst>
          </p:cNvPr>
          <p:cNvSpPr/>
          <p:nvPr/>
        </p:nvSpPr>
        <p:spPr>
          <a:xfrm>
            <a:off x="3490913" y="2009775"/>
            <a:ext cx="1219200" cy="185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26" name="TextBox 1">
            <a:extLst>
              <a:ext uri="{FF2B5EF4-FFF2-40B4-BE49-F238E27FC236}">
                <a16:creationId xmlns:a16="http://schemas.microsoft.com/office/drawing/2014/main" id="{F0D5C274-4E8B-D643-C344-C47C20577583}"/>
              </a:ext>
            </a:extLst>
          </p:cNvPr>
          <p:cNvSpPr txBox="1">
            <a:spLocks noChangeArrowheads="1"/>
          </p:cNvSpPr>
          <p:nvPr/>
        </p:nvSpPr>
        <p:spPr bwMode="auto">
          <a:xfrm>
            <a:off x="3386138" y="1965325"/>
            <a:ext cx="12954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i="1"/>
              <a:t>+Operation()</a:t>
            </a:r>
          </a:p>
        </p:txBody>
      </p:sp>
      <p:sp>
        <p:nvSpPr>
          <p:cNvPr id="5127" name="TextBox 1">
            <a:extLst>
              <a:ext uri="{FF2B5EF4-FFF2-40B4-BE49-F238E27FC236}">
                <a16:creationId xmlns:a16="http://schemas.microsoft.com/office/drawing/2014/main" id="{13904C1E-D320-F040-35AA-AB04DE0B3B3F}"/>
              </a:ext>
            </a:extLst>
          </p:cNvPr>
          <p:cNvSpPr txBox="1">
            <a:spLocks noChangeArrowheads="1"/>
          </p:cNvSpPr>
          <p:nvPr/>
        </p:nvSpPr>
        <p:spPr bwMode="auto">
          <a:xfrm>
            <a:off x="4681538" y="3892550"/>
            <a:ext cx="228917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i="1"/>
              <a:t>- </a:t>
            </a:r>
            <a:r>
              <a:rPr lang="en-US" altLang="en-US" sz="1300"/>
              <a:t>children: set&lt;Component&gt;</a:t>
            </a:r>
            <a:endParaRPr lang="en-US" altLang="en-US" sz="1300" i="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059F2156-C7C9-A7C8-8C35-75D0DF6373ED}"/>
              </a:ext>
            </a:extLst>
          </p:cNvPr>
          <p:cNvSpPr>
            <a:spLocks noGrp="1" noChangeArrowheads="1"/>
          </p:cNvSpPr>
          <p:nvPr>
            <p:ph type="title"/>
          </p:nvPr>
        </p:nvSpPr>
        <p:spPr>
          <a:xfrm>
            <a:off x="381000" y="228600"/>
            <a:ext cx="8458200" cy="715963"/>
          </a:xfrm>
        </p:spPr>
        <p:txBody>
          <a:bodyPr/>
          <a:lstStyle/>
          <a:p>
            <a:pPr eaLnBrk="1" hangingPunct="1"/>
            <a:r>
              <a:rPr lang="en-US" altLang="en-US"/>
              <a:t>Composite Review</a:t>
            </a:r>
          </a:p>
        </p:txBody>
      </p:sp>
      <p:sp>
        <p:nvSpPr>
          <p:cNvPr id="6147" name="Content Placeholder 2">
            <a:extLst>
              <a:ext uri="{FF2B5EF4-FFF2-40B4-BE49-F238E27FC236}">
                <a16:creationId xmlns:a16="http://schemas.microsoft.com/office/drawing/2014/main" id="{7D605809-4471-8B2B-7F9F-BD556602C43D}"/>
              </a:ext>
            </a:extLst>
          </p:cNvPr>
          <p:cNvSpPr>
            <a:spLocks noGrp="1" noChangeArrowheads="1"/>
          </p:cNvSpPr>
          <p:nvPr>
            <p:ph idx="1"/>
          </p:nvPr>
        </p:nvSpPr>
        <p:spPr>
          <a:xfrm>
            <a:off x="609600" y="1524000"/>
            <a:ext cx="7696200" cy="4876800"/>
          </a:xfrm>
        </p:spPr>
        <p:txBody>
          <a:bodyPr/>
          <a:lstStyle/>
          <a:p>
            <a:pPr eaLnBrk="1" hangingPunct="1"/>
            <a:r>
              <a:rPr lang="en-US" altLang="en-US" sz="1700"/>
              <a:t>what is the purpose for Composite Design Pattern?</a:t>
            </a:r>
          </a:p>
          <a:p>
            <a:pPr eaLnBrk="1" hangingPunct="1"/>
            <a:r>
              <a:rPr lang="en-US" altLang="en-US" sz="1700"/>
              <a:t>what are component? leaf? composite?</a:t>
            </a:r>
          </a:p>
          <a:p>
            <a:pPr eaLnBrk="1" hangingPunct="1"/>
            <a:r>
              <a:rPr lang="en-US" altLang="en-US" sz="1700"/>
              <a:t>what is composition hierarchy and how Composite Design Pattern allows to navigate it?</a:t>
            </a:r>
          </a:p>
          <a:p>
            <a:pPr eaLnBrk="1" hangingPunct="1"/>
            <a:r>
              <a:rPr lang="en-US" altLang="en-US" sz="1700"/>
              <a:t>why and how it is used with Visitor Design Pattern?</a:t>
            </a:r>
          </a:p>
        </p:txBody>
      </p:sp>
      <p:sp>
        <p:nvSpPr>
          <p:cNvPr id="6148" name="Slide Number Placeholder 3">
            <a:extLst>
              <a:ext uri="{FF2B5EF4-FFF2-40B4-BE49-F238E27FC236}">
                <a16:creationId xmlns:a16="http://schemas.microsoft.com/office/drawing/2014/main" id="{B4488CD6-E757-289F-117A-A4A89FE7A27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36C3120-A347-4E9B-9F12-104FB3108EC3}" type="slidenum">
              <a:rPr lang="en-US" altLang="en-US" sz="1400"/>
              <a:pPr>
                <a:spcBef>
                  <a:spcPct val="0"/>
                </a:spcBef>
                <a:buFontTx/>
                <a:buNone/>
              </a:pPr>
              <a:t>4</a:t>
            </a:fld>
            <a:endParaRPr lang="en-US" altLang="en-US" sz="140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3138</TotalTime>
  <Words>195</Words>
  <Application>Microsoft Office PowerPoint</Application>
  <PresentationFormat>On-screen Show (4:3)</PresentationFormat>
  <Paragraphs>25</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Default Design</vt:lpstr>
      <vt:lpstr>Composite Design Pattern</vt:lpstr>
      <vt:lpstr>Composite</vt:lpstr>
      <vt:lpstr>Composite UML Diagram</vt:lpstr>
      <vt:lpstr>Composite Review</vt:lpstr>
    </vt:vector>
  </TitlesOfParts>
  <Company>Kent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Giving Good Presentations</dc:title>
  <dc:creator>Jonathan I. Maletic</dc:creator>
  <cp:lastModifiedBy>Nesterenko, Mikhail</cp:lastModifiedBy>
  <cp:revision>794</cp:revision>
  <dcterms:created xsi:type="dcterms:W3CDTF">2004-06-16T15:11:52Z</dcterms:created>
  <dcterms:modified xsi:type="dcterms:W3CDTF">2026-04-24T21:02:21Z</dcterms:modified>
</cp:coreProperties>
</file>