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301" r:id="rId3"/>
    <p:sldId id="299" r:id="rId4"/>
    <p:sldId id="298" r:id="rId5"/>
    <p:sldId id="280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00" autoAdjust="0"/>
    <p:restoredTop sz="94720" autoAdjust="0"/>
  </p:normalViewPr>
  <p:slideViewPr>
    <p:cSldViewPr>
      <p:cViewPr varScale="1">
        <p:scale>
          <a:sx n="131" d="100"/>
          <a:sy n="131" d="100"/>
        </p:scale>
        <p:origin x="96" y="5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EE0A2B4-808E-CEF2-26CD-DA81F2E674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BFBF5A-8FA7-6E18-1A50-6D5B16DFE22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87B66E6-8A77-4385-A4CC-D4B3099D773A}" type="datetimeFigureOut">
              <a:rPr lang="en-US"/>
              <a:pPr>
                <a:defRPr/>
              </a:pPr>
              <a:t>4/28/2026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6044A18-F423-1014-DA35-9B7D1D3C23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A82F627-D425-B68E-8FC8-BDEB8E22F9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4193C0-9095-78DA-8ACE-B4024E253A7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4365A1-417B-90DE-ED6E-CA66F4AA27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9846A5B-B97F-47C6-A3AF-1E91DE33E2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98D7B770-9FAB-B7F6-135E-B386B97FC6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33A63DDA-CD18-7F4F-72DC-563AD6022D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4B9920FF-9E40-E02B-D4A5-F430E5CE53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97DEB4D-A60B-446E-87BC-B1E8E22DBE31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DEB44CBD-19BB-C4E6-1D42-981F836105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6E707518-0D03-6365-9C19-9C420ECE3A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1EB71D7B-271A-F853-46D9-D3F2AC53C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F874457-9AE5-48CB-9E93-F6185DD29D7B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991056A9-FC2E-992F-8446-D9AFDDF17F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A6DEAA04-0C98-CD60-F504-DF5CAD3294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48153035-6C5C-93FB-002B-AFE21E18B1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6E2B98-81D9-4040-9C1C-6CAD3F0FA9DC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413C30-986D-75BA-B9F6-26570576FD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B40605-7A22-4D03-6F65-476CD0F1C3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2B008C-7AEF-C50A-8F5C-8974AE6183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FE6C4-E61B-49BB-B8B7-7660FB3851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4657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0ED72A-2AE4-13E6-A0EF-A5914BE3D2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ADF157-2B96-223D-0787-2779BB1E5E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0B0138-AF6D-EB96-EE6B-5D5E67039C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713D7-F2E9-4CCD-BA7C-E76C76A70C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197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5B31DE4-1F56-12BC-ACD5-06A45CF9C3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44E350-3A69-12DE-5E68-587898110B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75D520-3C91-D962-64FC-EF86DB61B7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1947F-6445-4C33-8694-231018FD51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2173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>
            <a:lvl1pPr>
              <a:defRPr sz="35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>
            <a:lvl1pPr>
              <a:defRPr sz="1800" baseline="0"/>
            </a:lvl1pPr>
            <a:lvl2pPr>
              <a:defRPr sz="1800" baseline="0"/>
            </a:lvl2pPr>
            <a:lvl3pPr>
              <a:defRPr sz="1800" baseline="0"/>
            </a:lvl3pPr>
            <a:lvl4pPr>
              <a:defRPr sz="1800" baseline="0"/>
            </a:lvl4pPr>
            <a:lvl5pPr>
              <a:defRPr sz="18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29292F-FAE8-E7AD-9243-1757A08780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44A9B9-346B-1757-1455-B1D1DC7F18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7FA48F-1BF0-18AA-43E2-4C91FC06FB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1DB43-4E2D-4637-BDE6-EEB58760BE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6272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DD1207-5C13-8CEB-151E-31AC09A5A9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B71DE6-59B5-07E4-1B82-DB78D3EB10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4D6D80-AD20-29B8-A53A-0CF03D4D74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C93FF-7AD5-44C2-9B21-55B95D1E43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684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30B930-5434-1928-7EC1-CC15347BD6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9F34A6-F2E3-8677-6711-07FD92347C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A682CD-707A-3F4B-03D0-62D660B45A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822FA-5F1B-4B23-B444-0C8BC97CAE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5461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652F5FA-5918-C0DE-AAFE-E8B1474913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ECFBD5C-F507-BCD0-D61D-D31EC202F1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FF0622C-B895-7BC4-E203-48B8E030DD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BC047-B83B-4912-80D8-81197A6712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073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1A7B1CE-3C9F-8114-841C-84F7FBF78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3E4FAD9-95D7-98FA-7698-2B7E6D5CBA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33E9A84-6F88-80AE-DABF-BE3405CAD2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D18ED-792D-4C28-B208-B04AB45474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7377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3436624-549E-D335-05B9-A90C2E8AC5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09B6846-32B0-07FC-8082-AAEFA539CD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FB5FD1F-DEDC-D892-9EC3-11120E485E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69250-558D-4F5D-B4FC-F61F35FE63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300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6CE456-856D-F810-40F0-71AA71118A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A17787-05DF-FC5D-703E-F097887B0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CBB73F-A5EA-EDCF-A3A2-38B72C3069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5DA1D-40A3-4E0F-A723-6BE6CF4C85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0451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D1E897-0D2D-6AF8-0730-8D56AB7947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ECC8BB-261E-219C-BC2B-38C664D8D0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56641B-19C9-97F2-5491-467C51382E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BA310-D298-4E8E-BAED-435549A025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3998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301AB15-9072-0C9D-9EA5-75D118C824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1CD370D-AD61-C32F-DBB9-B3696C711D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0CD32C-3C7F-DD54-1D2A-80115F0588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4E69DA9-53C9-D82E-B60B-93051CB7911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8983005-8DAE-BAD8-0AA5-1816F5DB15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487393E-8C2B-4CC4-9858-28642F833C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F65138F-8AAB-3DE6-1ED9-6EEBF77BB66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831975"/>
          </a:xfrm>
        </p:spPr>
        <p:txBody>
          <a:bodyPr/>
          <a:lstStyle/>
          <a:p>
            <a:pPr eaLnBrk="1" hangingPunct="1"/>
            <a:r>
              <a:rPr lang="en-US" altLang="en-US"/>
              <a:t>PIMPL Idiom</a:t>
            </a:r>
          </a:p>
        </p:txBody>
      </p:sp>
      <p:sp>
        <p:nvSpPr>
          <p:cNvPr id="3075" name="TextBox 2">
            <a:extLst>
              <a:ext uri="{FF2B5EF4-FFF2-40B4-BE49-F238E27FC236}">
                <a16:creationId xmlns:a16="http://schemas.microsoft.com/office/drawing/2014/main" id="{F26EDC66-7572-215A-F6C7-AA5D5FE15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495800"/>
            <a:ext cx="4495800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300"/>
              <a:t>Encapsulating Implementation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6D3C9BEE-804C-3E3A-E6B9-8BB521B432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715963"/>
          </a:xfrm>
        </p:spPr>
        <p:txBody>
          <a:bodyPr/>
          <a:lstStyle/>
          <a:p>
            <a:pPr eaLnBrk="1" hangingPunct="1"/>
            <a:r>
              <a:rPr lang="en-US" altLang="en-US"/>
              <a:t>Nested Classes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87FE6851-BF68-2707-2A8E-17D267BFF4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19200" y="1157288"/>
            <a:ext cx="7086600" cy="4876800"/>
          </a:xfrm>
        </p:spPr>
        <p:txBody>
          <a:bodyPr/>
          <a:lstStyle/>
          <a:p>
            <a:pPr eaLnBrk="1" hangingPunct="1"/>
            <a:r>
              <a:rPr lang="en-US" altLang="en-US" sz="1700" i="1"/>
              <a:t>nested class</a:t>
            </a:r>
            <a:r>
              <a:rPr lang="en-US" altLang="en-US" sz="1700"/>
              <a:t> is a class declared inside another class</a:t>
            </a:r>
          </a:p>
          <a:p>
            <a:pPr eaLnBrk="1" hangingPunct="1"/>
            <a:r>
              <a:rPr lang="en-US" altLang="en-US" sz="1700" i="1"/>
              <a:t>inner</a:t>
            </a:r>
            <a:r>
              <a:rPr lang="en-US" altLang="en-US" sz="1700"/>
              <a:t> class </a:t>
            </a:r>
          </a:p>
          <a:p>
            <a:pPr lvl="1" eaLnBrk="1" hangingPunct="1"/>
            <a:r>
              <a:rPr lang="en-US" altLang="en-US" sz="1700"/>
              <a:t>scope is the </a:t>
            </a:r>
            <a:r>
              <a:rPr lang="en-US" altLang="en-US" sz="1700" i="1"/>
              <a:t>enclosing</a:t>
            </a:r>
            <a:r>
              <a:rPr lang="en-US" altLang="en-US" sz="1700"/>
              <a:t> class</a:t>
            </a:r>
          </a:p>
          <a:p>
            <a:pPr lvl="2" eaLnBrk="1" hangingPunct="1"/>
            <a:r>
              <a:rPr lang="en-US" altLang="en-US" sz="1700"/>
              <a:t>scope limitation is the primary purpose for this construct</a:t>
            </a:r>
          </a:p>
          <a:p>
            <a:pPr lvl="1" eaLnBrk="1" hangingPunct="1"/>
            <a:r>
              <a:rPr lang="en-US" altLang="en-US" sz="1700"/>
              <a:t>if object or method is mentioned outside of enclosing class, need to resolve the scope</a:t>
            </a:r>
          </a:p>
          <a:p>
            <a:pPr lvl="1" eaLnBrk="1" hangingPunct="1"/>
            <a:r>
              <a:rPr lang="en-US" altLang="en-US" sz="1700"/>
              <a:t>can be private or public</a:t>
            </a:r>
          </a:p>
          <a:p>
            <a:pPr lvl="1" eaLnBrk="1" hangingPunct="1"/>
            <a:r>
              <a:rPr lang="en-US" altLang="en-US" sz="1700"/>
              <a:t>can be forward declared and then defined outside</a:t>
            </a:r>
          </a:p>
          <a:p>
            <a:pPr lvl="2" eaLnBrk="1" hangingPunct="1"/>
            <a:r>
              <a:rPr lang="en-US" altLang="en-US" sz="1700"/>
              <a:t>if forward declared, the forward declaration should be inside the enclosing class definition (elaborated type specifier does not work)</a:t>
            </a:r>
          </a:p>
          <a:p>
            <a:pPr lvl="1" eaLnBrk="1" hangingPunct="1"/>
            <a:r>
              <a:rPr lang="en-US" altLang="en-US" sz="1700"/>
              <a:t>has access to private/public members of enclosing class</a:t>
            </a:r>
          </a:p>
          <a:p>
            <a:pPr lvl="1" eaLnBrk="1" hangingPunct="1"/>
            <a:r>
              <a:rPr lang="en-US" altLang="en-US" sz="1700"/>
              <a:t>enclosing class has no access to private members of inner class</a:t>
            </a: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CD613211-100E-B6EF-7FAA-9BD234C19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F544974-AE1B-427A-BFB1-576A4ECD58D1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3B992C3A-F30B-8A02-5E00-F5639A4EDA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715963"/>
          </a:xfrm>
        </p:spPr>
        <p:txBody>
          <a:bodyPr/>
          <a:lstStyle/>
          <a:p>
            <a:pPr eaLnBrk="1" hangingPunct="1"/>
            <a:r>
              <a:rPr lang="en-US" altLang="en-US"/>
              <a:t>PIMPL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3A78F4B2-B827-23C2-E5F3-8DD8891385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7696200" cy="4876800"/>
          </a:xfrm>
        </p:spPr>
        <p:txBody>
          <a:bodyPr/>
          <a:lstStyle/>
          <a:p>
            <a:pPr eaLnBrk="1" hangingPunct="1"/>
            <a:r>
              <a:rPr lang="en-US" altLang="en-US" sz="1700"/>
              <a:t>C++ does not provide ways to hide class implementation details/data: private part has to be declared</a:t>
            </a:r>
          </a:p>
          <a:p>
            <a:pPr lvl="1" eaLnBrk="1" hangingPunct="1"/>
            <a:r>
              <a:rPr lang="en-US" altLang="en-US" sz="1700"/>
              <a:t>clients include header file with class definition: exposed to implementation</a:t>
            </a:r>
          </a:p>
          <a:p>
            <a:pPr eaLnBrk="1" hangingPunct="1"/>
            <a:r>
              <a:rPr lang="en-US" altLang="en-US" sz="1700" i="1"/>
              <a:t>pointer to implementation </a:t>
            </a:r>
            <a:r>
              <a:rPr lang="en-US" altLang="en-US" sz="1700"/>
              <a:t>(PIMPL) idiom: aka opaque pointer, d-pointer, cheshire cat idiom</a:t>
            </a:r>
          </a:p>
          <a:p>
            <a:pPr lvl="1" eaLnBrk="1" hangingPunct="1"/>
            <a:r>
              <a:rPr lang="en-US" altLang="en-US" sz="1700"/>
              <a:t>in private (implementation) section of class provide reference (pointer) to actual implementation</a:t>
            </a:r>
          </a:p>
          <a:p>
            <a:pPr lvl="1" eaLnBrk="1" hangingPunct="1"/>
            <a:r>
              <a:rPr lang="en-US" altLang="en-US" sz="1700"/>
              <a:t>when interface (public) methods are invoked, invoke corresponding implementation methods using the pointer</a:t>
            </a:r>
          </a:p>
          <a:p>
            <a:pPr lvl="1" eaLnBrk="1" hangingPunct="1"/>
            <a:r>
              <a:rPr lang="en-US" altLang="en-US" sz="1700"/>
              <a:t>actual implementation class is defined and implemented in separately</a:t>
            </a: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72DAC8B-18AF-DFA6-1721-A8AF1246D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3B0E791-3C62-429E-9015-7AEC72D593D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0F65426F-0958-4CEB-00C3-6ABD6EBA9E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715963"/>
          </a:xfrm>
        </p:spPr>
        <p:txBody>
          <a:bodyPr/>
          <a:lstStyle/>
          <a:p>
            <a:pPr eaLnBrk="1" hangingPunct="1"/>
            <a:r>
              <a:rPr lang="en-US" altLang="en-US"/>
              <a:t>PIMPL (cont)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732E71EF-6578-277A-7622-20AC66854D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7696200" cy="4876800"/>
          </a:xfrm>
        </p:spPr>
        <p:txBody>
          <a:bodyPr/>
          <a:lstStyle/>
          <a:p>
            <a:pPr eaLnBrk="1" hangingPunct="1"/>
            <a:r>
              <a:rPr lang="en-US" altLang="en-US" sz="1700"/>
              <a:t>terms:</a:t>
            </a:r>
          </a:p>
          <a:p>
            <a:pPr lvl="1" eaLnBrk="1" hangingPunct="1"/>
            <a:r>
              <a:rPr lang="en-US" altLang="en-US" sz="1700" i="1"/>
              <a:t>handle – </a:t>
            </a:r>
            <a:r>
              <a:rPr lang="en-US" altLang="en-US" sz="1700"/>
              <a:t>class with exposed interface</a:t>
            </a:r>
          </a:p>
          <a:p>
            <a:pPr lvl="1" eaLnBrk="1" hangingPunct="1"/>
            <a:r>
              <a:rPr lang="en-US" altLang="en-US" sz="1700" i="1"/>
              <a:t>body – </a:t>
            </a:r>
            <a:r>
              <a:rPr lang="en-US" altLang="en-US" sz="1700"/>
              <a:t>implementation class</a:t>
            </a:r>
          </a:p>
          <a:p>
            <a:pPr eaLnBrk="1" hangingPunct="1"/>
            <a:r>
              <a:rPr lang="en-US" altLang="en-US" sz="1700"/>
              <a:t>specifics</a:t>
            </a:r>
          </a:p>
          <a:p>
            <a:pPr lvl="1" eaLnBrk="1" hangingPunct="1"/>
            <a:r>
              <a:rPr lang="en-US" altLang="en-US" sz="1700"/>
              <a:t>body needs to be forward declared</a:t>
            </a:r>
          </a:p>
          <a:p>
            <a:pPr lvl="1" eaLnBrk="1" hangingPunct="1"/>
            <a:r>
              <a:rPr lang="en-US" altLang="en-US" sz="1700"/>
              <a:t>body is dynamically allocated – need to implement big three</a:t>
            </a:r>
          </a:p>
          <a:p>
            <a:pPr lvl="1" eaLnBrk="1" hangingPunct="1"/>
            <a:r>
              <a:rPr lang="en-US" altLang="en-US" sz="1700"/>
              <a:t>good practice to nest body inside handle </a:t>
            </a:r>
          </a:p>
          <a:p>
            <a:pPr eaLnBrk="1" hangingPunct="1"/>
            <a:r>
              <a:rPr lang="en-US" altLang="en-US" sz="1700"/>
              <a:t>advantages</a:t>
            </a:r>
          </a:p>
          <a:p>
            <a:pPr lvl="1" eaLnBrk="1" hangingPunct="1"/>
            <a:r>
              <a:rPr lang="en-US" altLang="en-US" sz="1700"/>
              <a:t>encapsulates implementation, allows body modification without need to modify handle</a:t>
            </a:r>
          </a:p>
          <a:p>
            <a:pPr lvl="1" eaLnBrk="1" hangingPunct="1"/>
            <a:r>
              <a:rPr lang="en-US" altLang="en-US" sz="1700"/>
              <a:t>speeds up compilation, provides binary compatibility</a:t>
            </a:r>
          </a:p>
          <a:p>
            <a:pPr eaLnBrk="1" hangingPunct="1"/>
            <a:r>
              <a:rPr lang="en-US" altLang="en-US" sz="1700"/>
              <a:t>could be used in Memento and Bridge design pattern</a:t>
            </a:r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DCD08F0B-9C6E-89F8-BB75-BCF4B22E0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493FEB-724A-46BF-8A27-7B3CFD4189E5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222203AB-10DD-A977-20CE-FF4F851504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715963"/>
          </a:xfrm>
        </p:spPr>
        <p:txBody>
          <a:bodyPr/>
          <a:lstStyle/>
          <a:p>
            <a:pPr eaLnBrk="1" hangingPunct="1"/>
            <a:r>
              <a:rPr lang="en-US" altLang="en-US"/>
              <a:t>Forward Declaration Revisited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F7AE19DE-F83A-BDBB-F225-20CE546A7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157288"/>
            <a:ext cx="70866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1700" i="1" dirty="0"/>
              <a:t>forward class declaration – </a:t>
            </a:r>
            <a:r>
              <a:rPr lang="en-US" altLang="en-US" sz="1700" dirty="0"/>
              <a:t>names the class, does not provide definition</a:t>
            </a:r>
          </a:p>
          <a:p>
            <a:pPr marL="800100" lvl="2" indent="0" eaLnBrk="1" hangingPunct="1">
              <a:buFontTx/>
              <a:buNone/>
              <a:defRPr/>
            </a:pP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class </a:t>
            </a:r>
            <a:r>
              <a:rPr lang="en-US" altLang="en-US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MyClass</a:t>
            </a: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lvl="1" eaLnBrk="1" hangingPunct="1">
              <a:defRPr/>
            </a:pPr>
            <a:r>
              <a:rPr lang="en-US" altLang="en-US" sz="1700" dirty="0"/>
              <a:t>allows compiler to do elementary type checking</a:t>
            </a:r>
          </a:p>
          <a:p>
            <a:pPr lvl="1" eaLnBrk="1" hangingPunct="1">
              <a:defRPr/>
            </a:pPr>
            <a:r>
              <a:rPr lang="en-US" altLang="en-US" sz="1700" dirty="0"/>
              <a:t>simplifies header files</a:t>
            </a:r>
          </a:p>
          <a:p>
            <a:pPr eaLnBrk="1" hangingPunct="1">
              <a:defRPr/>
            </a:pPr>
            <a:r>
              <a:rPr lang="en-US" altLang="en-US" sz="1700" dirty="0"/>
              <a:t>forward class declaration specifies </a:t>
            </a:r>
            <a:r>
              <a:rPr lang="en-US" altLang="en-US" sz="1700" i="1" dirty="0"/>
              <a:t>incomplete type</a:t>
            </a:r>
            <a:r>
              <a:rPr lang="en-US" altLang="en-US" sz="1700" dirty="0"/>
              <a:t>: may only declare pointers and references</a:t>
            </a:r>
          </a:p>
          <a:p>
            <a:pPr eaLnBrk="1" hangingPunct="1">
              <a:defRPr/>
            </a:pPr>
            <a:r>
              <a:rPr lang="en-US" altLang="en-US" sz="1700" dirty="0"/>
              <a:t>elaborated type specifier: forward class combined with pointer/reference declaration</a:t>
            </a:r>
          </a:p>
          <a:p>
            <a:pPr lvl="1" eaLnBrk="1" hangingPunct="1">
              <a:defRPr/>
            </a:pPr>
            <a:r>
              <a:rPr lang="en-US" altLang="en-US" sz="1700" dirty="0"/>
              <a:t>have to be mentioned every pointer/reference declaration</a:t>
            </a:r>
          </a:p>
          <a:p>
            <a:pPr marL="457200" lvl="1" indent="0" eaLnBrk="1" hangingPunct="1">
              <a:buFontTx/>
              <a:buNone/>
              <a:defRPr/>
            </a:pPr>
            <a:endParaRPr lang="en-US" altLang="en-US" sz="1700" dirty="0"/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altLang="en-US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MyClass</a:t>
            </a: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*p;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altLang="en-US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Myclass</a:t>
            </a:r>
            <a:r>
              <a:rPr lang="en-US" alt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&amp;r;</a:t>
            </a: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6004B723-91F2-920A-BED6-2AB0A56C7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1520A5-9DCF-438C-889B-FDE71F31C486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3146</TotalTime>
  <Words>341</Words>
  <Application>Microsoft Office PowerPoint</Application>
  <PresentationFormat>On-screen Show (4:3)</PresentationFormat>
  <Paragraphs>50</Paragraphs>
  <Slides>5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Courier New</vt:lpstr>
      <vt:lpstr>Default Design</vt:lpstr>
      <vt:lpstr>PIMPL Idiom</vt:lpstr>
      <vt:lpstr>Nested Classes</vt:lpstr>
      <vt:lpstr>PIMPL</vt:lpstr>
      <vt:lpstr>PIMPL (cont)</vt:lpstr>
      <vt:lpstr>Forward Declaration Revisited</vt:lpstr>
    </vt:vector>
  </TitlesOfParts>
  <Company>Kent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Giving Good Presentations</dc:title>
  <dc:creator>Jonathan I. Maletic</dc:creator>
  <cp:lastModifiedBy>Nesterenko, Mikhail</cp:lastModifiedBy>
  <cp:revision>775</cp:revision>
  <dcterms:created xsi:type="dcterms:W3CDTF">2004-06-16T15:11:52Z</dcterms:created>
  <dcterms:modified xsi:type="dcterms:W3CDTF">2026-04-28T04:05:21Z</dcterms:modified>
</cp:coreProperties>
</file>