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0" r:id="rId3"/>
    <p:sldId id="299" r:id="rId4"/>
    <p:sldId id="297" r:id="rId5"/>
    <p:sldId id="296" r:id="rId6"/>
    <p:sldId id="29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00" autoAdjust="0"/>
    <p:restoredTop sz="94720" autoAdjust="0"/>
  </p:normalViewPr>
  <p:slideViewPr>
    <p:cSldViewPr>
      <p:cViewPr varScale="1">
        <p:scale>
          <a:sx n="131" d="100"/>
          <a:sy n="131" d="100"/>
        </p:scale>
        <p:origin x="96" y="5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95E31A-0ACA-4F04-9192-2FD3669ED9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683105-92A2-4414-9FC0-C7765CE3B23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F052F0B-04E2-4AB6-975C-AFEEE5DA9355}" type="datetimeFigureOut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2999FF9-093A-4C80-A4EF-F8EF829798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7761D0A-32BD-46BA-837C-9E11EB091C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9EBC0-B431-434D-810F-85D1AF3851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25B53-EC71-467E-B628-98560E6917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24460A3-FA05-4FCC-9ABB-A38403AA81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4BC56B-7A1F-20A1-1F11-2C4B4FFA4C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808601-C306-A1FA-1C72-A58B2E26BB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D38F85-566E-7B15-6F09-491E269FB8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AF71B-AD20-4A42-B8B4-DDC370E7AF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64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E31D1F-A598-F08F-87FC-C75B55C46C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EB099B-CEF2-C1B4-D831-667DA32E94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E457A6-FCA5-9B5F-9025-AD4E3B631E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C1DB12-4BA6-4A3F-8FB9-B371E51AE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741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10CC6C-8482-1C15-F1A9-6737077147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E1EF7B-86D8-6E78-3B72-1946DFE665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F6DE52-C5A2-5501-0584-4EC2728406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BCCA07-A323-4A67-A420-0B5A34E6C5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029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>
            <a:lvl1pPr>
              <a:defRPr sz="35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>
            <a:lvl1pPr>
              <a:defRPr sz="1800" baseline="0"/>
            </a:lvl1pPr>
            <a:lvl2pPr>
              <a:defRPr sz="1800" baseline="0"/>
            </a:lvl2pPr>
            <a:lvl3pPr>
              <a:defRPr sz="1800" baseline="0"/>
            </a:lvl3pPr>
            <a:lvl4pPr>
              <a:defRPr sz="1800" baseline="0"/>
            </a:lvl4pPr>
            <a:lvl5pPr>
              <a:defRPr sz="180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99EF28-74B8-EC19-E9FD-FA48B6CAB2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C08A8F-334C-1D89-684C-40688CFA0D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F36BC8-1134-5E85-5846-9F8308772B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A8CD28-3041-48A8-A2C8-FFD32E0733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28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D1F3E9-7520-556C-5AE9-1B13A9457C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C206D9-C4D5-F01D-8072-90FC8CF02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F376AF-2EBD-EBDB-55A1-8B1F3314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CE13D-8FF8-4A3F-8D06-2B96A2BEAB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1068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6A10DB-70FB-B15D-846E-F13ECFA9D3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B529BD-27B3-67F6-5E2B-DB93C286CA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CE7042-5ACB-EC3C-DA7D-32A97D5775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3604F8-C036-45F1-8CD4-76B9F326AC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589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6A1EC1-F71D-180F-77F7-900DF1081C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6A664D3-5278-98D2-4E21-BD4F1BC393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4B8BB72-626F-12E2-5E0B-31D2C923C7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72A689-307C-4B4C-8443-00E5A76B10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194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53F3B05-5E6D-9CC0-97E8-4DC01B722A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14F4568-B4EC-64CB-DAE0-C332886C47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58F89DE-3C54-0A8D-FA89-E14569CB06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B5DE0D-7927-42BE-957D-32189D9EEB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08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DB83BE1-28BF-2478-814D-56982FAFB8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BEE8FB3-EE9F-BDE6-823D-34AFA32477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256E5A0-6BF6-A592-14CE-5714A2AE7A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9E30F5-2EF1-4976-8A4D-14DF52F07F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28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9C79A0-9CA8-56FC-F773-C2D4AFC139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99E36F-9DA8-559E-F2BF-E21612CE0A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E20B23-877D-96F6-2A36-82C09CA7D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3521D-34FC-4ACD-872A-DC0D168BC2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605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336BCB-2579-6C05-D65D-5F76AD76B2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022FF8-7568-6FA7-11D8-D9F95CB0AC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CB961A-35DE-7CDA-C5B5-2B0DCDF4E3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E752E9-5870-4AAA-B5D1-DB4E262689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36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16F5625-62CB-EC72-AB5F-DC0D376014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10FAF2-A8E6-90AB-D65C-D239AECEE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4347233-B244-49B6-BD1E-C57491A37D1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55B4AE3-E31B-4F37-B749-41E5D9E5D98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CAF6144-DBE4-40F9-93EE-49E40F6C79D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1E5BE65-8093-45D7-B4BD-8A55A346AB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8DDCED2-BBC2-BABA-9034-68D5BBB243E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831975"/>
          </a:xfrm>
        </p:spPr>
        <p:txBody>
          <a:bodyPr/>
          <a:lstStyle/>
          <a:p>
            <a:pPr eaLnBrk="1" hangingPunct="1"/>
            <a:r>
              <a:rPr lang="en-US" altLang="en-US"/>
              <a:t>Memento</a:t>
            </a:r>
            <a:br>
              <a:rPr lang="en-US" altLang="en-US"/>
            </a:br>
            <a:r>
              <a:rPr lang="en-US" altLang="en-US"/>
              <a:t> Design Pattern</a:t>
            </a:r>
          </a:p>
        </p:txBody>
      </p:sp>
      <p:sp>
        <p:nvSpPr>
          <p:cNvPr id="3075" name="TextBox 2">
            <a:extLst>
              <a:ext uri="{FF2B5EF4-FFF2-40B4-BE49-F238E27FC236}">
                <a16:creationId xmlns:a16="http://schemas.microsoft.com/office/drawing/2014/main" id="{E90157DB-CE3F-C7DC-D885-F72B9C353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495800"/>
            <a:ext cx="449580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00"/>
              <a:t>saving state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C18A33EC-B161-820E-67BE-0A294C9D62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715963"/>
          </a:xfrm>
        </p:spPr>
        <p:txBody>
          <a:bodyPr/>
          <a:lstStyle/>
          <a:p>
            <a:pPr eaLnBrk="1" hangingPunct="1"/>
            <a:r>
              <a:rPr lang="en-US" altLang="en-US"/>
              <a:t>Copying Object State In and Out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82FCE08F-7366-042D-6FE9-C3C2895237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371600"/>
            <a:ext cx="8077200" cy="5029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MyClass {</a:t>
            </a:r>
          </a:p>
          <a:p>
            <a:pPr marL="0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       …</a:t>
            </a:r>
          </a:p>
          <a:p>
            <a:pPr marL="457200" lvl="1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MyClass * copyOut();</a:t>
            </a:r>
          </a:p>
          <a:p>
            <a:pPr marL="457200" lvl="1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void copyIn(const MyClass&amp;};</a:t>
            </a:r>
          </a:p>
          <a:p>
            <a:pPr marL="0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      …</a:t>
            </a:r>
          </a:p>
          <a:p>
            <a:pPr marL="0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 eaLnBrk="1" hangingPunct="1">
              <a:buFontTx/>
              <a:buNone/>
            </a:pPr>
            <a:endParaRPr lang="en-US" altLang="en-US" sz="17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MyClass * MyClass::copyOut(){</a:t>
            </a:r>
          </a:p>
          <a:p>
            <a:pPr marL="0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     return new MyClass(*this); // </a:t>
            </a:r>
            <a:r>
              <a:rPr lang="en-US" altLang="en-US" sz="1700"/>
              <a:t>make sure copy constructor works</a:t>
            </a:r>
          </a:p>
          <a:p>
            <a:pPr marL="0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 eaLnBrk="1" hangingPunct="1">
              <a:buFontTx/>
              <a:buNone/>
            </a:pPr>
            <a:endParaRPr lang="en-US" altLang="en-US" sz="17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void MyClass::copyIn(const MyClass&amp; inObj){</a:t>
            </a:r>
          </a:p>
          <a:p>
            <a:pPr marL="0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      *this = inObj;  // </a:t>
            </a:r>
            <a:r>
              <a:rPr lang="en-US" altLang="en-US" sz="1700"/>
              <a:t>make sure assignment works</a:t>
            </a:r>
          </a:p>
          <a:p>
            <a:pPr marL="0" indent="0" eaLnBrk="1" hangingPunct="1">
              <a:buFontTx/>
              <a:buNone/>
            </a:pP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1D68C229-4FDD-53C8-0537-081D942C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5F1FB5-AB97-419F-B68B-7ED3C1F008F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A543C208-BA50-41D8-F302-6992C8732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Why Memento and Where to Use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D849769-F40D-790F-36ED-606DE96C95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696200" cy="4876800"/>
          </a:xfrm>
        </p:spPr>
        <p:txBody>
          <a:bodyPr/>
          <a:lstStyle/>
          <a:p>
            <a:pPr eaLnBrk="1" hangingPunct="1"/>
            <a:r>
              <a:rPr lang="en-US" altLang="en-US" sz="1700"/>
              <a:t>to capture and encapsulate the state of an object for later restoration</a:t>
            </a:r>
          </a:p>
          <a:p>
            <a:pPr eaLnBrk="1" hangingPunct="1"/>
            <a:r>
              <a:rPr lang="en-US" altLang="en-US" sz="1700"/>
              <a:t>to implement</a:t>
            </a:r>
          </a:p>
          <a:p>
            <a:pPr lvl="1" eaLnBrk="1" hangingPunct="1"/>
            <a:r>
              <a:rPr lang="en-US" altLang="en-US" sz="1700"/>
              <a:t>checkpoints/rollbacks</a:t>
            </a:r>
          </a:p>
          <a:p>
            <a:pPr lvl="1" eaLnBrk="1" hangingPunct="1"/>
            <a:r>
              <a:rPr lang="en-US" altLang="en-US" sz="1700"/>
              <a:t>undo mechanisms</a:t>
            </a:r>
          </a:p>
          <a:p>
            <a:pPr lvl="1" eaLnBrk="1" hangingPunct="1"/>
            <a:r>
              <a:rPr lang="en-US" altLang="en-US" sz="1700"/>
              <a:t>history</a:t>
            </a: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2D6CD79E-17EA-B2E1-41BA-5CB50825F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256CF3-572A-42EC-BA6F-EF8208AE18F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B90FB06-A7F7-744A-600B-28CD70AD4B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Memento Participants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71B68897-382E-8761-8D2B-BD02CC85B6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696200" cy="4876800"/>
          </a:xfrm>
        </p:spPr>
        <p:txBody>
          <a:bodyPr/>
          <a:lstStyle/>
          <a:p>
            <a:pPr eaLnBrk="1" hangingPunct="1"/>
            <a:r>
              <a:rPr lang="en-US" altLang="en-US" sz="1700" i="1"/>
              <a:t>originator – </a:t>
            </a:r>
            <a:r>
              <a:rPr lang="en-US" altLang="en-US" sz="1700"/>
              <a:t>creates memento containing snapshot of current state, uses memento to restore state</a:t>
            </a:r>
          </a:p>
          <a:p>
            <a:pPr eaLnBrk="1" hangingPunct="1"/>
            <a:r>
              <a:rPr lang="en-US" altLang="en-US" sz="1700" i="1"/>
              <a:t>memento – </a:t>
            </a:r>
            <a:r>
              <a:rPr lang="en-US" altLang="en-US" sz="1700"/>
              <a:t>stores internal state of originator, only originator may see internals</a:t>
            </a:r>
          </a:p>
          <a:p>
            <a:pPr eaLnBrk="1" hangingPunct="1"/>
            <a:r>
              <a:rPr lang="en-US" altLang="en-US" sz="1700" i="1"/>
              <a:t>caretaker – </a:t>
            </a:r>
            <a:r>
              <a:rPr lang="en-US" altLang="en-US" sz="1700"/>
              <a:t>keeps memento, does not access or examine memento’s contents</a:t>
            </a: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D5D6D86A-99D0-FB7B-7AB7-D95CF3F62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B74015-001E-4C72-AE6F-8CDCAE18F81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5B29328-1792-565E-972E-44722BD9B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990600"/>
          </a:xfrm>
        </p:spPr>
        <p:txBody>
          <a:bodyPr/>
          <a:lstStyle/>
          <a:p>
            <a:pPr eaLnBrk="1" hangingPunct="1"/>
            <a:r>
              <a:rPr lang="en-US" altLang="en-US"/>
              <a:t>Memento UML Diagram</a:t>
            </a:r>
          </a:p>
        </p:txBody>
      </p:sp>
      <p:sp>
        <p:nvSpPr>
          <p:cNvPr id="7171" name="Slide Number Placeholder 3">
            <a:extLst>
              <a:ext uri="{FF2B5EF4-FFF2-40B4-BE49-F238E27FC236}">
                <a16:creationId xmlns:a16="http://schemas.microsoft.com/office/drawing/2014/main" id="{53D2A748-59FA-48C9-FE27-9C326D8CC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0DA913-D2C4-4B6D-BD5B-1D0E5A20747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pic>
        <p:nvPicPr>
          <p:cNvPr id="7172" name="Picture 5" descr="Diagram illustrating Memento design pattern structure with three classes: Originator, Memento, and Caretaker. Originator creates and sets Memento objects to save and restore state, Memento stores state with GetState and SetState methods, and Caretaker manages Memento objects without accessing state directly.&#10;">
            <a:extLst>
              <a:ext uri="{FF2B5EF4-FFF2-40B4-BE49-F238E27FC236}">
                <a16:creationId xmlns:a16="http://schemas.microsoft.com/office/drawing/2014/main" id="{202B412F-7285-1A8C-2747-CB2E701F5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86518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A15D6CB1-CBCF-38A9-64B7-38BB3A7B6E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Memento Review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45AEEA2E-8134-CD63-98EE-AFCC1CD86A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696200" cy="4876800"/>
          </a:xfrm>
        </p:spPr>
        <p:txBody>
          <a:bodyPr/>
          <a:lstStyle/>
          <a:p>
            <a:pPr eaLnBrk="1" hangingPunct="1"/>
            <a:r>
              <a:rPr lang="en-US" altLang="en-US" sz="1700"/>
              <a:t>What is the motivation for Memento Design Pattern use?</a:t>
            </a:r>
          </a:p>
          <a:p>
            <a:pPr eaLnBrk="1" hangingPunct="1"/>
            <a:r>
              <a:rPr lang="en-US" altLang="en-US" sz="1700"/>
              <a:t>what is memento?  originator? caretaker?</a:t>
            </a:r>
          </a:p>
          <a:p>
            <a:pPr eaLnBrk="1" hangingPunct="1"/>
            <a:endParaRPr lang="en-US" altLang="en-US" sz="1700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4C5A958D-D112-66EE-C6E0-23C56C558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E434A2-7095-4C7B-A8BA-197E66022EF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3038</TotalTime>
  <Words>168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Courier New</vt:lpstr>
      <vt:lpstr>Default Design</vt:lpstr>
      <vt:lpstr>Memento  Design Pattern</vt:lpstr>
      <vt:lpstr>Copying Object State In and Out</vt:lpstr>
      <vt:lpstr>Why Memento and Where to Use</vt:lpstr>
      <vt:lpstr>Memento Participants</vt:lpstr>
      <vt:lpstr>Memento UML Diagram</vt:lpstr>
      <vt:lpstr>Memento Review</vt:lpstr>
    </vt:vector>
  </TitlesOfParts>
  <Company>Kent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Giving Good Presentations</dc:title>
  <dc:creator>Jonathan I. Maletic</dc:creator>
  <cp:lastModifiedBy>Nesterenko, Mikhail</cp:lastModifiedBy>
  <cp:revision>745</cp:revision>
  <dcterms:created xsi:type="dcterms:W3CDTF">2004-06-16T15:11:52Z</dcterms:created>
  <dcterms:modified xsi:type="dcterms:W3CDTF">2026-04-14T03:21:31Z</dcterms:modified>
</cp:coreProperties>
</file>