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80" r:id="rId3"/>
    <p:sldId id="297" r:id="rId4"/>
    <p:sldId id="296" r:id="rId5"/>
    <p:sldId id="298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0" autoAdjust="0"/>
    <p:restoredTop sz="94720" autoAdjust="0"/>
  </p:normalViewPr>
  <p:slideViewPr>
    <p:cSldViewPr>
      <p:cViewPr varScale="1">
        <p:scale>
          <a:sx n="131" d="100"/>
          <a:sy n="131" d="100"/>
        </p:scale>
        <p:origin x="96" y="5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F1DB0B-9147-3FB6-6141-EE7A437CAD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7DD2B5-FA82-CBC9-A491-5F3ACB0B53E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618FF23-E490-4E1C-ACE6-C8F10D1D0F9E}" type="datetimeFigureOut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21AFE8D-9651-30A0-56CC-FDE1721F42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9173805-C254-8D98-75DA-02C20F5A5A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60913-E90B-6A22-2CC1-E93EE985340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949166-E406-860B-6D0D-A66AB9717B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EF19263-3FE5-41BE-AF56-D0BFF7D1B8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AAAA80-A123-CBA5-E461-D03BDC678C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38B2BD-92DF-A79D-08EB-05F0220FEA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ED10EC-66B0-8FA6-1012-4B21FCC4F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CF5A9-3B61-409B-90FB-8A80AD7722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1648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A0A8C1-1720-DBB0-1D85-C846DF40D3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5BE2B2-D75B-A7AF-5B66-5EBB616408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1980BE-60AD-A9CF-B353-3BFD18E685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9C62A-2BCE-4F68-9703-2D389D2E3F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2174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C292D4-BD54-6740-B228-F5351789E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1762B6-15A3-8830-D5D2-C0F91D9CCB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F390EC-7AE8-0607-6394-CFF44173FE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610D8-0F79-4B4E-A6A6-60CC8CB4B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131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>
            <a:lvl1pPr>
              <a:defRPr sz="35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>
            <a:lvl1pPr>
              <a:defRPr sz="1800" baseline="0"/>
            </a:lvl1pPr>
            <a:lvl2pPr>
              <a:defRPr sz="1800" baseline="0"/>
            </a:lvl2pPr>
            <a:lvl3pPr>
              <a:defRPr sz="1800" baseline="0"/>
            </a:lvl3pPr>
            <a:lvl4pPr>
              <a:defRPr sz="1800" baseline="0"/>
            </a:lvl4pPr>
            <a:lvl5pPr>
              <a:defRPr sz="180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9287A0-276E-1235-600C-D07ABD323E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1EC3EB-E76D-FAEE-D9D3-AAD1A5DEFF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E5A534-F204-AEF4-218C-A3207AC44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24F1A-5C84-4709-A5B3-6DDD545AFB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313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2A709E-24C9-CF93-0447-FE4929A81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196960-689D-E2B9-E958-B65CF733B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B2262B-F7B2-4CBA-7740-BD5572171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34D4D-DE68-4601-AF9B-453BF34598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73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2FF727-CAA1-DB7B-5D37-0AE0DD92D4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2408E-659F-883D-207E-74EF08B1B6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F5ACD2-BA67-5CD6-1549-9752C7F346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D6257-C5E4-4091-9D74-700B338E34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258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936CBC9-B962-E4A1-5716-EFB5323A73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40E098A-9223-6908-C24F-2318DC100B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4AC8092-87C2-D02E-FBE1-027C17C176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9FEE9-3DC2-4C9F-898E-4F3746BB43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54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7A562A5-A0D0-4664-DCA3-6F6BD87DE4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857005-4B1D-7CD8-AF94-A17B3774F3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DF30BF-720C-0F36-C88E-F6179361E3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32BE7-6F68-4B42-9EE3-AA51F4AA89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303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62D2018-4A0B-E83A-3312-162777CF2A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6968C20-0882-F486-9C86-86CAFEBC5A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5F3D016-4BC2-F592-186F-6DD314CB3E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BA5D3-A86A-474D-AC49-E13AFDC75C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69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8FEE1F-9056-938F-07A9-4BE28F82BC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3CD535-D1E0-D2DD-BCFE-61A8E35A76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9CF339-7EF4-B699-D08D-D7F96A3EDA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8201C-5828-4CD0-837A-FD006B691F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353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130294-C496-CCC2-A0FE-48D74CAABF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63DB91-1A11-0B2F-5EBA-6F1D3DB136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C70247-DB11-82B7-839C-C565D94A01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D9959-83D9-443F-A6AE-7BF177109F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978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8F897B6-5F4B-5FC0-7514-4BD18C5CDC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0E5EA4F-9DEA-2E7A-257F-87F458BA95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B314B5F-9955-7383-CF1F-A2B676F648E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C326BA0-4A6B-4985-AB58-5908547DC66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E02CBFC-1496-36B9-FE87-A4A5270F603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4BD4BED-19B1-4BFE-B63B-DF6A7F892D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4A00B82-4B33-BAE1-6E78-057D187C2A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831975"/>
          </a:xfrm>
        </p:spPr>
        <p:txBody>
          <a:bodyPr/>
          <a:lstStyle/>
          <a:p>
            <a:pPr eaLnBrk="1" hangingPunct="1"/>
            <a:r>
              <a:rPr lang="en-US" altLang="en-US"/>
              <a:t>Command</a:t>
            </a:r>
            <a:br>
              <a:rPr lang="en-US" altLang="en-US"/>
            </a:br>
            <a:r>
              <a:rPr lang="en-US" altLang="en-US"/>
              <a:t> Design Pattern</a:t>
            </a:r>
          </a:p>
        </p:txBody>
      </p:sp>
      <p:sp>
        <p:nvSpPr>
          <p:cNvPr id="3075" name="TextBox 2">
            <a:extLst>
              <a:ext uri="{FF2B5EF4-FFF2-40B4-BE49-F238E27FC236}">
                <a16:creationId xmlns:a16="http://schemas.microsoft.com/office/drawing/2014/main" id="{FCD258C2-8CB6-31F7-9D26-349871A2C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495800"/>
            <a:ext cx="4495800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300"/>
              <a:t>when order needs to be given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FF4C68BA-E94D-5051-48E2-FE0A034C92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Why Command and Where to Use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517AE5ED-2EB6-35D5-6B43-94C130878F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/>
            <a:r>
              <a:rPr lang="en-US" altLang="en-US" sz="1700" dirty="0"/>
              <a:t>when need to issue request (command) on object from place that does not know about the action or the object (receiver) of the request</a:t>
            </a:r>
          </a:p>
          <a:p>
            <a:pPr eaLnBrk="1" hangingPunct="1"/>
            <a:r>
              <a:rPr lang="en-US" altLang="en-US" sz="1700" dirty="0"/>
              <a:t>example:</a:t>
            </a:r>
          </a:p>
          <a:p>
            <a:pPr lvl="1" eaLnBrk="1" hangingPunct="1"/>
            <a:r>
              <a:rPr lang="en-US" altLang="en-US" sz="1700" dirty="0"/>
              <a:t>GUI toolkit may have buttons/menus but does not know about business logic </a:t>
            </a:r>
          </a:p>
          <a:p>
            <a:pPr eaLnBrk="1" hangingPunct="1"/>
            <a:r>
              <a:rPr lang="en-US" altLang="en-US" sz="1700" i="1" dirty="0"/>
              <a:t>Command Design Pattern</a:t>
            </a:r>
            <a:r>
              <a:rPr lang="en-US" altLang="en-US" sz="1700" dirty="0"/>
              <a:t> allows to make request to receiver by turning request itself into an object – </a:t>
            </a:r>
            <a:r>
              <a:rPr lang="en-US" altLang="en-US" sz="1700" i="1" dirty="0"/>
              <a:t>command</a:t>
            </a:r>
            <a:endParaRPr lang="en-US" altLang="en-US" sz="1700" dirty="0"/>
          </a:p>
          <a:p>
            <a:pPr eaLnBrk="1" hangingPunct="1"/>
            <a:r>
              <a:rPr lang="en-US" altLang="en-US" sz="1700" dirty="0"/>
              <a:t>use if you need to</a:t>
            </a:r>
          </a:p>
          <a:p>
            <a:pPr lvl="1" eaLnBrk="1" hangingPunct="1"/>
            <a:r>
              <a:rPr lang="en-US" altLang="en-US" sz="1700" dirty="0"/>
              <a:t>specify, keep, queue, execute requests at different time – command encapsulates request</a:t>
            </a:r>
          </a:p>
          <a:p>
            <a:pPr lvl="1" eaLnBrk="1" hangingPunct="1"/>
            <a:r>
              <a:rPr lang="en-US" altLang="en-US" sz="1700" dirty="0"/>
              <a:t>support undo and command history</a:t>
            </a:r>
          </a:p>
          <a:p>
            <a:pPr lvl="1" eaLnBrk="1" hangingPunct="1"/>
            <a:r>
              <a:rPr lang="en-US" altLang="en-US" sz="1700" dirty="0"/>
              <a:t>support logging/rollback/recovery – log commands</a:t>
            </a:r>
          </a:p>
          <a:p>
            <a:pPr lvl="1" eaLnBrk="1" hangingPunct="1"/>
            <a:r>
              <a:rPr lang="en-US" altLang="en-US" sz="1700" dirty="0"/>
              <a:t>support transaction processing systems (ticket booking, banking …)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B8BC14A4-78CA-8AD8-FA61-B1DC5FFDD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29B9A0-B502-4054-AC46-4D0455FC2C1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4A397BA-C6F1-6291-FE7E-170D5991A0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Command Participants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F1632437-101E-6A37-3BBD-653D1C4BA0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/>
            <a:r>
              <a:rPr lang="en-US" altLang="en-US" sz="1700" i="1"/>
              <a:t>command – </a:t>
            </a:r>
            <a:r>
              <a:rPr lang="en-US" altLang="en-US" sz="1700"/>
              <a:t>declares an interface for executing the operation, declares </a:t>
            </a: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execute()</a:t>
            </a:r>
          </a:p>
          <a:p>
            <a:pPr eaLnBrk="1" hangingPunct="1"/>
            <a:r>
              <a:rPr lang="en-US" altLang="en-US" sz="1700" i="1"/>
              <a:t>concrete command – </a:t>
            </a:r>
            <a:r>
              <a:rPr lang="en-US" altLang="en-US" sz="1700"/>
              <a:t>implements </a:t>
            </a: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execute(), </a:t>
            </a:r>
            <a:r>
              <a:rPr lang="en-US" altLang="en-US" sz="1700"/>
              <a:t>acts on receiver</a:t>
            </a:r>
          </a:p>
          <a:p>
            <a:pPr eaLnBrk="1" hangingPunct="1"/>
            <a:r>
              <a:rPr lang="en-US" altLang="en-US" sz="1700" i="1"/>
              <a:t>client – </a:t>
            </a:r>
            <a:r>
              <a:rPr lang="en-US" altLang="en-US" sz="1700"/>
              <a:t>creates the concrete command object and sets up its receiver</a:t>
            </a:r>
          </a:p>
          <a:p>
            <a:pPr eaLnBrk="1" hangingPunct="1"/>
            <a:r>
              <a:rPr lang="en-US" altLang="en-US" sz="1700" i="1"/>
              <a:t>receiver – </a:t>
            </a:r>
            <a:r>
              <a:rPr lang="en-US" altLang="en-US" sz="1700"/>
              <a:t>object on which operations (commands) are performed</a:t>
            </a:r>
          </a:p>
          <a:p>
            <a:pPr eaLnBrk="1" hangingPunct="1"/>
            <a:r>
              <a:rPr lang="en-US" altLang="en-US" sz="1700" i="1"/>
              <a:t>invoker -  </a:t>
            </a:r>
            <a:r>
              <a:rPr lang="en-US" altLang="en-US" sz="1700"/>
              <a:t>asks to execute the command</a:t>
            </a:r>
            <a:endParaRPr lang="en-US" altLang="en-US" sz="1700" i="1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2A127AE9-34C7-E1CE-C270-A6D78550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6DD37C-93CB-4117-AE1E-261F6AA0D6D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0B93F4D3-5A5B-C403-FA32-00AD71BF21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990600"/>
          </a:xfrm>
        </p:spPr>
        <p:txBody>
          <a:bodyPr/>
          <a:lstStyle/>
          <a:p>
            <a:pPr eaLnBrk="1" hangingPunct="1"/>
            <a:r>
              <a:rPr lang="en-US" altLang="en-US"/>
              <a:t>Command UML Diagram</a:t>
            </a:r>
          </a:p>
        </p:txBody>
      </p:sp>
      <p:sp>
        <p:nvSpPr>
          <p:cNvPr id="6147" name="Slide Number Placeholder 3">
            <a:extLst>
              <a:ext uri="{FF2B5EF4-FFF2-40B4-BE49-F238E27FC236}">
                <a16:creationId xmlns:a16="http://schemas.microsoft.com/office/drawing/2014/main" id="{3CDC22EB-E6AF-74BE-3E74-15B5AE5A3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785F8FD-42DE-422F-A929-5A769ACF1EB1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pic>
        <p:nvPicPr>
          <p:cNvPr id="6148" name="Picture 6" descr="UML class diagram illustrating Command design pattern structure with five classes: Client, Invoker, Command (abstract), ConcreteCommand, and Receiver. Solid and dashed arrows indicate relationships and method calls, highlighting Execute() method in Command and ConcreteCommand, and Action() method in Receiver.&#10;&#10;">
            <a:extLst>
              <a:ext uri="{FF2B5EF4-FFF2-40B4-BE49-F238E27FC236}">
                <a16:creationId xmlns:a16="http://schemas.microsoft.com/office/drawing/2014/main" id="{4DBC0703-6443-1FF9-368D-B1B043764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71600"/>
            <a:ext cx="685800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D61F529-DDCD-A05B-E274-3AF09FC75D14}"/>
              </a:ext>
            </a:extLst>
          </p:cNvPr>
          <p:cNvSpPr/>
          <p:nvPr/>
        </p:nvSpPr>
        <p:spPr>
          <a:xfrm>
            <a:off x="6019800" y="2133600"/>
            <a:ext cx="12192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i="1" dirty="0">
                <a:solidFill>
                  <a:schemeClr val="tx1"/>
                </a:solidFill>
              </a:rPr>
              <a:t>+Execute()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3DD9D5C-DF2C-8361-BA0E-90363C3A0F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715963"/>
          </a:xfrm>
        </p:spPr>
        <p:txBody>
          <a:bodyPr/>
          <a:lstStyle/>
          <a:p>
            <a:pPr eaLnBrk="1" hangingPunct="1"/>
            <a:r>
              <a:rPr lang="en-US" altLang="en-US"/>
              <a:t>Command Review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106F924C-8C17-174A-626E-5728839B3B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696200" cy="4876800"/>
          </a:xfrm>
        </p:spPr>
        <p:txBody>
          <a:bodyPr/>
          <a:lstStyle/>
          <a:p>
            <a:pPr eaLnBrk="1" hangingPunct="1"/>
            <a:r>
              <a:rPr lang="en-US" altLang="en-US" sz="1700"/>
              <a:t>what is the motivation for Command Design Pattern? What are the applications where Command is useful?</a:t>
            </a:r>
          </a:p>
          <a:p>
            <a:pPr eaLnBrk="1" hangingPunct="1"/>
            <a:r>
              <a:rPr lang="en-US" altLang="en-US" sz="1700"/>
              <a:t>what are abstract command? concrete command? client? receiver? invoker?</a:t>
            </a:r>
          </a:p>
          <a:p>
            <a:pPr eaLnBrk="1" hangingPunct="1"/>
            <a:r>
              <a:rPr lang="en-US" altLang="en-US" sz="1700"/>
              <a:t>what is </a:t>
            </a:r>
            <a:r>
              <a:rPr lang="en-US" altLang="en-US" sz="1700">
                <a:latin typeface="Courier New" panose="02070309020205020404" pitchFamily="49" charset="0"/>
                <a:cs typeface="Courier New" panose="02070309020205020404" pitchFamily="49" charset="0"/>
              </a:rPr>
              <a:t>execute() unexecute() </a:t>
            </a:r>
            <a:r>
              <a:rPr lang="en-US" altLang="en-US" sz="1700"/>
              <a:t>and why they are overridden?</a:t>
            </a: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58CB7037-5230-0232-D348-82F1E77C8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EAFD6A-14BB-4EB5-9A7B-96B47C59235C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3023</TotalTime>
  <Words>233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Default Design</vt:lpstr>
      <vt:lpstr>Command  Design Pattern</vt:lpstr>
      <vt:lpstr>Why Command and Where to Use</vt:lpstr>
      <vt:lpstr>Command Participants</vt:lpstr>
      <vt:lpstr>Command UML Diagram</vt:lpstr>
      <vt:lpstr>Command Review</vt:lpstr>
    </vt:vector>
  </TitlesOfParts>
  <Company>Kent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Giving Good Presentations</dc:title>
  <dc:creator>Jonathan I. Maletic</dc:creator>
  <cp:lastModifiedBy>Nesterenko, Mikhail</cp:lastModifiedBy>
  <cp:revision>738</cp:revision>
  <dcterms:created xsi:type="dcterms:W3CDTF">2004-06-16T15:11:52Z</dcterms:created>
  <dcterms:modified xsi:type="dcterms:W3CDTF">2026-04-14T03:18:26Z</dcterms:modified>
</cp:coreProperties>
</file>