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98" r:id="rId3"/>
    <p:sldId id="296" r:id="rId4"/>
    <p:sldId id="297" r:id="rId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B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0" autoAdjust="0"/>
    <p:restoredTop sz="94720" autoAdjust="0"/>
  </p:normalViewPr>
  <p:slideViewPr>
    <p:cSldViewPr snapToGrid="0">
      <p:cViewPr varScale="1">
        <p:scale>
          <a:sx n="131" d="100"/>
          <a:sy n="131" d="100"/>
        </p:scale>
        <p:origin x="96" y="5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7D2331-0F58-A5C0-17EC-2270152EB91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462C0667-9A31-46F3-EFBB-38E40A7DE8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9F5A4B0A-1952-4990-8F51-69F6E2D25A01}" type="datetimeFigureOut">
              <a:rPr lang="en-US"/>
              <a:pPr>
                <a:defRPr/>
              </a:pPr>
              <a:t>4/22/2026</a:t>
            </a:fld>
            <a:endParaRPr lang="en-US"/>
          </a:p>
        </p:txBody>
      </p:sp>
      <p:sp>
        <p:nvSpPr>
          <p:cNvPr id="4" name="Slide Image Placeholder 3">
            <a:extLst>
              <a:ext uri="{FF2B5EF4-FFF2-40B4-BE49-F238E27FC236}">
                <a16:creationId xmlns:a16="http://schemas.microsoft.com/office/drawing/2014/main" id="{2FE61A14-D855-A06B-9797-2B181F877EB7}"/>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597D54A-1984-E75C-5136-790E918D0EC1}"/>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EBCC98ED-E468-FD1F-8095-6712245325AD}"/>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B2EFBA9C-3EC9-826E-16FB-0BEC6220045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C73A227-DE15-47DE-9EF5-B2601EBF2B2C}"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39C54F0D-5E41-2257-98EE-1E6C3B0D88C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F8324D2-17A2-9AF4-85AC-9ADE98550E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B8194AF-F919-6BAD-2A76-E189F384C8EC}"/>
              </a:ext>
            </a:extLst>
          </p:cNvPr>
          <p:cNvSpPr>
            <a:spLocks noGrp="1" noChangeArrowheads="1"/>
          </p:cNvSpPr>
          <p:nvPr>
            <p:ph type="sldNum" sz="quarter" idx="12"/>
          </p:nvPr>
        </p:nvSpPr>
        <p:spPr>
          <a:ln/>
        </p:spPr>
        <p:txBody>
          <a:bodyPr/>
          <a:lstStyle>
            <a:lvl1pPr>
              <a:defRPr/>
            </a:lvl1pPr>
          </a:lstStyle>
          <a:p>
            <a:pPr>
              <a:defRPr/>
            </a:pPr>
            <a:fld id="{54A2FA22-988E-4A3B-B6A2-A032B83D66BE}" type="slidenum">
              <a:rPr lang="en-US" altLang="en-US"/>
              <a:pPr>
                <a:defRPr/>
              </a:pPr>
              <a:t>‹#›</a:t>
            </a:fld>
            <a:endParaRPr lang="en-US" altLang="en-US"/>
          </a:p>
        </p:txBody>
      </p:sp>
    </p:spTree>
    <p:extLst>
      <p:ext uri="{BB962C8B-B14F-4D97-AF65-F5344CB8AC3E}">
        <p14:creationId xmlns:p14="http://schemas.microsoft.com/office/powerpoint/2010/main" val="1469523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434B39A-F587-23F8-5346-D08BDFB8650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455C1C3-512A-0C6F-416D-44B58D9C144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B4BD724-468A-F76B-40C1-DE3CF1167325}"/>
              </a:ext>
            </a:extLst>
          </p:cNvPr>
          <p:cNvSpPr>
            <a:spLocks noGrp="1" noChangeArrowheads="1"/>
          </p:cNvSpPr>
          <p:nvPr>
            <p:ph type="sldNum" sz="quarter" idx="12"/>
          </p:nvPr>
        </p:nvSpPr>
        <p:spPr>
          <a:ln/>
        </p:spPr>
        <p:txBody>
          <a:bodyPr/>
          <a:lstStyle>
            <a:lvl1pPr>
              <a:defRPr/>
            </a:lvl1pPr>
          </a:lstStyle>
          <a:p>
            <a:pPr>
              <a:defRPr/>
            </a:pPr>
            <a:fld id="{93362B3C-866E-45B0-B567-49E0AE5436F0}" type="slidenum">
              <a:rPr lang="en-US" altLang="en-US"/>
              <a:pPr>
                <a:defRPr/>
              </a:pPr>
              <a:t>‹#›</a:t>
            </a:fld>
            <a:endParaRPr lang="en-US" altLang="en-US"/>
          </a:p>
        </p:txBody>
      </p:sp>
    </p:spTree>
    <p:extLst>
      <p:ext uri="{BB962C8B-B14F-4D97-AF65-F5344CB8AC3E}">
        <p14:creationId xmlns:p14="http://schemas.microsoft.com/office/powerpoint/2010/main" val="2991465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7B766E3-684C-BA7B-549B-C9511C1C9C3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5997AA5-130F-A8E8-3D41-87D17F17A40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84D333C-A5B0-31EF-AD8D-F1266F84D349}"/>
              </a:ext>
            </a:extLst>
          </p:cNvPr>
          <p:cNvSpPr>
            <a:spLocks noGrp="1" noChangeArrowheads="1"/>
          </p:cNvSpPr>
          <p:nvPr>
            <p:ph type="sldNum" sz="quarter" idx="12"/>
          </p:nvPr>
        </p:nvSpPr>
        <p:spPr>
          <a:ln/>
        </p:spPr>
        <p:txBody>
          <a:bodyPr/>
          <a:lstStyle>
            <a:lvl1pPr>
              <a:defRPr/>
            </a:lvl1pPr>
          </a:lstStyle>
          <a:p>
            <a:pPr>
              <a:defRPr/>
            </a:pPr>
            <a:fld id="{5E9BC89A-B2AC-4E55-B486-9F4B23A1BC6C}" type="slidenum">
              <a:rPr lang="en-US" altLang="en-US"/>
              <a:pPr>
                <a:defRPr/>
              </a:pPr>
              <a:t>‹#›</a:t>
            </a:fld>
            <a:endParaRPr lang="en-US" altLang="en-US"/>
          </a:p>
        </p:txBody>
      </p:sp>
    </p:spTree>
    <p:extLst>
      <p:ext uri="{BB962C8B-B14F-4D97-AF65-F5344CB8AC3E}">
        <p14:creationId xmlns:p14="http://schemas.microsoft.com/office/powerpoint/2010/main" val="1271765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lvl1pPr>
              <a:defRPr sz="3500" baseline="0"/>
            </a:lvl1pPr>
          </a:lstStyle>
          <a:p>
            <a:r>
              <a:rPr lang="en-US" dirty="0"/>
              <a:t>Click to edit Master title style</a:t>
            </a:r>
          </a:p>
        </p:txBody>
      </p:sp>
      <p:sp>
        <p:nvSpPr>
          <p:cNvPr id="3" name="Content Placeholder 2"/>
          <p:cNvSpPr>
            <a:spLocks noGrp="1"/>
          </p:cNvSpPr>
          <p:nvPr>
            <p:ph idx="1"/>
          </p:nvPr>
        </p:nvSpPr>
        <p:spPr>
          <a:xfrm>
            <a:off x="457200" y="1066800"/>
            <a:ext cx="8229600" cy="5059363"/>
          </a:xfrm>
        </p:spPr>
        <p:txBody>
          <a:bodyPr/>
          <a:lstStyle>
            <a:lvl1pPr>
              <a:defRPr sz="1800" baseline="0"/>
            </a:lvl1pPr>
            <a:lvl2pPr>
              <a:defRPr sz="1800" baseline="0"/>
            </a:lvl2pPr>
            <a:lvl3pPr>
              <a:defRPr sz="1800" baseline="0"/>
            </a:lvl3pPr>
            <a:lvl4pPr>
              <a:defRPr sz="1800" baseline="0"/>
            </a:lvl4pPr>
            <a:lvl5pPr>
              <a:defRPr sz="180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24631164-0BBA-E39B-F3CD-A82AE37CAB0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D1C6ACA-3456-9004-76E1-8D511DCE562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1580321-E9C9-4489-F9FB-FD24FC488CD3}"/>
              </a:ext>
            </a:extLst>
          </p:cNvPr>
          <p:cNvSpPr>
            <a:spLocks noGrp="1" noChangeArrowheads="1"/>
          </p:cNvSpPr>
          <p:nvPr>
            <p:ph type="sldNum" sz="quarter" idx="12"/>
          </p:nvPr>
        </p:nvSpPr>
        <p:spPr>
          <a:ln/>
        </p:spPr>
        <p:txBody>
          <a:bodyPr/>
          <a:lstStyle>
            <a:lvl1pPr>
              <a:defRPr/>
            </a:lvl1pPr>
          </a:lstStyle>
          <a:p>
            <a:pPr>
              <a:defRPr/>
            </a:pPr>
            <a:fld id="{09DA4877-D3BC-459F-BBA9-B458CACD9C3A}" type="slidenum">
              <a:rPr lang="en-US" altLang="en-US"/>
              <a:pPr>
                <a:defRPr/>
              </a:pPr>
              <a:t>‹#›</a:t>
            </a:fld>
            <a:endParaRPr lang="en-US" altLang="en-US"/>
          </a:p>
        </p:txBody>
      </p:sp>
    </p:spTree>
    <p:extLst>
      <p:ext uri="{BB962C8B-B14F-4D97-AF65-F5344CB8AC3E}">
        <p14:creationId xmlns:p14="http://schemas.microsoft.com/office/powerpoint/2010/main" val="3050631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0C782998-00DC-6620-02E1-EF4BB460A6A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C468477-2ED9-758B-1C13-648E3B2698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3395589-E387-4BE3-7050-C1108465BE34}"/>
              </a:ext>
            </a:extLst>
          </p:cNvPr>
          <p:cNvSpPr>
            <a:spLocks noGrp="1" noChangeArrowheads="1"/>
          </p:cNvSpPr>
          <p:nvPr>
            <p:ph type="sldNum" sz="quarter" idx="12"/>
          </p:nvPr>
        </p:nvSpPr>
        <p:spPr>
          <a:ln/>
        </p:spPr>
        <p:txBody>
          <a:bodyPr/>
          <a:lstStyle>
            <a:lvl1pPr>
              <a:defRPr/>
            </a:lvl1pPr>
          </a:lstStyle>
          <a:p>
            <a:pPr>
              <a:defRPr/>
            </a:pPr>
            <a:fld id="{3D227C34-748C-4961-92EC-A20A139A7CC9}" type="slidenum">
              <a:rPr lang="en-US" altLang="en-US"/>
              <a:pPr>
                <a:defRPr/>
              </a:pPr>
              <a:t>‹#›</a:t>
            </a:fld>
            <a:endParaRPr lang="en-US" altLang="en-US"/>
          </a:p>
        </p:txBody>
      </p:sp>
    </p:spTree>
    <p:extLst>
      <p:ext uri="{BB962C8B-B14F-4D97-AF65-F5344CB8AC3E}">
        <p14:creationId xmlns:p14="http://schemas.microsoft.com/office/powerpoint/2010/main" val="976800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80A5A81-4E98-954E-F3E7-DA8306BC39B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C28C582-B32B-BA53-7560-181D515AFF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353F9E3-0BB7-0614-7150-A04AE9E5664A}"/>
              </a:ext>
            </a:extLst>
          </p:cNvPr>
          <p:cNvSpPr>
            <a:spLocks noGrp="1" noChangeArrowheads="1"/>
          </p:cNvSpPr>
          <p:nvPr>
            <p:ph type="sldNum" sz="quarter" idx="12"/>
          </p:nvPr>
        </p:nvSpPr>
        <p:spPr>
          <a:ln/>
        </p:spPr>
        <p:txBody>
          <a:bodyPr/>
          <a:lstStyle>
            <a:lvl1pPr>
              <a:defRPr/>
            </a:lvl1pPr>
          </a:lstStyle>
          <a:p>
            <a:pPr>
              <a:defRPr/>
            </a:pPr>
            <a:fld id="{4BAFA7C4-7383-43C7-B8F5-D900ADD878BD}" type="slidenum">
              <a:rPr lang="en-US" altLang="en-US"/>
              <a:pPr>
                <a:defRPr/>
              </a:pPr>
              <a:t>‹#›</a:t>
            </a:fld>
            <a:endParaRPr lang="en-US" altLang="en-US"/>
          </a:p>
        </p:txBody>
      </p:sp>
    </p:spTree>
    <p:extLst>
      <p:ext uri="{BB962C8B-B14F-4D97-AF65-F5344CB8AC3E}">
        <p14:creationId xmlns:p14="http://schemas.microsoft.com/office/powerpoint/2010/main" val="1697665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DCB5265-E73E-8B82-6399-153479B33955}"/>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E910959D-C95A-FC7A-5B62-E8327516CD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9C1372B-73A2-DD6D-1DB2-D2D89E9471F7}"/>
              </a:ext>
            </a:extLst>
          </p:cNvPr>
          <p:cNvSpPr>
            <a:spLocks noGrp="1" noChangeArrowheads="1"/>
          </p:cNvSpPr>
          <p:nvPr>
            <p:ph type="sldNum" sz="quarter" idx="12"/>
          </p:nvPr>
        </p:nvSpPr>
        <p:spPr>
          <a:ln/>
        </p:spPr>
        <p:txBody>
          <a:bodyPr/>
          <a:lstStyle>
            <a:lvl1pPr>
              <a:defRPr/>
            </a:lvl1pPr>
          </a:lstStyle>
          <a:p>
            <a:pPr>
              <a:defRPr/>
            </a:pPr>
            <a:fld id="{067552DD-EC4D-4C59-B355-01BBBB0A17BA}" type="slidenum">
              <a:rPr lang="en-US" altLang="en-US"/>
              <a:pPr>
                <a:defRPr/>
              </a:pPr>
              <a:t>‹#›</a:t>
            </a:fld>
            <a:endParaRPr lang="en-US" altLang="en-US"/>
          </a:p>
        </p:txBody>
      </p:sp>
    </p:spTree>
    <p:extLst>
      <p:ext uri="{BB962C8B-B14F-4D97-AF65-F5344CB8AC3E}">
        <p14:creationId xmlns:p14="http://schemas.microsoft.com/office/powerpoint/2010/main" val="386112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213834F-1601-33C8-6BC6-3BED945B75F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694354D-51C0-E56E-F362-25422A81905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3D93FFE-C792-8D41-5587-61AD8D5EE03C}"/>
              </a:ext>
            </a:extLst>
          </p:cNvPr>
          <p:cNvSpPr>
            <a:spLocks noGrp="1" noChangeArrowheads="1"/>
          </p:cNvSpPr>
          <p:nvPr>
            <p:ph type="sldNum" sz="quarter" idx="12"/>
          </p:nvPr>
        </p:nvSpPr>
        <p:spPr>
          <a:ln/>
        </p:spPr>
        <p:txBody>
          <a:bodyPr/>
          <a:lstStyle>
            <a:lvl1pPr>
              <a:defRPr/>
            </a:lvl1pPr>
          </a:lstStyle>
          <a:p>
            <a:pPr>
              <a:defRPr/>
            </a:pPr>
            <a:fld id="{C33D8D79-33DD-4049-ADDA-006072555B6E}" type="slidenum">
              <a:rPr lang="en-US" altLang="en-US"/>
              <a:pPr>
                <a:defRPr/>
              </a:pPr>
              <a:t>‹#›</a:t>
            </a:fld>
            <a:endParaRPr lang="en-US" altLang="en-US"/>
          </a:p>
        </p:txBody>
      </p:sp>
    </p:spTree>
    <p:extLst>
      <p:ext uri="{BB962C8B-B14F-4D97-AF65-F5344CB8AC3E}">
        <p14:creationId xmlns:p14="http://schemas.microsoft.com/office/powerpoint/2010/main" val="171293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2978416-4D79-C65B-A0C0-DB865E0EEDCA}"/>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693EE368-6AB5-A7E1-622C-7D91D1DEAD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2BDBD23-AA0A-A5B0-A84D-EFD8B87A3F7A}"/>
              </a:ext>
            </a:extLst>
          </p:cNvPr>
          <p:cNvSpPr>
            <a:spLocks noGrp="1" noChangeArrowheads="1"/>
          </p:cNvSpPr>
          <p:nvPr>
            <p:ph type="sldNum" sz="quarter" idx="12"/>
          </p:nvPr>
        </p:nvSpPr>
        <p:spPr>
          <a:ln/>
        </p:spPr>
        <p:txBody>
          <a:bodyPr/>
          <a:lstStyle>
            <a:lvl1pPr>
              <a:defRPr/>
            </a:lvl1pPr>
          </a:lstStyle>
          <a:p>
            <a:pPr>
              <a:defRPr/>
            </a:pPr>
            <a:fld id="{6358B761-3A67-4515-B8DC-EFD42A7A452D}" type="slidenum">
              <a:rPr lang="en-US" altLang="en-US"/>
              <a:pPr>
                <a:defRPr/>
              </a:pPr>
              <a:t>‹#›</a:t>
            </a:fld>
            <a:endParaRPr lang="en-US" altLang="en-US"/>
          </a:p>
        </p:txBody>
      </p:sp>
    </p:spTree>
    <p:extLst>
      <p:ext uri="{BB962C8B-B14F-4D97-AF65-F5344CB8AC3E}">
        <p14:creationId xmlns:p14="http://schemas.microsoft.com/office/powerpoint/2010/main" val="3498108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6FD368F-1CCC-11D6-0515-A6083C18DB6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4DF5E53-588F-8F42-75F7-451B0FF45F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0D83952-BAE6-202F-AB44-A728A41FEA46}"/>
              </a:ext>
            </a:extLst>
          </p:cNvPr>
          <p:cNvSpPr>
            <a:spLocks noGrp="1" noChangeArrowheads="1"/>
          </p:cNvSpPr>
          <p:nvPr>
            <p:ph type="sldNum" sz="quarter" idx="12"/>
          </p:nvPr>
        </p:nvSpPr>
        <p:spPr>
          <a:ln/>
        </p:spPr>
        <p:txBody>
          <a:bodyPr/>
          <a:lstStyle>
            <a:lvl1pPr>
              <a:defRPr/>
            </a:lvl1pPr>
          </a:lstStyle>
          <a:p>
            <a:pPr>
              <a:defRPr/>
            </a:pPr>
            <a:fld id="{84B1F9CC-3D3D-4F2A-AF8F-95C683B8D229}" type="slidenum">
              <a:rPr lang="en-US" altLang="en-US"/>
              <a:pPr>
                <a:defRPr/>
              </a:pPr>
              <a:t>‹#›</a:t>
            </a:fld>
            <a:endParaRPr lang="en-US" altLang="en-US"/>
          </a:p>
        </p:txBody>
      </p:sp>
    </p:spTree>
    <p:extLst>
      <p:ext uri="{BB962C8B-B14F-4D97-AF65-F5344CB8AC3E}">
        <p14:creationId xmlns:p14="http://schemas.microsoft.com/office/powerpoint/2010/main" val="3207087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33586A3-5275-8C3E-348D-175C336F028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0C2AD1B-5627-6280-CE56-7D3B7DFEFC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FEEFCF8-44B0-BF28-C53B-38A83FB08E7B}"/>
              </a:ext>
            </a:extLst>
          </p:cNvPr>
          <p:cNvSpPr>
            <a:spLocks noGrp="1" noChangeArrowheads="1"/>
          </p:cNvSpPr>
          <p:nvPr>
            <p:ph type="sldNum" sz="quarter" idx="12"/>
          </p:nvPr>
        </p:nvSpPr>
        <p:spPr>
          <a:ln/>
        </p:spPr>
        <p:txBody>
          <a:bodyPr/>
          <a:lstStyle>
            <a:lvl1pPr>
              <a:defRPr/>
            </a:lvl1pPr>
          </a:lstStyle>
          <a:p>
            <a:pPr>
              <a:defRPr/>
            </a:pPr>
            <a:fld id="{7B93D57F-D5FE-456B-A4C5-757119B51A6E}" type="slidenum">
              <a:rPr lang="en-US" altLang="en-US"/>
              <a:pPr>
                <a:defRPr/>
              </a:pPr>
              <a:t>‹#›</a:t>
            </a:fld>
            <a:endParaRPr lang="en-US" altLang="en-US"/>
          </a:p>
        </p:txBody>
      </p:sp>
    </p:spTree>
    <p:extLst>
      <p:ext uri="{BB962C8B-B14F-4D97-AF65-F5344CB8AC3E}">
        <p14:creationId xmlns:p14="http://schemas.microsoft.com/office/powerpoint/2010/main" val="2620399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10EDD94-018F-5C15-B85C-7FCF4FBB492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0EF0159-65A7-04BA-748E-CB7B3B0A30B9}"/>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7DAF0F9-33CE-9F40-6C00-A09AAC862FDE}"/>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EBD60920-4EAF-52FD-8259-ED04D40A3CD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40FCD60D-AB69-822F-8075-24561BD2DFE3}"/>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C4CEC2DE-9FBC-4F2C-9246-8B8B1249471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BE3B1433-39EA-F529-1C5F-3CB79154C661}"/>
              </a:ext>
            </a:extLst>
          </p:cNvPr>
          <p:cNvSpPr>
            <a:spLocks noGrp="1" noChangeArrowheads="1"/>
          </p:cNvSpPr>
          <p:nvPr>
            <p:ph type="ctrTitle"/>
          </p:nvPr>
        </p:nvSpPr>
        <p:spPr>
          <a:xfrm>
            <a:off x="685800" y="2130425"/>
            <a:ext cx="7772400" cy="1831975"/>
          </a:xfrm>
        </p:spPr>
        <p:txBody>
          <a:bodyPr/>
          <a:lstStyle/>
          <a:p>
            <a:pPr eaLnBrk="1" hangingPunct="1"/>
            <a:r>
              <a:rPr lang="en-US" altLang="en-US"/>
              <a:t>Strategy Design Pattern</a:t>
            </a:r>
          </a:p>
        </p:txBody>
      </p:sp>
      <p:sp>
        <p:nvSpPr>
          <p:cNvPr id="3075" name="TextBox 2">
            <a:extLst>
              <a:ext uri="{FF2B5EF4-FFF2-40B4-BE49-F238E27FC236}">
                <a16:creationId xmlns:a16="http://schemas.microsoft.com/office/drawing/2014/main" id="{F338BD06-8196-2FF5-4663-6FD9D543BB80}"/>
              </a:ext>
            </a:extLst>
          </p:cNvPr>
          <p:cNvSpPr txBox="1">
            <a:spLocks noChangeArrowheads="1"/>
          </p:cNvSpPr>
          <p:nvPr/>
        </p:nvSpPr>
        <p:spPr bwMode="auto">
          <a:xfrm>
            <a:off x="2209800" y="4495800"/>
            <a:ext cx="44958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300"/>
              <a:t>changing algorithms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157F259C-4536-F6A3-2F64-AB63D4CCA7DC}"/>
              </a:ext>
            </a:extLst>
          </p:cNvPr>
          <p:cNvSpPr>
            <a:spLocks noGrp="1" noChangeArrowheads="1"/>
          </p:cNvSpPr>
          <p:nvPr>
            <p:ph type="title"/>
          </p:nvPr>
        </p:nvSpPr>
        <p:spPr>
          <a:xfrm>
            <a:off x="533400" y="304800"/>
            <a:ext cx="7239000" cy="715963"/>
          </a:xfrm>
        </p:spPr>
        <p:txBody>
          <a:bodyPr/>
          <a:lstStyle/>
          <a:p>
            <a:pPr eaLnBrk="1" hangingPunct="1"/>
            <a:r>
              <a:rPr lang="en-US" altLang="en-US"/>
              <a:t>Strategy</a:t>
            </a:r>
          </a:p>
        </p:txBody>
      </p:sp>
      <p:sp>
        <p:nvSpPr>
          <p:cNvPr id="4099" name="Content Placeholder 2">
            <a:extLst>
              <a:ext uri="{FF2B5EF4-FFF2-40B4-BE49-F238E27FC236}">
                <a16:creationId xmlns:a16="http://schemas.microsoft.com/office/drawing/2014/main" id="{615E3E86-9DAF-5DA3-603D-F96996F7FD49}"/>
              </a:ext>
            </a:extLst>
          </p:cNvPr>
          <p:cNvSpPr>
            <a:spLocks noGrp="1" noChangeArrowheads="1"/>
          </p:cNvSpPr>
          <p:nvPr>
            <p:ph idx="1"/>
          </p:nvPr>
        </p:nvSpPr>
        <p:spPr>
          <a:xfrm>
            <a:off x="304800" y="1143000"/>
            <a:ext cx="8305800" cy="5257800"/>
          </a:xfrm>
        </p:spPr>
        <p:txBody>
          <a:bodyPr/>
          <a:lstStyle/>
          <a:p>
            <a:pPr eaLnBrk="1" hangingPunct="1"/>
            <a:r>
              <a:rPr lang="en-US" altLang="en-US" sz="1700"/>
              <a:t>many related classes differ only by their behavior, behavior may need to be changed at run-time, or behavior uses data (such as keys/passwords) to be hidden from clients</a:t>
            </a:r>
          </a:p>
          <a:p>
            <a:pPr eaLnBrk="1" hangingPunct="1"/>
            <a:r>
              <a:rPr lang="en-US" altLang="en-US" sz="1700" i="1"/>
              <a:t>Strategy Pattern – </a:t>
            </a:r>
            <a:r>
              <a:rPr lang="en-US" altLang="en-US" sz="1700"/>
              <a:t>encapsulate behavior into a class</a:t>
            </a:r>
          </a:p>
          <a:p>
            <a:pPr lvl="1" eaLnBrk="1" hangingPunct="1"/>
            <a:r>
              <a:rPr lang="en-US" altLang="en-US" sz="1700" i="1"/>
              <a:t>strategy – </a:t>
            </a:r>
            <a:r>
              <a:rPr lang="en-US" altLang="en-US" sz="1700"/>
              <a:t>behavior (algorithm) to be encapsulated</a:t>
            </a:r>
          </a:p>
          <a:p>
            <a:pPr lvl="2" eaLnBrk="1" hangingPunct="1"/>
            <a:r>
              <a:rPr lang="en-US" altLang="en-US" sz="1700" i="1"/>
              <a:t>abstract</a:t>
            </a:r>
            <a:r>
              <a:rPr lang="en-US" altLang="en-US" sz="1700"/>
              <a:t> – interface to algorithm</a:t>
            </a:r>
          </a:p>
          <a:p>
            <a:pPr lvl="2" eaLnBrk="1" hangingPunct="1"/>
            <a:r>
              <a:rPr lang="en-US" altLang="en-US" sz="1700" i="1"/>
              <a:t>concrete – </a:t>
            </a:r>
            <a:r>
              <a:rPr lang="en-US" altLang="en-US" sz="1700"/>
              <a:t>implementation of the algorithm</a:t>
            </a:r>
          </a:p>
          <a:p>
            <a:pPr lvl="1" eaLnBrk="1" hangingPunct="1"/>
            <a:r>
              <a:rPr lang="en-US" altLang="en-US" sz="1700" i="1"/>
              <a:t>context </a:t>
            </a:r>
            <a:r>
              <a:rPr lang="en-US" altLang="en-US" sz="1700"/>
              <a:t> - provides access for clients to algorithm, for algorithm to data</a:t>
            </a:r>
            <a:br>
              <a:rPr lang="en-US" altLang="en-US" sz="1700"/>
            </a:br>
            <a:r>
              <a:rPr lang="en-US" altLang="en-US" sz="1700"/>
              <a:t>delegates  strategy execution to </a:t>
            </a:r>
            <a:r>
              <a:rPr lang="en-US" altLang="en-US" sz="1700" i="1"/>
              <a:t>strategy</a:t>
            </a:r>
          </a:p>
          <a:p>
            <a:pPr eaLnBrk="1" hangingPunct="1"/>
            <a:r>
              <a:rPr lang="en-US" altLang="en-US" sz="1700"/>
              <a:t>can have two communication methods</a:t>
            </a:r>
          </a:p>
          <a:p>
            <a:pPr lvl="1" eaLnBrk="1" hangingPunct="1"/>
            <a:r>
              <a:rPr lang="en-US" altLang="en-US" sz="1700"/>
              <a:t>push – context provides all data to strategy</a:t>
            </a:r>
          </a:p>
          <a:p>
            <a:pPr lvl="1" eaLnBrk="1" hangingPunct="1"/>
            <a:r>
              <a:rPr lang="en-US" altLang="en-US" sz="1700"/>
              <a:t>pull – strategy keeps track of context and gets data from it </a:t>
            </a:r>
          </a:p>
          <a:p>
            <a:pPr eaLnBrk="1" hangingPunct="1"/>
            <a:r>
              <a:rPr lang="en-US" altLang="en-US" sz="1700"/>
              <a:t>eliminates complex subclass hierarchy for behaviors</a:t>
            </a:r>
          </a:p>
          <a:p>
            <a:pPr eaLnBrk="1" hangingPunct="1"/>
            <a:r>
              <a:rPr lang="en-US" altLang="en-US" sz="1700"/>
              <a:t>eliminated if/else behavior selection in the code</a:t>
            </a:r>
          </a:p>
          <a:p>
            <a:pPr eaLnBrk="1" hangingPunct="1"/>
            <a:r>
              <a:rPr lang="en-US" altLang="en-US" sz="1700"/>
              <a:t>behavioral pattern</a:t>
            </a:r>
          </a:p>
        </p:txBody>
      </p:sp>
      <p:sp>
        <p:nvSpPr>
          <p:cNvPr id="4100" name="Slide Number Placeholder 3">
            <a:extLst>
              <a:ext uri="{FF2B5EF4-FFF2-40B4-BE49-F238E27FC236}">
                <a16:creationId xmlns:a16="http://schemas.microsoft.com/office/drawing/2014/main" id="{13945490-E089-ADA6-D3A0-EC33EA2447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3CF80068-D907-420D-9EAE-62279C76068F}" type="slidenum">
              <a:rPr lang="en-US" altLang="en-US" sz="1400"/>
              <a:pPr>
                <a:spcBef>
                  <a:spcPct val="0"/>
                </a:spcBef>
                <a:buFontTx/>
                <a:buNone/>
              </a:pPr>
              <a:t>2</a:t>
            </a:fld>
            <a:endParaRPr lang="en-US" altLang="en-US"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E3AD9C5-C682-9886-EE8D-E2915CAF4270}"/>
              </a:ext>
            </a:extLst>
          </p:cNvPr>
          <p:cNvSpPr>
            <a:spLocks noGrp="1" noChangeArrowheads="1"/>
          </p:cNvSpPr>
          <p:nvPr>
            <p:ph type="title"/>
          </p:nvPr>
        </p:nvSpPr>
        <p:spPr>
          <a:xfrm>
            <a:off x="381000" y="228600"/>
            <a:ext cx="8458200" cy="990600"/>
          </a:xfrm>
        </p:spPr>
        <p:txBody>
          <a:bodyPr/>
          <a:lstStyle/>
          <a:p>
            <a:pPr eaLnBrk="1" hangingPunct="1"/>
            <a:r>
              <a:rPr lang="en-US" altLang="en-US"/>
              <a:t>Strategy UML Diagram</a:t>
            </a:r>
            <a:br>
              <a:rPr lang="en-US" altLang="en-US"/>
            </a:br>
            <a:r>
              <a:rPr lang="en-US" altLang="en-US"/>
              <a:t>(Push Method)</a:t>
            </a:r>
          </a:p>
        </p:txBody>
      </p:sp>
      <p:sp>
        <p:nvSpPr>
          <p:cNvPr id="5123" name="Slide Number Placeholder 3">
            <a:extLst>
              <a:ext uri="{FF2B5EF4-FFF2-40B4-BE49-F238E27FC236}">
                <a16:creationId xmlns:a16="http://schemas.microsoft.com/office/drawing/2014/main" id="{F079C15A-1034-E661-A28D-51CC1611AEC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2952EBE8-BF06-43E7-ACB4-27026F43AC1E}" type="slidenum">
              <a:rPr lang="en-US" altLang="en-US" sz="1400"/>
              <a:pPr>
                <a:spcBef>
                  <a:spcPct val="0"/>
                </a:spcBef>
                <a:buFontTx/>
                <a:buNone/>
              </a:pPr>
              <a:t>3</a:t>
            </a:fld>
            <a:endParaRPr lang="en-US" altLang="en-US" sz="1400"/>
          </a:p>
        </p:txBody>
      </p:sp>
      <p:pic>
        <p:nvPicPr>
          <p:cNvPr id="5124" name="Picture 5" descr="UML Class Diagram illustrating Strategy design pattern structure, showing Context class linked to Strategy interface with AlgorithmInterface() method. Three ConcreteStrategy classes inherit from Strategy, each implementing AlgorithmInterface(), highlighting polymorphism in algorithm selection.">
            <a:extLst>
              <a:ext uri="{FF2B5EF4-FFF2-40B4-BE49-F238E27FC236}">
                <a16:creationId xmlns:a16="http://schemas.microsoft.com/office/drawing/2014/main" id="{5F9B7D97-7419-796F-904D-3CF656C52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828800"/>
            <a:ext cx="75120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C7A917F-9885-868E-D8EC-CFE3CA3BA1D0}"/>
              </a:ext>
            </a:extLst>
          </p:cNvPr>
          <p:cNvSpPr/>
          <p:nvPr/>
        </p:nvSpPr>
        <p:spPr>
          <a:xfrm>
            <a:off x="4519613" y="2603500"/>
            <a:ext cx="1781175" cy="225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126" name="TextBox 1">
            <a:extLst>
              <a:ext uri="{FF2B5EF4-FFF2-40B4-BE49-F238E27FC236}">
                <a16:creationId xmlns:a16="http://schemas.microsoft.com/office/drawing/2014/main" id="{BE600236-4733-0A9E-462D-69B8C845290D}"/>
              </a:ext>
            </a:extLst>
          </p:cNvPr>
          <p:cNvSpPr txBox="1">
            <a:spLocks noChangeArrowheads="1"/>
          </p:cNvSpPr>
          <p:nvPr/>
        </p:nvSpPr>
        <p:spPr bwMode="auto">
          <a:xfrm>
            <a:off x="4419600" y="2543175"/>
            <a:ext cx="19875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500"/>
              <a:t>+</a:t>
            </a:r>
            <a:r>
              <a:rPr lang="en-US" altLang="en-US" sz="1500" i="1"/>
              <a:t>AlgoirthmInterface()</a:t>
            </a:r>
            <a:endParaRPr lang="en-US" altLang="en-US" sz="1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1BC52AE1-505E-56DC-AD83-1166D3B83E41}"/>
              </a:ext>
            </a:extLst>
          </p:cNvPr>
          <p:cNvSpPr>
            <a:spLocks noGrp="1" noChangeArrowheads="1"/>
          </p:cNvSpPr>
          <p:nvPr>
            <p:ph type="title"/>
          </p:nvPr>
        </p:nvSpPr>
        <p:spPr>
          <a:xfrm>
            <a:off x="533400" y="304800"/>
            <a:ext cx="7239000" cy="715963"/>
          </a:xfrm>
        </p:spPr>
        <p:txBody>
          <a:bodyPr/>
          <a:lstStyle/>
          <a:p>
            <a:pPr eaLnBrk="1" hangingPunct="1"/>
            <a:r>
              <a:rPr lang="en-US" altLang="en-US"/>
              <a:t>Relationship to Other Patterns</a:t>
            </a:r>
          </a:p>
        </p:txBody>
      </p:sp>
      <p:sp>
        <p:nvSpPr>
          <p:cNvPr id="6147" name="Content Placeholder 2">
            <a:extLst>
              <a:ext uri="{FF2B5EF4-FFF2-40B4-BE49-F238E27FC236}">
                <a16:creationId xmlns:a16="http://schemas.microsoft.com/office/drawing/2014/main" id="{34A32274-168C-FDF7-AE1C-F01F3DD28A8E}"/>
              </a:ext>
            </a:extLst>
          </p:cNvPr>
          <p:cNvSpPr>
            <a:spLocks noGrp="1" noChangeArrowheads="1"/>
          </p:cNvSpPr>
          <p:nvPr>
            <p:ph idx="1"/>
          </p:nvPr>
        </p:nvSpPr>
        <p:spPr>
          <a:xfrm>
            <a:off x="533400" y="1143000"/>
            <a:ext cx="6934200" cy="5257800"/>
          </a:xfrm>
        </p:spPr>
        <p:txBody>
          <a:bodyPr/>
          <a:lstStyle/>
          <a:p>
            <a:pPr eaLnBrk="1" hangingPunct="1"/>
            <a:r>
              <a:rPr lang="en-US" altLang="en-US" sz="1700"/>
              <a:t>Strategy looks similar to Bridge however</a:t>
            </a:r>
          </a:p>
          <a:p>
            <a:pPr lvl="1" eaLnBrk="1" hangingPunct="1"/>
            <a:r>
              <a:rPr lang="en-US" altLang="en-US" sz="1700"/>
              <a:t>Bridge is used to separate interface and implementation hierarchy</a:t>
            </a:r>
          </a:p>
          <a:p>
            <a:pPr lvl="1" eaLnBrk="1" hangingPunct="1"/>
            <a:r>
              <a:rPr lang="en-US" altLang="en-US" sz="1700"/>
              <a:t>Strategy provide replaceable algorithm</a:t>
            </a:r>
          </a:p>
        </p:txBody>
      </p:sp>
      <p:sp>
        <p:nvSpPr>
          <p:cNvPr id="6148" name="Slide Number Placeholder 3">
            <a:extLst>
              <a:ext uri="{FF2B5EF4-FFF2-40B4-BE49-F238E27FC236}">
                <a16:creationId xmlns:a16="http://schemas.microsoft.com/office/drawing/2014/main" id="{19999F29-C745-148A-834D-AEBE6E3FB0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C8A4ECA7-D98A-43F4-92A8-4F9A596055B2}" type="slidenum">
              <a:rPr lang="en-US" altLang="en-US" sz="1400"/>
              <a:pPr>
                <a:spcBef>
                  <a:spcPct val="0"/>
                </a:spcBef>
                <a:buFontTx/>
                <a:buNone/>
              </a:pPr>
              <a:t>4</a:t>
            </a:fld>
            <a:endParaRPr lang="en-US" altLang="en-US" sz="140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3608</TotalTime>
  <Words>166</Words>
  <Application>Microsoft Office PowerPoint</Application>
  <PresentationFormat>On-screen Show (4:3)</PresentationFormat>
  <Paragraphs>24</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Default Design</vt:lpstr>
      <vt:lpstr>Strategy Design Pattern</vt:lpstr>
      <vt:lpstr>Strategy</vt:lpstr>
      <vt:lpstr>Strategy UML Diagram (Push Method)</vt:lpstr>
      <vt:lpstr>Relationship to Other Patterns</vt:lpstr>
    </vt:vector>
  </TitlesOfParts>
  <Company>Kent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Giving Good Presentations</dc:title>
  <dc:creator>Jonathan I. Maletic</dc:creator>
  <cp:lastModifiedBy>Nesterenko, Mikhail</cp:lastModifiedBy>
  <cp:revision>744</cp:revision>
  <dcterms:created xsi:type="dcterms:W3CDTF">2004-06-16T15:11:52Z</dcterms:created>
  <dcterms:modified xsi:type="dcterms:W3CDTF">2026-04-23T03:27:22Z</dcterms:modified>
</cp:coreProperties>
</file>