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99" r:id="rId3"/>
    <p:sldId id="280" r:id="rId4"/>
    <p:sldId id="298" r:id="rId5"/>
    <p:sldId id="296" r:id="rId6"/>
    <p:sldId id="297" r:id="rId7"/>
    <p:sldId id="300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B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00" autoAdjust="0"/>
    <p:restoredTop sz="94720" autoAdjust="0"/>
  </p:normalViewPr>
  <p:slideViewPr>
    <p:cSldViewPr>
      <p:cViewPr varScale="1">
        <p:scale>
          <a:sx n="131" d="100"/>
          <a:sy n="131" d="100"/>
        </p:scale>
        <p:origin x="96" y="5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FB8E99-D868-FBA9-EEFC-A47FD99155E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680B92-BF21-081E-AB8A-F0A639BB975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53F1978-92E0-47AF-824C-1BD8332596F9}" type="datetimeFigureOut">
              <a:rPr lang="en-US"/>
              <a:pPr>
                <a:defRPr/>
              </a:pPr>
              <a:t>4/13/2026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D4C2E4C-0B1E-0DDC-078B-643E7284D39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305087D-046B-96EA-6D13-0EAE64474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E48374-7DA7-BCD5-8A19-1E5C5B1D795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2FCACE-04DA-A057-55F9-EE2F0E5CFB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AA99F2F-1EDC-4468-B571-FABC0BDBFF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5920BA-38C2-9883-8701-3E273AB620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644391-E6A0-CAC5-F72B-C909950112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CE71F1-F9C2-CBD9-1526-36158CC3AE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E1FD8-6ED7-4FFE-B130-9340828B01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9454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8BBB9F-2159-EE06-CEE8-ADBBE5A443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0C1B02-771E-233C-0D2E-B13DB77CB8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2178BD9-5C29-E036-79BF-DEDDA6DEF8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6996B-1DC0-440F-92B8-48CA07776B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8107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99852A4-AF66-B658-66D4-02384A8F7C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FF2B061-0DFF-9DF6-FD0F-BAA0753E23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74F183E-33C4-4CFB-7B3E-7E01766197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7CF15-550A-4D83-93D4-CAA2D69F9D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2280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>
            <a:lvl1pPr>
              <a:defRPr sz="35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>
            <a:lvl1pPr>
              <a:defRPr sz="1800" baseline="0"/>
            </a:lvl1pPr>
            <a:lvl2pPr>
              <a:defRPr sz="1800" baseline="0"/>
            </a:lvl2pPr>
            <a:lvl3pPr>
              <a:defRPr sz="1800" baseline="0"/>
            </a:lvl3pPr>
            <a:lvl4pPr>
              <a:defRPr sz="1800" baseline="0"/>
            </a:lvl4pPr>
            <a:lvl5pPr>
              <a:defRPr sz="1800"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BD0A33-F42E-B180-7FC4-84F45255B6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F23124D-75DF-1D7E-C493-ED627E0F9D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AFB48E-D97E-617F-39FD-33ABF24297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217D6-81E4-42A1-A401-9E15DBCD97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1518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6A3EF4-3ED4-EFF6-E0FF-679C56A7FB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F50292-97CB-1CC0-807B-05E2A2EDF7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28E0009-2F04-25D7-6B24-6CF9504CB4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9B7A7-E956-43C2-860A-68CC7AA441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6204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8D73AF-897C-FBBE-3E97-40EF892EDE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061B6C-C916-FA2A-28AD-B76BA59022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CB7A5CD-1B92-18A7-55EE-211448AC12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F6662-A91E-4DCC-A4AB-F56620FC5E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017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C25B49F-DD71-DD7D-6CE2-61DC8F63C5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30D03EC-362F-EF6C-BB20-3AD7C7C8BA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810C689-7FCF-221A-3D2B-9B3BBC22D5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28590-7581-4B66-9E79-D0E6A39460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2156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CAC65F0-B962-37CE-097F-8366989768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1D75F49-0D47-342C-A22B-34553DEFA4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F0A0FCF-29C3-69C3-74E5-828C52647C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2C242-7922-4ECD-87B3-7AB2A91B4D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1496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C828625-1C3F-D802-58C8-771F27D23C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2264823-2F4D-E52F-16BB-E1D1F2270E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272C276-E863-3774-C66C-295894C247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61E98-4EDA-4145-9B0A-09088CAB6A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3732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50A2BC-0C7D-7A0C-4AD4-A4527B3D67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36A8F26-1548-3932-2513-ED4A3ED062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79E925-35C9-A6F1-B0E1-E7FF3E56F5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D9761-67EF-484F-B1E2-6714C93379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7510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4EC669-9AFA-7574-016C-7B4FE9994D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F1B795-406A-90B8-F5D2-70028BDBF3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38ECF8-A788-3E55-6210-E86D8863CB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9A83D-361A-43DE-AF8F-6D105981C5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106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384BA0A-945B-6341-D10E-5B6B270D23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7CCBA02-468B-031A-6D2E-6448553087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594072F-959A-853A-FDF1-9EFC28F7721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8C2A53D-FFDF-2327-932D-7C54F782127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B2A7EA8-C9BB-4C42-64B6-5F5D5EFA1FF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7C6287D-09F0-4D41-971A-8E801DDA78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CF35239-24A9-01BF-6E54-0CABCEE694E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831975"/>
          </a:xfrm>
        </p:spPr>
        <p:txBody>
          <a:bodyPr/>
          <a:lstStyle/>
          <a:p>
            <a:pPr eaLnBrk="1" hangingPunct="1"/>
            <a:r>
              <a:rPr lang="en-US" altLang="en-US"/>
              <a:t>Prototype Design Pattern</a:t>
            </a:r>
          </a:p>
        </p:txBody>
      </p:sp>
      <p:sp>
        <p:nvSpPr>
          <p:cNvPr id="3075" name="TextBox 2">
            <a:extLst>
              <a:ext uri="{FF2B5EF4-FFF2-40B4-BE49-F238E27FC236}">
                <a16:creationId xmlns:a16="http://schemas.microsoft.com/office/drawing/2014/main" id="{45F2B743-7CAA-1144-6E78-A7BD7DE069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495800"/>
            <a:ext cx="4495800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300"/>
              <a:t>clone to create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2429FC0F-AE5C-4456-DA69-7AD5D5552D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925" y="152400"/>
            <a:ext cx="8839200" cy="715963"/>
          </a:xfrm>
        </p:spPr>
        <p:txBody>
          <a:bodyPr/>
          <a:lstStyle/>
          <a:p>
            <a:pPr eaLnBrk="1" hangingPunct="1"/>
            <a:r>
              <a:rPr lang="en-US" altLang="en-US"/>
              <a:t>Scoped Enumeration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B1FA4514-A3B0-13F9-5E32-3D4A7059C0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5562600"/>
          </a:xfrm>
        </p:spPr>
        <p:txBody>
          <a:bodyPr/>
          <a:lstStyle/>
          <a:p>
            <a:pPr eaLnBrk="1" hangingPunct="1">
              <a:defRPr/>
            </a:pPr>
            <a:r>
              <a:rPr lang="nn-NO" sz="1700" i="1" dirty="0">
                <a:cs typeface="Courier New" pitchFamily="49" charset="0"/>
              </a:rPr>
              <a:t>enumeration</a:t>
            </a:r>
            <a:r>
              <a:rPr lang="nn-NO" sz="1700" dirty="0">
                <a:cs typeface="Courier New" pitchFamily="49" charset="0"/>
              </a:rPr>
              <a:t>: a type whose values are distinct constants called </a:t>
            </a:r>
            <a:r>
              <a:rPr lang="nn-NO" sz="1700" i="1" dirty="0">
                <a:cs typeface="Courier New" pitchFamily="49" charset="0"/>
              </a:rPr>
              <a:t>enumerators</a:t>
            </a:r>
            <a:endParaRPr lang="nn-NO" sz="1700" dirty="0">
              <a:cs typeface="Courier New" pitchFamily="49" charset="0"/>
            </a:endParaRPr>
          </a:p>
          <a:p>
            <a:pPr eaLnBrk="1" hangingPunct="1">
              <a:defRPr/>
            </a:pPr>
            <a:r>
              <a:rPr lang="nn-NO" sz="1700" dirty="0">
                <a:cs typeface="Courier New" pitchFamily="49" charset="0"/>
              </a:rPr>
              <a:t>unscoped enumeration declaration (before C++11)</a:t>
            </a:r>
          </a:p>
          <a:p>
            <a:pPr lvl="1" eaLnBrk="1" hangingPunct="1">
              <a:buFontTx/>
              <a:buNone/>
              <a:defRPr/>
            </a:pPr>
            <a:r>
              <a:rPr lang="nn-NO" sz="1700" dirty="0">
                <a:latin typeface="Courier New" pitchFamily="49" charset="0"/>
                <a:cs typeface="Courier New" pitchFamily="49" charset="0"/>
              </a:rPr>
              <a:t>	enum Example1 {One, Two, Three};</a:t>
            </a:r>
          </a:p>
          <a:p>
            <a:pPr lvl="1" eaLnBrk="1" hangingPunct="1">
              <a:buFontTx/>
              <a:buNone/>
              <a:defRPr/>
            </a:pPr>
            <a:endParaRPr lang="nn-NO" sz="1700" dirty="0">
              <a:cs typeface="Courier New" pitchFamily="49" charset="0"/>
            </a:endParaRPr>
          </a:p>
          <a:p>
            <a:pPr eaLnBrk="1" hangingPunct="1">
              <a:defRPr/>
            </a:pPr>
            <a:r>
              <a:rPr lang="nn-NO" sz="1700" dirty="0">
                <a:cs typeface="Courier New" pitchFamily="49" charset="0"/>
              </a:rPr>
              <a:t>what’s wrong with unscoped enumeration?</a:t>
            </a:r>
          </a:p>
          <a:p>
            <a:pPr lvl="1" eaLnBrk="1" hangingPunct="1">
              <a:defRPr/>
            </a:pPr>
            <a:r>
              <a:rPr lang="nn-NO" sz="1700" dirty="0">
                <a:cs typeface="Courier New" pitchFamily="49" charset="0"/>
              </a:rPr>
              <a:t>enumerators are unscoped: </a:t>
            </a:r>
          </a:p>
          <a:p>
            <a:pPr lvl="2" eaLnBrk="1" hangingPunct="1">
              <a:buFontTx/>
              <a:buNone/>
              <a:defRPr/>
            </a:pPr>
            <a:r>
              <a:rPr lang="nn-NO" sz="1700" dirty="0">
                <a:latin typeface="Courier New" pitchFamily="49" charset="0"/>
                <a:cs typeface="Courier New" pitchFamily="49" charset="0"/>
              </a:rPr>
              <a:t>enum Example1 {One, Two, Three};</a:t>
            </a:r>
          </a:p>
          <a:p>
            <a:pPr lvl="2" eaLnBrk="1" hangingPunct="1">
              <a:buFontTx/>
              <a:buNone/>
              <a:defRPr/>
            </a:pPr>
            <a:r>
              <a:rPr lang="nn-NO" sz="1700" dirty="0">
                <a:latin typeface="Courier New" pitchFamily="49" charset="0"/>
                <a:cs typeface="Courier New" pitchFamily="49" charset="0"/>
              </a:rPr>
              <a:t>enum Example2 {Three, Four, Five}; </a:t>
            </a:r>
            <a:r>
              <a:rPr lang="nn-NO" sz="1700" dirty="0">
                <a:cs typeface="Courier New" pitchFamily="49" charset="0"/>
              </a:rPr>
              <a:t>// is illegal</a:t>
            </a:r>
          </a:p>
          <a:p>
            <a:pPr lvl="1" eaLnBrk="1" hangingPunct="1">
              <a:defRPr/>
            </a:pPr>
            <a:r>
              <a:rPr lang="nn-NO" sz="1700" dirty="0">
                <a:cs typeface="Courier New" pitchFamily="49" charset="0"/>
              </a:rPr>
              <a:t>enumerators are untyped:</a:t>
            </a:r>
          </a:p>
          <a:p>
            <a:pPr lvl="2" eaLnBrk="1" hangingPunct="1">
              <a:buFontTx/>
              <a:buNone/>
              <a:defRPr/>
            </a:pPr>
            <a:r>
              <a:rPr lang="nn-NO" sz="1700" dirty="0">
                <a:latin typeface="Courier New" pitchFamily="49" charset="0"/>
                <a:cs typeface="Courier New" pitchFamily="49" charset="0"/>
              </a:rPr>
              <a:t>Example1  myEnum1=One; Example2 myEnum2=Five;</a:t>
            </a:r>
          </a:p>
          <a:p>
            <a:pPr lvl="2" eaLnBrk="1" hangingPunct="1">
              <a:buFontTx/>
              <a:buNone/>
              <a:defRPr/>
            </a:pPr>
            <a:r>
              <a:rPr lang="nn-NO" sz="1700" dirty="0">
                <a:latin typeface="Courier New" pitchFamily="49" charset="0"/>
                <a:cs typeface="Courier New" pitchFamily="49" charset="0"/>
              </a:rPr>
              <a:t>if(myEnum1 != myEnum2) </a:t>
            </a:r>
            <a:r>
              <a:rPr lang="nn-NO" sz="1700" dirty="0">
                <a:cs typeface="Courier New" pitchFamily="49" charset="0"/>
              </a:rPr>
              <a:t>// is legal</a:t>
            </a:r>
          </a:p>
          <a:p>
            <a:pPr lvl="2" eaLnBrk="1" hangingPunct="1">
              <a:buFontTx/>
              <a:buNone/>
              <a:defRPr/>
            </a:pPr>
            <a:endParaRPr lang="nn-NO" sz="1700" dirty="0">
              <a:cs typeface="Courier New" pitchFamily="49" charset="0"/>
            </a:endParaRPr>
          </a:p>
          <a:p>
            <a:pPr eaLnBrk="1" hangingPunct="1">
              <a:defRPr/>
            </a:pPr>
            <a:r>
              <a:rPr lang="nn-NO" sz="1700" dirty="0">
                <a:cs typeface="Courier New" pitchFamily="49" charset="0"/>
              </a:rPr>
              <a:t>scoped enumeration: </a:t>
            </a:r>
          </a:p>
          <a:p>
            <a:pPr marL="742950" lvl="2" indent="-342900" eaLnBrk="1" hangingPunct="1">
              <a:buFontTx/>
              <a:buNone/>
              <a:defRPr/>
            </a:pPr>
            <a:r>
              <a:rPr lang="nn-NO" sz="1700" dirty="0">
                <a:latin typeface="Courier New" pitchFamily="49" charset="0"/>
                <a:cs typeface="Courier New" pitchFamily="49" charset="0"/>
              </a:rPr>
              <a:t>enum class Direction {East, West, South, North};</a:t>
            </a:r>
          </a:p>
          <a:p>
            <a:pPr eaLnBrk="1" hangingPunct="1">
              <a:buFontTx/>
              <a:buNone/>
              <a:defRPr/>
            </a:pPr>
            <a:r>
              <a:rPr lang="nn-NO" sz="1700" dirty="0">
                <a:cs typeface="Courier New" pitchFamily="49" charset="0"/>
              </a:rPr>
              <a:t>	now enumerations are scoped, and typed</a:t>
            </a:r>
          </a:p>
          <a:p>
            <a:pPr lvl="1" eaLnBrk="1" hangingPunct="1">
              <a:defRPr/>
            </a:pPr>
            <a:r>
              <a:rPr lang="nn-NO" sz="1700" dirty="0">
                <a:cs typeface="Courier New" pitchFamily="49" charset="0"/>
              </a:rPr>
              <a:t>to refer to an enumerator need to use scope: </a:t>
            </a:r>
            <a:r>
              <a:rPr lang="nn-NO" sz="1700" dirty="0">
                <a:latin typeface="Courier New" pitchFamily="49" charset="0"/>
                <a:cs typeface="Courier New" pitchFamily="49" charset="0"/>
              </a:rPr>
              <a:t>Direction::West</a:t>
            </a:r>
          </a:p>
          <a:p>
            <a:pPr lvl="1" eaLnBrk="1" hangingPunct="1">
              <a:defRPr/>
            </a:pPr>
            <a:r>
              <a:rPr lang="nn-NO" sz="1700" dirty="0">
                <a:cs typeface="Courier New" pitchFamily="49" charset="0"/>
              </a:rPr>
              <a:t>C++20: may import enumerator with </a:t>
            </a:r>
            <a:r>
              <a:rPr lang="nn-NO" sz="1700" dirty="0">
                <a:latin typeface="Courier New" pitchFamily="49" charset="0"/>
                <a:cs typeface="Courier New" pitchFamily="49" charset="0"/>
              </a:rPr>
              <a:t>using</a:t>
            </a:r>
            <a:r>
              <a:rPr lang="nn-NO" sz="1700" dirty="0">
                <a:cs typeface="Courier New" pitchFamily="49" charset="0"/>
              </a:rPr>
              <a:t> then may omit scope</a:t>
            </a:r>
          </a:p>
          <a:p>
            <a:pPr eaLnBrk="1" hangingPunct="1">
              <a:buFontTx/>
              <a:buNone/>
              <a:defRPr/>
            </a:pPr>
            <a:endParaRPr lang="nn-NO" sz="1700" dirty="0">
              <a:cs typeface="Courier New" pitchFamily="49" charset="0"/>
            </a:endParaRPr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E7A5AA1A-4DA6-FEE5-E9A1-7EAA5F450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0386181-53C2-4C79-A8CB-93550C0E540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CA3D661D-52D8-B2C5-68A2-E023E72E69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715963"/>
          </a:xfrm>
        </p:spPr>
        <p:txBody>
          <a:bodyPr/>
          <a:lstStyle/>
          <a:p>
            <a:pPr eaLnBrk="1" hangingPunct="1"/>
            <a:r>
              <a:rPr lang="en-US" altLang="en-US"/>
              <a:t>Type Covariance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FBCDFBB5-0027-EC93-1835-30BCD9944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24000"/>
            <a:ext cx="76962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sz="1700" dirty="0"/>
              <a:t>overriding virtual function of derived class may accept or return types of derived class (valid only for pointers and references)</a:t>
            </a:r>
          </a:p>
          <a:p>
            <a:pPr lvl="1" eaLnBrk="1" hangingPunct="1">
              <a:defRPr/>
            </a:pPr>
            <a:r>
              <a:rPr lang="en-US" sz="1700" dirty="0"/>
              <a:t>even if the base class virtual function specified base class types in its signature</a:t>
            </a:r>
          </a:p>
          <a:p>
            <a:pPr lvl="1" eaLnBrk="1" hangingPunct="1">
              <a:defRPr/>
            </a:pPr>
            <a:r>
              <a:rPr lang="en-US" sz="1700" dirty="0"/>
              <a:t>example:</a:t>
            </a:r>
          </a:p>
          <a:p>
            <a:pPr lvl="2" eaLnBrk="1" hangingPunct="1">
              <a:buFontTx/>
              <a:buNone/>
              <a:defRPr/>
            </a:pPr>
            <a:r>
              <a:rPr lang="en-US" sz="1700" dirty="0">
                <a:latin typeface="Courier New" pitchFamily="49" charset="0"/>
                <a:ea typeface="+mn-ea"/>
                <a:cs typeface="Courier New" pitchFamily="49" charset="0"/>
              </a:rPr>
              <a:t>virtual Figure *Figure::create();</a:t>
            </a:r>
          </a:p>
          <a:p>
            <a:pPr lvl="2" eaLnBrk="1" hangingPunct="1">
              <a:buFontTx/>
              <a:buNone/>
              <a:defRPr/>
            </a:pPr>
            <a:r>
              <a:rPr lang="en-US" sz="1700">
                <a:latin typeface="Courier New" pitchFamily="49" charset="0"/>
                <a:ea typeface="+mn-ea"/>
                <a:cs typeface="Courier New" pitchFamily="49" charset="0"/>
              </a:rPr>
              <a:t>        Square </a:t>
            </a:r>
            <a:r>
              <a:rPr lang="en-US" sz="1700" dirty="0">
                <a:latin typeface="Courier New" pitchFamily="49" charset="0"/>
                <a:ea typeface="+mn-ea"/>
                <a:cs typeface="Courier New" pitchFamily="49" charset="0"/>
              </a:rPr>
              <a:t>*Square::create() override;</a:t>
            </a:r>
          </a:p>
          <a:p>
            <a:pPr eaLnBrk="1" hangingPunct="1">
              <a:defRPr/>
            </a:pPr>
            <a:r>
              <a:rPr lang="en-US" sz="1700" dirty="0"/>
              <a:t>this mechanism is called </a:t>
            </a:r>
            <a:r>
              <a:rPr lang="en-US" sz="1700" i="1" dirty="0"/>
              <a:t>type covariance</a:t>
            </a:r>
          </a:p>
          <a:p>
            <a:pPr eaLnBrk="1" hangingPunct="1">
              <a:defRPr/>
            </a:pPr>
            <a:r>
              <a:rPr lang="en-US" sz="1700" dirty="0"/>
              <a:t>this allows the derived class to have richer interface. </a:t>
            </a:r>
          </a:p>
          <a:p>
            <a:pPr lvl="1" eaLnBrk="1" hangingPunct="1">
              <a:defRPr/>
            </a:pPr>
            <a:r>
              <a:rPr lang="en-US" sz="1700" dirty="0"/>
              <a:t>example: if </a:t>
            </a:r>
            <a:r>
              <a:rPr lang="en-US" sz="1700" dirty="0">
                <a:latin typeface="Courier New" pitchFamily="49" charset="0"/>
                <a:ea typeface="+mn-ea"/>
                <a:cs typeface="Courier New" pitchFamily="49" charset="0"/>
              </a:rPr>
              <a:t>Square</a:t>
            </a:r>
            <a:r>
              <a:rPr lang="en-US" sz="1700" dirty="0"/>
              <a:t> implemented function </a:t>
            </a:r>
            <a:r>
              <a:rPr lang="en-US" sz="1700" dirty="0">
                <a:latin typeface="Courier New" pitchFamily="49" charset="0"/>
                <a:ea typeface="+mn-ea"/>
                <a:cs typeface="Courier New" pitchFamily="49" charset="0"/>
              </a:rPr>
              <a:t>fill()</a:t>
            </a:r>
            <a:r>
              <a:rPr lang="en-US" sz="1700" dirty="0"/>
              <a:t>, it won’t be accessible if </a:t>
            </a:r>
            <a:r>
              <a:rPr lang="en-US" sz="1700" dirty="0">
                <a:latin typeface="Courier New" pitchFamily="49" charset="0"/>
                <a:ea typeface="+mn-ea"/>
                <a:cs typeface="Courier New" pitchFamily="49" charset="0"/>
              </a:rPr>
              <a:t>create() </a:t>
            </a:r>
            <a:r>
              <a:rPr lang="en-US" sz="1700" dirty="0"/>
              <a:t>returned </a:t>
            </a:r>
            <a:r>
              <a:rPr lang="en-US" sz="1700" dirty="0">
                <a:latin typeface="Courier New" pitchFamily="49" charset="0"/>
                <a:ea typeface="+mn-ea"/>
                <a:cs typeface="Courier New" pitchFamily="49" charset="0"/>
              </a:rPr>
              <a:t>Figure*</a:t>
            </a:r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3CF9B49A-5261-5347-12F0-2E5D42D94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ABDBB3-FFA8-45B0-AFE5-D352CADD8CA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2369E154-1EEC-4C64-9D26-FD6EE33EBF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715963"/>
          </a:xfrm>
        </p:spPr>
        <p:txBody>
          <a:bodyPr/>
          <a:lstStyle/>
          <a:p>
            <a:pPr eaLnBrk="1" hangingPunct="1"/>
            <a:r>
              <a:rPr lang="en-US" altLang="en-US"/>
              <a:t>Prototype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6BFEED67-7F57-47FB-A8E6-AD8792532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24000"/>
            <a:ext cx="76962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sz="1700" dirty="0"/>
              <a:t>creating objects from scratch may be undesirable</a:t>
            </a:r>
          </a:p>
          <a:p>
            <a:pPr lvl="1" eaLnBrk="1" hangingPunct="1">
              <a:defRPr/>
            </a:pPr>
            <a:r>
              <a:rPr lang="en-US" sz="1700" dirty="0">
                <a:ea typeface="+mn-ea"/>
                <a:cs typeface="+mn-cs"/>
              </a:rPr>
              <a:t>too expensive – i.e. regenerating an SQL table view</a:t>
            </a:r>
          </a:p>
          <a:p>
            <a:pPr lvl="1" eaLnBrk="1" hangingPunct="1">
              <a:defRPr/>
            </a:pPr>
            <a:r>
              <a:rPr lang="en-US" sz="1700" dirty="0">
                <a:ea typeface="+mn-ea"/>
                <a:cs typeface="+mn-cs"/>
              </a:rPr>
              <a:t>little difference between newly created objects</a:t>
            </a:r>
          </a:p>
          <a:p>
            <a:pPr lvl="1" eaLnBrk="1" hangingPunct="1">
              <a:defRPr/>
            </a:pPr>
            <a:r>
              <a:rPr lang="en-US" sz="1700" dirty="0">
                <a:ea typeface="+mn-ea"/>
                <a:cs typeface="+mn-cs"/>
              </a:rPr>
              <a:t>need to create an object in a particular (prototype) state</a:t>
            </a:r>
          </a:p>
          <a:p>
            <a:pPr eaLnBrk="1" hangingPunct="1">
              <a:defRPr/>
            </a:pPr>
            <a:r>
              <a:rPr lang="en-US" sz="1700" dirty="0"/>
              <a:t>instead: create a prototype object and create a copy of it with a </a:t>
            </a:r>
            <a:r>
              <a:rPr lang="en-US" sz="1700" dirty="0">
                <a:latin typeface="Courier New" pitchFamily="49" charset="0"/>
                <a:cs typeface="Courier New" pitchFamily="49" charset="0"/>
              </a:rPr>
              <a:t>clone()</a:t>
            </a:r>
            <a:r>
              <a:rPr lang="en-US" sz="1700" dirty="0"/>
              <a:t> operation</a:t>
            </a:r>
          </a:p>
          <a:p>
            <a:pPr lvl="1" eaLnBrk="1" hangingPunct="1">
              <a:defRPr/>
            </a:pPr>
            <a:r>
              <a:rPr lang="en-US" sz="1700" dirty="0">
                <a:latin typeface="Courier New" pitchFamily="49" charset="0"/>
                <a:ea typeface="+mn-ea"/>
                <a:cs typeface="Courier New" pitchFamily="49" charset="0"/>
              </a:rPr>
              <a:t>clone()</a:t>
            </a:r>
            <a:r>
              <a:rPr lang="en-US" sz="1700" dirty="0">
                <a:ea typeface="+mn-ea"/>
                <a:cs typeface="+mn-cs"/>
              </a:rPr>
              <a:t> returns the pointer to the copy of the prototype</a:t>
            </a:r>
          </a:p>
          <a:p>
            <a:pPr eaLnBrk="1" hangingPunct="1">
              <a:defRPr/>
            </a:pPr>
            <a:r>
              <a:rPr lang="en-US" sz="1700" dirty="0"/>
              <a:t>abstract prototype (prototype interface) - allows clients to abstract from prototype details (prototype implementations)</a:t>
            </a:r>
          </a:p>
          <a:p>
            <a:pPr eaLnBrk="1" hangingPunct="1">
              <a:defRPr/>
            </a:pPr>
            <a:r>
              <a:rPr lang="en-US" sz="1700" dirty="0">
                <a:latin typeface="Courier New" pitchFamily="49" charset="0"/>
                <a:cs typeface="Courier New" pitchFamily="49" charset="0"/>
              </a:rPr>
              <a:t>clone()</a:t>
            </a:r>
            <a:r>
              <a:rPr lang="en-US" sz="1700" dirty="0"/>
              <a:t> is virtual – implemented in derived classes</a:t>
            </a:r>
          </a:p>
          <a:p>
            <a:pPr eaLnBrk="1" hangingPunct="1">
              <a:defRPr/>
            </a:pPr>
            <a:r>
              <a:rPr lang="en-US" sz="1700" dirty="0"/>
              <a:t>concrete clone may return a </a:t>
            </a:r>
            <a:r>
              <a:rPr lang="en-US" sz="1700" i="1" dirty="0"/>
              <a:t>covariant type </a:t>
            </a:r>
          </a:p>
          <a:p>
            <a:pPr eaLnBrk="1" hangingPunct="1">
              <a:defRPr/>
            </a:pPr>
            <a:r>
              <a:rPr lang="en-US" sz="1700" dirty="0"/>
              <a:t>why can’t just use a copy constructor instead of </a:t>
            </a:r>
            <a:r>
              <a:rPr lang="en-US" sz="1700" dirty="0">
                <a:latin typeface="Courier New" pitchFamily="49" charset="0"/>
                <a:cs typeface="Courier New" pitchFamily="49" charset="0"/>
              </a:rPr>
              <a:t>clone()</a:t>
            </a:r>
            <a:r>
              <a:rPr lang="en-US" sz="1700" dirty="0"/>
              <a:t>?  Cannot </a:t>
            </a:r>
            <a:r>
              <a:rPr lang="en-US" sz="1700"/>
              <a:t>override constructors</a:t>
            </a:r>
            <a:endParaRPr lang="en-US" sz="1700" dirty="0"/>
          </a:p>
          <a:p>
            <a:pPr eaLnBrk="1" hangingPunct="1">
              <a:defRPr/>
            </a:pPr>
            <a:r>
              <a:rPr lang="en-US" sz="1700" dirty="0"/>
              <a:t>prototype is a creational pattern</a:t>
            </a:r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42657B1F-8045-75A8-58F3-C8BC9C411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3C0A3BB-08E2-4B5D-8394-CA81A2586FD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A6A7391A-55ED-7175-C8AB-F2844C43C5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715963"/>
          </a:xfrm>
        </p:spPr>
        <p:txBody>
          <a:bodyPr/>
          <a:lstStyle/>
          <a:p>
            <a:pPr eaLnBrk="1" hangingPunct="1"/>
            <a:r>
              <a:rPr lang="en-US" altLang="en-US"/>
              <a:t>Prototype Diagram</a:t>
            </a:r>
          </a:p>
        </p:txBody>
      </p:sp>
      <p:sp>
        <p:nvSpPr>
          <p:cNvPr id="7171" name="Slide Number Placeholder 3">
            <a:extLst>
              <a:ext uri="{FF2B5EF4-FFF2-40B4-BE49-F238E27FC236}">
                <a16:creationId xmlns:a16="http://schemas.microsoft.com/office/drawing/2014/main" id="{AD12BF9D-2C6E-B439-EFEC-DD0013389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0CBF1F-0F57-4205-B2C4-9C63CAA3207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grpSp>
        <p:nvGrpSpPr>
          <p:cNvPr id="7172" name="Group 9" descr="Client class  initializes abstact Pototype that declares clone() functions to be implemented by two concrete prototype classes: Protype1 and Prototype2">
            <a:extLst>
              <a:ext uri="{FF2B5EF4-FFF2-40B4-BE49-F238E27FC236}">
                <a16:creationId xmlns:a16="http://schemas.microsoft.com/office/drawing/2014/main" id="{50FD3F17-2810-43C2-24A7-EBE1464BBEE3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1828800"/>
            <a:ext cx="8383588" cy="2743200"/>
            <a:chOff x="457200" y="1828800"/>
            <a:chExt cx="8384018" cy="2743200"/>
          </a:xfrm>
        </p:grpSpPr>
        <p:pic>
          <p:nvPicPr>
            <p:cNvPr id="7173" name="Picture 5" descr="C:\Users\mikhail\Desktop\prototype.jpg">
              <a:extLst>
                <a:ext uri="{FF2B5EF4-FFF2-40B4-BE49-F238E27FC236}">
                  <a16:creationId xmlns:a16="http://schemas.microsoft.com/office/drawing/2014/main" id="{77F55FB5-CB71-1BA5-F47F-5D810AB4D6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" y="1828800"/>
              <a:ext cx="8384018" cy="2743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A37F7E4-0EF8-ECE3-5C87-C65DBF258D6B}"/>
                </a:ext>
              </a:extLst>
            </p:cNvPr>
            <p:cNvSpPr/>
            <p:nvPr/>
          </p:nvSpPr>
          <p:spPr>
            <a:xfrm>
              <a:off x="6020085" y="2514600"/>
              <a:ext cx="685835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4237073-9AC3-86E0-BBD4-761B970BAA9E}"/>
                </a:ext>
              </a:extLst>
            </p:cNvPr>
            <p:cNvSpPr/>
            <p:nvPr/>
          </p:nvSpPr>
          <p:spPr>
            <a:xfrm>
              <a:off x="4724619" y="4038600"/>
              <a:ext cx="685835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8F67B63-8393-763D-836D-496DEEDEBD9C}"/>
                </a:ext>
              </a:extLst>
            </p:cNvPr>
            <p:cNvSpPr/>
            <p:nvPr/>
          </p:nvSpPr>
          <p:spPr>
            <a:xfrm>
              <a:off x="7315552" y="4038600"/>
              <a:ext cx="685835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E3CA41FB-F461-09EB-48FC-08F25FBB15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715963"/>
          </a:xfrm>
        </p:spPr>
        <p:txBody>
          <a:bodyPr/>
          <a:lstStyle/>
          <a:p>
            <a:pPr eaLnBrk="1" hangingPunct="1"/>
            <a:r>
              <a:rPr lang="en-US" altLang="en-US"/>
              <a:t>Relation to Other Patterns and Usage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0B4CE9F0-EB3B-681C-71E2-F2C344EA81B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7696200" cy="4876800"/>
          </a:xfrm>
        </p:spPr>
        <p:txBody>
          <a:bodyPr/>
          <a:lstStyle/>
          <a:p>
            <a:pPr eaLnBrk="1" hangingPunct="1"/>
            <a:r>
              <a:rPr lang="en-US" altLang="en-US" sz="1700"/>
              <a:t>factory is another creational pattern</a:t>
            </a:r>
          </a:p>
          <a:p>
            <a:pPr lvl="1" eaLnBrk="1" hangingPunct="1"/>
            <a:r>
              <a:rPr lang="en-US" altLang="en-US" sz="1700"/>
              <a:t>yet, prototype clones while factory typically creates objects from scratch</a:t>
            </a:r>
          </a:p>
          <a:p>
            <a:pPr eaLnBrk="1" hangingPunct="1"/>
            <a:r>
              <a:rPr lang="en-US" altLang="en-US" sz="1700"/>
              <a:t>if multiple prototypes – create a </a:t>
            </a:r>
            <a:r>
              <a:rPr lang="en-US" altLang="en-US" sz="1700" i="1"/>
              <a:t>registry </a:t>
            </a:r>
            <a:r>
              <a:rPr lang="en-US" altLang="en-US" sz="1700"/>
              <a:t>of prototypes, associate (factory) creation method with each: design a </a:t>
            </a:r>
            <a:r>
              <a:rPr lang="en-US" altLang="en-US" sz="1700" i="1"/>
              <a:t>prototype factory</a:t>
            </a:r>
            <a:endParaRPr lang="en-US" altLang="en-US" sz="1700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A0994475-A0F3-5C6E-5CDC-2AE3917AD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AD00BBD-A217-4F6C-9C2A-7CB78BA42E6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3C3ABB4F-1E2D-EBF2-49E0-6E19E2EEF4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715963"/>
          </a:xfrm>
        </p:spPr>
        <p:txBody>
          <a:bodyPr/>
          <a:lstStyle/>
          <a:p>
            <a:pPr eaLnBrk="1" hangingPunct="1"/>
            <a:r>
              <a:rPr lang="en-US" altLang="en-US"/>
              <a:t>Prototype Review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B681C745-70D4-4CF5-2BAC-C99E9AC9AF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7696200" cy="4876800"/>
          </a:xfrm>
        </p:spPr>
        <p:txBody>
          <a:bodyPr/>
          <a:lstStyle/>
          <a:p>
            <a:pPr eaLnBrk="1" hangingPunct="1"/>
            <a:r>
              <a:rPr lang="en-US" altLang="en-US" sz="1700"/>
              <a:t>why is there a need for </a:t>
            </a:r>
            <a:r>
              <a:rPr lang="en-US" altLang="en-US" sz="1700"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en-US" altLang="en-US" sz="1700"/>
              <a:t> Classes? What is wrong with simple </a:t>
            </a:r>
            <a:r>
              <a:rPr lang="en-US" altLang="en-US" sz="1700"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en-US" altLang="en-US" sz="1700"/>
              <a:t> types in pre-C++11?</a:t>
            </a:r>
          </a:p>
          <a:p>
            <a:pPr eaLnBrk="1" hangingPunct="1"/>
            <a:r>
              <a:rPr lang="en-US" altLang="en-US" sz="1700"/>
              <a:t>what is type covariance and why is it useful?</a:t>
            </a:r>
          </a:p>
          <a:p>
            <a:pPr eaLnBrk="1" hangingPunct="1"/>
            <a:r>
              <a:rPr lang="en-US" altLang="en-US" sz="1700"/>
              <a:t>what is the motivation for Prototype Pattern?</a:t>
            </a:r>
          </a:p>
          <a:p>
            <a:pPr eaLnBrk="1" hangingPunct="1"/>
            <a:r>
              <a:rPr lang="en-US" altLang="en-US" sz="1700"/>
              <a:t>what does </a:t>
            </a:r>
            <a:r>
              <a:rPr lang="en-US" altLang="en-US" sz="1700">
                <a:latin typeface="Courier New" panose="02070309020205020404" pitchFamily="49" charset="0"/>
                <a:cs typeface="Courier New" panose="02070309020205020404" pitchFamily="49" charset="0"/>
              </a:rPr>
              <a:t>clone() </a:t>
            </a:r>
            <a:r>
              <a:rPr lang="en-US" altLang="en-US" sz="1700"/>
              <a:t>do?</a:t>
            </a:r>
          </a:p>
          <a:p>
            <a:pPr eaLnBrk="1" hangingPunct="1"/>
            <a:r>
              <a:rPr lang="en-US" altLang="en-US" sz="1700"/>
              <a:t>how and why can prototypes be organized into a registry? How is factory used for that?</a:t>
            </a:r>
          </a:p>
          <a:p>
            <a:pPr eaLnBrk="1" hangingPunct="1"/>
            <a:endParaRPr lang="en-US" altLang="en-US" sz="1700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E97A586B-9DCA-45C8-4CEC-FA9AB111F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84901D0-7DC1-42F7-929B-F4A520ADB75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3045</TotalTime>
  <Words>468</Words>
  <Application>Microsoft Office PowerPoint</Application>
  <PresentationFormat>On-screen Show (4:3)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Courier New</vt:lpstr>
      <vt:lpstr>Default Design</vt:lpstr>
      <vt:lpstr>Prototype Design Pattern</vt:lpstr>
      <vt:lpstr>Scoped Enumeration</vt:lpstr>
      <vt:lpstr>Type Covariance</vt:lpstr>
      <vt:lpstr>Prototype</vt:lpstr>
      <vt:lpstr>Prototype Diagram</vt:lpstr>
      <vt:lpstr>Relation to Other Patterns and Usage</vt:lpstr>
      <vt:lpstr>Prototype Review</vt:lpstr>
    </vt:vector>
  </TitlesOfParts>
  <Company>Kent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Giving Good Presentations</dc:title>
  <dc:creator>Jonathan I. Maletic</dc:creator>
  <cp:lastModifiedBy>Nesterenko, Mikhail</cp:lastModifiedBy>
  <cp:revision>701</cp:revision>
  <dcterms:created xsi:type="dcterms:W3CDTF">2004-06-16T15:11:52Z</dcterms:created>
  <dcterms:modified xsi:type="dcterms:W3CDTF">2026-04-14T03:25:21Z</dcterms:modified>
</cp:coreProperties>
</file>