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J:\Sanju\Study\Spring%202010\Advanced%20Operating%20System%20-%20Dr.%20Mikhail%20Nesterenko\Project%203\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J:\Sanju\Study\Spring%202010\Advanced%20Operating%20System%20-%20Dr.%20Mikhail%20Nesterenko\Project%203\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J:\Sanju\Study\Spring%202010\Advanced%20Operating%20System%20-%20Dr.%20Mikhail%20Nesterenko\Project%203\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J:\Sanju\Study\Spring%202010\Advanced%20Operating%20System%20-%20Dr.%20Mikhail%20Nesterenko\Project%203\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J:\Sanju\Study\Spring%202010\Advanced%20Operating%20System%20-%20Dr.%20Mikhail%20Nesterenko\Project%203\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J:\Sanju\Study\Spring%202010\Advanced%20Operating%20System%20-%20Dr.%20Mikhail%20Nesterenko\Project%203\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v>Tarry</c:v>
          </c:tx>
          <c:cat>
            <c:numRef>
              <c:f>'Time 25'!$B$3:$B$26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'Time 25'!$C$3:$C$26</c:f>
              <c:numCache>
                <c:formatCode>General</c:formatCode>
                <c:ptCount val="24"/>
                <c:pt idx="0">
                  <c:v>4</c:v>
                </c:pt>
                <c:pt idx="1">
                  <c:v>9</c:v>
                </c:pt>
                <c:pt idx="2">
                  <c:v>16</c:v>
                </c:pt>
                <c:pt idx="3">
                  <c:v>25</c:v>
                </c:pt>
                <c:pt idx="4">
                  <c:v>36</c:v>
                </c:pt>
                <c:pt idx="5">
                  <c:v>49</c:v>
                </c:pt>
                <c:pt idx="6">
                  <c:v>64</c:v>
                </c:pt>
                <c:pt idx="7">
                  <c:v>81</c:v>
                </c:pt>
                <c:pt idx="8">
                  <c:v>100</c:v>
                </c:pt>
                <c:pt idx="9">
                  <c:v>121</c:v>
                </c:pt>
                <c:pt idx="10">
                  <c:v>144</c:v>
                </c:pt>
                <c:pt idx="11">
                  <c:v>169</c:v>
                </c:pt>
                <c:pt idx="12">
                  <c:v>196</c:v>
                </c:pt>
                <c:pt idx="13">
                  <c:v>225</c:v>
                </c:pt>
                <c:pt idx="14">
                  <c:v>256</c:v>
                </c:pt>
                <c:pt idx="15">
                  <c:v>289</c:v>
                </c:pt>
                <c:pt idx="16">
                  <c:v>324</c:v>
                </c:pt>
                <c:pt idx="17">
                  <c:v>361</c:v>
                </c:pt>
                <c:pt idx="18">
                  <c:v>400</c:v>
                </c:pt>
                <c:pt idx="19">
                  <c:v>441</c:v>
                </c:pt>
                <c:pt idx="20">
                  <c:v>484</c:v>
                </c:pt>
                <c:pt idx="21">
                  <c:v>529</c:v>
                </c:pt>
                <c:pt idx="22">
                  <c:v>576</c:v>
                </c:pt>
                <c:pt idx="23">
                  <c:v>625</c:v>
                </c:pt>
              </c:numCache>
            </c:numRef>
          </c:val>
        </c:ser>
        <c:ser>
          <c:idx val="1"/>
          <c:order val="1"/>
          <c:tx>
            <c:v>Awerbuch</c:v>
          </c:tx>
          <c:cat>
            <c:numRef>
              <c:f>'Time 25'!$B$3:$B$26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'Time 25'!$D$3:$D$26</c:f>
              <c:numCache>
                <c:formatCode>General</c:formatCode>
                <c:ptCount val="24"/>
                <c:pt idx="0">
                  <c:v>14</c:v>
                </c:pt>
                <c:pt idx="1">
                  <c:v>22</c:v>
                </c:pt>
                <c:pt idx="2">
                  <c:v>30</c:v>
                </c:pt>
                <c:pt idx="3">
                  <c:v>38</c:v>
                </c:pt>
                <c:pt idx="4">
                  <c:v>46</c:v>
                </c:pt>
                <c:pt idx="5">
                  <c:v>54</c:v>
                </c:pt>
                <c:pt idx="6">
                  <c:v>62</c:v>
                </c:pt>
                <c:pt idx="7">
                  <c:v>70</c:v>
                </c:pt>
                <c:pt idx="8">
                  <c:v>78</c:v>
                </c:pt>
                <c:pt idx="9">
                  <c:v>86</c:v>
                </c:pt>
                <c:pt idx="10">
                  <c:v>94</c:v>
                </c:pt>
                <c:pt idx="11">
                  <c:v>102</c:v>
                </c:pt>
                <c:pt idx="12">
                  <c:v>110</c:v>
                </c:pt>
                <c:pt idx="13">
                  <c:v>118</c:v>
                </c:pt>
                <c:pt idx="14">
                  <c:v>126</c:v>
                </c:pt>
                <c:pt idx="15">
                  <c:v>134</c:v>
                </c:pt>
                <c:pt idx="16">
                  <c:v>142</c:v>
                </c:pt>
                <c:pt idx="17">
                  <c:v>150</c:v>
                </c:pt>
                <c:pt idx="18">
                  <c:v>158</c:v>
                </c:pt>
                <c:pt idx="19">
                  <c:v>166</c:v>
                </c:pt>
                <c:pt idx="20">
                  <c:v>174</c:v>
                </c:pt>
                <c:pt idx="21">
                  <c:v>182</c:v>
                </c:pt>
                <c:pt idx="22">
                  <c:v>190</c:v>
                </c:pt>
                <c:pt idx="23">
                  <c:v>198</c:v>
                </c:pt>
              </c:numCache>
            </c:numRef>
          </c:val>
        </c:ser>
        <c:marker val="1"/>
        <c:axId val="72594176"/>
        <c:axId val="72595712"/>
      </c:lineChart>
      <c:catAx>
        <c:axId val="72594176"/>
        <c:scaling>
          <c:orientation val="minMax"/>
        </c:scaling>
        <c:axPos val="b"/>
        <c:numFmt formatCode="General" sourceLinked="1"/>
        <c:tickLblPos val="nextTo"/>
        <c:crossAx val="72595712"/>
        <c:crosses val="autoZero"/>
        <c:auto val="1"/>
        <c:lblAlgn val="ctr"/>
        <c:lblOffset val="100"/>
      </c:catAx>
      <c:valAx>
        <c:axId val="72595712"/>
        <c:scaling>
          <c:orientation val="minMax"/>
        </c:scaling>
        <c:axPos val="l"/>
        <c:majorGridlines/>
        <c:numFmt formatCode="General" sourceLinked="1"/>
        <c:tickLblPos val="nextTo"/>
        <c:crossAx val="72594176"/>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v>Tarry</c:v>
          </c:tx>
          <c:cat>
            <c:numRef>
              <c:f>'Time 50'!$B$3:$B$26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'Time 50'!$C$3:$C$26</c:f>
              <c:numCache>
                <c:formatCode>General</c:formatCode>
                <c:ptCount val="24"/>
                <c:pt idx="0">
                  <c:v>8</c:v>
                </c:pt>
                <c:pt idx="1">
                  <c:v>18</c:v>
                </c:pt>
                <c:pt idx="2">
                  <c:v>32</c:v>
                </c:pt>
                <c:pt idx="3">
                  <c:v>50</c:v>
                </c:pt>
                <c:pt idx="4">
                  <c:v>72</c:v>
                </c:pt>
                <c:pt idx="5">
                  <c:v>98</c:v>
                </c:pt>
                <c:pt idx="6">
                  <c:v>128</c:v>
                </c:pt>
                <c:pt idx="7">
                  <c:v>162</c:v>
                </c:pt>
                <c:pt idx="8">
                  <c:v>200</c:v>
                </c:pt>
                <c:pt idx="9">
                  <c:v>242</c:v>
                </c:pt>
                <c:pt idx="10">
                  <c:v>270</c:v>
                </c:pt>
                <c:pt idx="11">
                  <c:v>338</c:v>
                </c:pt>
                <c:pt idx="12">
                  <c:v>392</c:v>
                </c:pt>
                <c:pt idx="13">
                  <c:v>450</c:v>
                </c:pt>
                <c:pt idx="14">
                  <c:v>512</c:v>
                </c:pt>
                <c:pt idx="15">
                  <c:v>568</c:v>
                </c:pt>
                <c:pt idx="16">
                  <c:v>640</c:v>
                </c:pt>
                <c:pt idx="17">
                  <c:v>689</c:v>
                </c:pt>
                <c:pt idx="18">
                  <c:v>800</c:v>
                </c:pt>
                <c:pt idx="19">
                  <c:v>882</c:v>
                </c:pt>
                <c:pt idx="20">
                  <c:v>968</c:v>
                </c:pt>
                <c:pt idx="21">
                  <c:v>1058</c:v>
                </c:pt>
                <c:pt idx="22">
                  <c:v>1152</c:v>
                </c:pt>
                <c:pt idx="23">
                  <c:v>1250</c:v>
                </c:pt>
              </c:numCache>
            </c:numRef>
          </c:val>
        </c:ser>
        <c:ser>
          <c:idx val="1"/>
          <c:order val="1"/>
          <c:tx>
            <c:v>Awerbuch</c:v>
          </c:tx>
          <c:cat>
            <c:numRef>
              <c:f>'Time 50'!$B$3:$B$26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'Time 50'!$D$3:$D$26</c:f>
              <c:numCache>
                <c:formatCode>General</c:formatCode>
                <c:ptCount val="24"/>
                <c:pt idx="0">
                  <c:v>14</c:v>
                </c:pt>
                <c:pt idx="1">
                  <c:v>22</c:v>
                </c:pt>
                <c:pt idx="2">
                  <c:v>30</c:v>
                </c:pt>
                <c:pt idx="3">
                  <c:v>38</c:v>
                </c:pt>
                <c:pt idx="4">
                  <c:v>46</c:v>
                </c:pt>
                <c:pt idx="5">
                  <c:v>54</c:v>
                </c:pt>
                <c:pt idx="6">
                  <c:v>62</c:v>
                </c:pt>
                <c:pt idx="7">
                  <c:v>70</c:v>
                </c:pt>
                <c:pt idx="8">
                  <c:v>78</c:v>
                </c:pt>
                <c:pt idx="9">
                  <c:v>86</c:v>
                </c:pt>
                <c:pt idx="10">
                  <c:v>94</c:v>
                </c:pt>
                <c:pt idx="11">
                  <c:v>102</c:v>
                </c:pt>
                <c:pt idx="12">
                  <c:v>110</c:v>
                </c:pt>
                <c:pt idx="13">
                  <c:v>118</c:v>
                </c:pt>
                <c:pt idx="14">
                  <c:v>126</c:v>
                </c:pt>
                <c:pt idx="15">
                  <c:v>134</c:v>
                </c:pt>
                <c:pt idx="16">
                  <c:v>142</c:v>
                </c:pt>
                <c:pt idx="17">
                  <c:v>150</c:v>
                </c:pt>
                <c:pt idx="18">
                  <c:v>158</c:v>
                </c:pt>
                <c:pt idx="19">
                  <c:v>166</c:v>
                </c:pt>
                <c:pt idx="20">
                  <c:v>174</c:v>
                </c:pt>
                <c:pt idx="21">
                  <c:v>182</c:v>
                </c:pt>
                <c:pt idx="22">
                  <c:v>190</c:v>
                </c:pt>
                <c:pt idx="23">
                  <c:v>198</c:v>
                </c:pt>
              </c:numCache>
            </c:numRef>
          </c:val>
        </c:ser>
        <c:marker val="1"/>
        <c:axId val="85372928"/>
        <c:axId val="85374464"/>
      </c:lineChart>
      <c:catAx>
        <c:axId val="85372928"/>
        <c:scaling>
          <c:orientation val="minMax"/>
        </c:scaling>
        <c:axPos val="b"/>
        <c:numFmt formatCode="General" sourceLinked="1"/>
        <c:tickLblPos val="nextTo"/>
        <c:crossAx val="85374464"/>
        <c:crosses val="autoZero"/>
        <c:auto val="1"/>
        <c:lblAlgn val="ctr"/>
        <c:lblOffset val="100"/>
      </c:catAx>
      <c:valAx>
        <c:axId val="85374464"/>
        <c:scaling>
          <c:orientation val="minMax"/>
        </c:scaling>
        <c:axPos val="l"/>
        <c:majorGridlines/>
        <c:numFmt formatCode="General" sourceLinked="1"/>
        <c:tickLblPos val="nextTo"/>
        <c:crossAx val="85372928"/>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v>Tarry</c:v>
          </c:tx>
          <c:cat>
            <c:numRef>
              <c:f>'Time 75'!$B$3:$B$26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'Time 75'!$C$3:$C$26</c:f>
              <c:numCache>
                <c:formatCode>General</c:formatCode>
                <c:ptCount val="24"/>
                <c:pt idx="0">
                  <c:v>12</c:v>
                </c:pt>
                <c:pt idx="1">
                  <c:v>27</c:v>
                </c:pt>
                <c:pt idx="2">
                  <c:v>48</c:v>
                </c:pt>
                <c:pt idx="3">
                  <c:v>75</c:v>
                </c:pt>
                <c:pt idx="4">
                  <c:v>108</c:v>
                </c:pt>
                <c:pt idx="5">
                  <c:v>147</c:v>
                </c:pt>
                <c:pt idx="6">
                  <c:v>192</c:v>
                </c:pt>
                <c:pt idx="7">
                  <c:v>243</c:v>
                </c:pt>
                <c:pt idx="8">
                  <c:v>270</c:v>
                </c:pt>
                <c:pt idx="9">
                  <c:v>363</c:v>
                </c:pt>
                <c:pt idx="10">
                  <c:v>432</c:v>
                </c:pt>
                <c:pt idx="11">
                  <c:v>507</c:v>
                </c:pt>
                <c:pt idx="12">
                  <c:v>588</c:v>
                </c:pt>
                <c:pt idx="13">
                  <c:v>675</c:v>
                </c:pt>
                <c:pt idx="14">
                  <c:v>768</c:v>
                </c:pt>
                <c:pt idx="15">
                  <c:v>825</c:v>
                </c:pt>
                <c:pt idx="16">
                  <c:v>972</c:v>
                </c:pt>
                <c:pt idx="17">
                  <c:v>1030</c:v>
                </c:pt>
                <c:pt idx="18">
                  <c:v>1200</c:v>
                </c:pt>
                <c:pt idx="19">
                  <c:v>1323</c:v>
                </c:pt>
                <c:pt idx="20">
                  <c:v>1452</c:v>
                </c:pt>
                <c:pt idx="21">
                  <c:v>1587</c:v>
                </c:pt>
                <c:pt idx="22">
                  <c:v>1770</c:v>
                </c:pt>
                <c:pt idx="23">
                  <c:v>1875</c:v>
                </c:pt>
              </c:numCache>
            </c:numRef>
          </c:val>
        </c:ser>
        <c:ser>
          <c:idx val="1"/>
          <c:order val="1"/>
          <c:tx>
            <c:v>Awerbuch</c:v>
          </c:tx>
          <c:cat>
            <c:numRef>
              <c:f>'Time 75'!$B$3:$B$26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'Time 75'!$D$3:$D$26</c:f>
              <c:numCache>
                <c:formatCode>General</c:formatCode>
                <c:ptCount val="24"/>
                <c:pt idx="0">
                  <c:v>14</c:v>
                </c:pt>
                <c:pt idx="1">
                  <c:v>22</c:v>
                </c:pt>
                <c:pt idx="2">
                  <c:v>30</c:v>
                </c:pt>
                <c:pt idx="3">
                  <c:v>38</c:v>
                </c:pt>
                <c:pt idx="4">
                  <c:v>46</c:v>
                </c:pt>
                <c:pt idx="5">
                  <c:v>54</c:v>
                </c:pt>
                <c:pt idx="6">
                  <c:v>62</c:v>
                </c:pt>
                <c:pt idx="7">
                  <c:v>70</c:v>
                </c:pt>
                <c:pt idx="8">
                  <c:v>78</c:v>
                </c:pt>
                <c:pt idx="9">
                  <c:v>86</c:v>
                </c:pt>
                <c:pt idx="10">
                  <c:v>94</c:v>
                </c:pt>
                <c:pt idx="11">
                  <c:v>102</c:v>
                </c:pt>
                <c:pt idx="12">
                  <c:v>110</c:v>
                </c:pt>
                <c:pt idx="13">
                  <c:v>118</c:v>
                </c:pt>
                <c:pt idx="14">
                  <c:v>126</c:v>
                </c:pt>
                <c:pt idx="15">
                  <c:v>134</c:v>
                </c:pt>
                <c:pt idx="16">
                  <c:v>142</c:v>
                </c:pt>
                <c:pt idx="17">
                  <c:v>150</c:v>
                </c:pt>
                <c:pt idx="18">
                  <c:v>158</c:v>
                </c:pt>
                <c:pt idx="19">
                  <c:v>166</c:v>
                </c:pt>
                <c:pt idx="20">
                  <c:v>174</c:v>
                </c:pt>
                <c:pt idx="21">
                  <c:v>182</c:v>
                </c:pt>
                <c:pt idx="22">
                  <c:v>190</c:v>
                </c:pt>
                <c:pt idx="23">
                  <c:v>198</c:v>
                </c:pt>
              </c:numCache>
            </c:numRef>
          </c:val>
        </c:ser>
        <c:marker val="1"/>
        <c:axId val="77272192"/>
        <c:axId val="77273728"/>
      </c:lineChart>
      <c:catAx>
        <c:axId val="77272192"/>
        <c:scaling>
          <c:orientation val="minMax"/>
        </c:scaling>
        <c:axPos val="b"/>
        <c:numFmt formatCode="General" sourceLinked="1"/>
        <c:tickLblPos val="nextTo"/>
        <c:crossAx val="77273728"/>
        <c:crosses val="autoZero"/>
        <c:auto val="1"/>
        <c:lblAlgn val="ctr"/>
        <c:lblOffset val="100"/>
      </c:catAx>
      <c:valAx>
        <c:axId val="77273728"/>
        <c:scaling>
          <c:orientation val="minMax"/>
        </c:scaling>
        <c:axPos val="l"/>
        <c:majorGridlines/>
        <c:numFmt formatCode="General" sourceLinked="1"/>
        <c:tickLblPos val="nextTo"/>
        <c:crossAx val="77272192"/>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154396325459318"/>
          <c:y val="7.4548702245552642E-2"/>
          <c:w val="0.64181714785651789"/>
          <c:h val="0.79822506561679785"/>
        </c:manualLayout>
      </c:layout>
      <c:lineChart>
        <c:grouping val="standard"/>
        <c:ser>
          <c:idx val="0"/>
          <c:order val="0"/>
          <c:tx>
            <c:v>Tarry</c:v>
          </c:tx>
          <c:cat>
            <c:numRef>
              <c:f>'Msg 25'!$B$3:$B$26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'Msg 25'!$C$3:$C$26</c:f>
              <c:numCache>
                <c:formatCode>General</c:formatCode>
                <c:ptCount val="24"/>
                <c:pt idx="0">
                  <c:v>4</c:v>
                </c:pt>
                <c:pt idx="1">
                  <c:v>9</c:v>
                </c:pt>
                <c:pt idx="2">
                  <c:v>16</c:v>
                </c:pt>
                <c:pt idx="3">
                  <c:v>25</c:v>
                </c:pt>
                <c:pt idx="4">
                  <c:v>38</c:v>
                </c:pt>
                <c:pt idx="5">
                  <c:v>47</c:v>
                </c:pt>
                <c:pt idx="6">
                  <c:v>64</c:v>
                </c:pt>
                <c:pt idx="7">
                  <c:v>81</c:v>
                </c:pt>
                <c:pt idx="8">
                  <c:v>100</c:v>
                </c:pt>
                <c:pt idx="9">
                  <c:v>130</c:v>
                </c:pt>
                <c:pt idx="10">
                  <c:v>138</c:v>
                </c:pt>
                <c:pt idx="11">
                  <c:v>169</c:v>
                </c:pt>
                <c:pt idx="12">
                  <c:v>200</c:v>
                </c:pt>
                <c:pt idx="13">
                  <c:v>215</c:v>
                </c:pt>
                <c:pt idx="14">
                  <c:v>256</c:v>
                </c:pt>
                <c:pt idx="15">
                  <c:v>289</c:v>
                </c:pt>
                <c:pt idx="16">
                  <c:v>330</c:v>
                </c:pt>
                <c:pt idx="17">
                  <c:v>350</c:v>
                </c:pt>
                <c:pt idx="18">
                  <c:v>400</c:v>
                </c:pt>
                <c:pt idx="19">
                  <c:v>441</c:v>
                </c:pt>
                <c:pt idx="20">
                  <c:v>490</c:v>
                </c:pt>
                <c:pt idx="21">
                  <c:v>510</c:v>
                </c:pt>
                <c:pt idx="22">
                  <c:v>576</c:v>
                </c:pt>
                <c:pt idx="23">
                  <c:v>625</c:v>
                </c:pt>
              </c:numCache>
            </c:numRef>
          </c:val>
        </c:ser>
        <c:ser>
          <c:idx val="1"/>
          <c:order val="1"/>
          <c:tx>
            <c:v>Awerbuch</c:v>
          </c:tx>
          <c:cat>
            <c:numRef>
              <c:f>'Msg 25'!$B$3:$B$26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'Msg 25'!$D$3:$D$26</c:f>
              <c:numCache>
                <c:formatCode>General</c:formatCode>
                <c:ptCount val="24"/>
                <c:pt idx="0">
                  <c:v>8</c:v>
                </c:pt>
                <c:pt idx="1">
                  <c:v>18</c:v>
                </c:pt>
                <c:pt idx="2">
                  <c:v>32</c:v>
                </c:pt>
                <c:pt idx="3">
                  <c:v>50</c:v>
                </c:pt>
                <c:pt idx="4">
                  <c:v>72</c:v>
                </c:pt>
                <c:pt idx="5">
                  <c:v>98</c:v>
                </c:pt>
                <c:pt idx="6">
                  <c:v>128</c:v>
                </c:pt>
                <c:pt idx="7">
                  <c:v>162</c:v>
                </c:pt>
                <c:pt idx="8">
                  <c:v>200</c:v>
                </c:pt>
                <c:pt idx="9">
                  <c:v>260</c:v>
                </c:pt>
                <c:pt idx="10">
                  <c:v>270</c:v>
                </c:pt>
                <c:pt idx="11">
                  <c:v>338</c:v>
                </c:pt>
                <c:pt idx="12">
                  <c:v>392</c:v>
                </c:pt>
                <c:pt idx="13">
                  <c:v>450</c:v>
                </c:pt>
                <c:pt idx="14">
                  <c:v>512</c:v>
                </c:pt>
                <c:pt idx="15">
                  <c:v>578</c:v>
                </c:pt>
                <c:pt idx="16">
                  <c:v>648</c:v>
                </c:pt>
                <c:pt idx="17">
                  <c:v>722</c:v>
                </c:pt>
                <c:pt idx="18">
                  <c:v>800</c:v>
                </c:pt>
                <c:pt idx="19">
                  <c:v>882</c:v>
                </c:pt>
                <c:pt idx="20">
                  <c:v>980</c:v>
                </c:pt>
                <c:pt idx="21">
                  <c:v>1020</c:v>
                </c:pt>
                <c:pt idx="22">
                  <c:v>1152</c:v>
                </c:pt>
                <c:pt idx="23">
                  <c:v>1250</c:v>
                </c:pt>
              </c:numCache>
            </c:numRef>
          </c:val>
        </c:ser>
        <c:marker val="1"/>
        <c:axId val="77271424"/>
        <c:axId val="77277440"/>
      </c:lineChart>
      <c:catAx>
        <c:axId val="77271424"/>
        <c:scaling>
          <c:orientation val="minMax"/>
        </c:scaling>
        <c:axPos val="b"/>
        <c:numFmt formatCode="General" sourceLinked="1"/>
        <c:tickLblPos val="nextTo"/>
        <c:crossAx val="77277440"/>
        <c:crosses val="autoZero"/>
        <c:auto val="1"/>
        <c:lblAlgn val="ctr"/>
        <c:lblOffset val="100"/>
      </c:catAx>
      <c:valAx>
        <c:axId val="77277440"/>
        <c:scaling>
          <c:orientation val="minMax"/>
        </c:scaling>
        <c:axPos val="l"/>
        <c:majorGridlines/>
        <c:numFmt formatCode="General" sourceLinked="1"/>
        <c:tickLblPos val="nextTo"/>
        <c:crossAx val="77271424"/>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v>Tarry</c:v>
          </c:tx>
          <c:cat>
            <c:numRef>
              <c:f>'Msg 50'!$B$3:$B$26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'Msg 50'!$C$3:$C$26</c:f>
              <c:numCache>
                <c:formatCode>General</c:formatCode>
                <c:ptCount val="24"/>
                <c:pt idx="0">
                  <c:v>8</c:v>
                </c:pt>
                <c:pt idx="1">
                  <c:v>18</c:v>
                </c:pt>
                <c:pt idx="2">
                  <c:v>32</c:v>
                </c:pt>
                <c:pt idx="3">
                  <c:v>50</c:v>
                </c:pt>
                <c:pt idx="4">
                  <c:v>72</c:v>
                </c:pt>
                <c:pt idx="5">
                  <c:v>98</c:v>
                </c:pt>
                <c:pt idx="6">
                  <c:v>128</c:v>
                </c:pt>
                <c:pt idx="7">
                  <c:v>162</c:v>
                </c:pt>
                <c:pt idx="8">
                  <c:v>200</c:v>
                </c:pt>
                <c:pt idx="9">
                  <c:v>242</c:v>
                </c:pt>
                <c:pt idx="10">
                  <c:v>288</c:v>
                </c:pt>
                <c:pt idx="11">
                  <c:v>338</c:v>
                </c:pt>
                <c:pt idx="12">
                  <c:v>392</c:v>
                </c:pt>
                <c:pt idx="13">
                  <c:v>450</c:v>
                </c:pt>
                <c:pt idx="14">
                  <c:v>512</c:v>
                </c:pt>
                <c:pt idx="15">
                  <c:v>590</c:v>
                </c:pt>
                <c:pt idx="16">
                  <c:v>600</c:v>
                </c:pt>
                <c:pt idx="17">
                  <c:v>700</c:v>
                </c:pt>
                <c:pt idx="18">
                  <c:v>800</c:v>
                </c:pt>
                <c:pt idx="19">
                  <c:v>882</c:v>
                </c:pt>
                <c:pt idx="20">
                  <c:v>968</c:v>
                </c:pt>
                <c:pt idx="21">
                  <c:v>1058</c:v>
                </c:pt>
                <c:pt idx="22">
                  <c:v>1152</c:v>
                </c:pt>
                <c:pt idx="23">
                  <c:v>1250</c:v>
                </c:pt>
              </c:numCache>
            </c:numRef>
          </c:val>
        </c:ser>
        <c:ser>
          <c:idx val="1"/>
          <c:order val="1"/>
          <c:tx>
            <c:v>Awerbuch</c:v>
          </c:tx>
          <c:cat>
            <c:numRef>
              <c:f>'Msg 50'!$B$3:$B$26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'Msg 50'!$D$3:$D$26</c:f>
              <c:numCache>
                <c:formatCode>General</c:formatCode>
                <c:ptCount val="24"/>
                <c:pt idx="0">
                  <c:v>16</c:v>
                </c:pt>
                <c:pt idx="1">
                  <c:v>36</c:v>
                </c:pt>
                <c:pt idx="2">
                  <c:v>64</c:v>
                </c:pt>
                <c:pt idx="3">
                  <c:v>100</c:v>
                </c:pt>
                <c:pt idx="4">
                  <c:v>144</c:v>
                </c:pt>
                <c:pt idx="5">
                  <c:v>196</c:v>
                </c:pt>
                <c:pt idx="6">
                  <c:v>256</c:v>
                </c:pt>
                <c:pt idx="7">
                  <c:v>324</c:v>
                </c:pt>
                <c:pt idx="8">
                  <c:v>400</c:v>
                </c:pt>
                <c:pt idx="9">
                  <c:v>484</c:v>
                </c:pt>
                <c:pt idx="10">
                  <c:v>576</c:v>
                </c:pt>
                <c:pt idx="11">
                  <c:v>676</c:v>
                </c:pt>
                <c:pt idx="12">
                  <c:v>784</c:v>
                </c:pt>
                <c:pt idx="13">
                  <c:v>900</c:v>
                </c:pt>
                <c:pt idx="14">
                  <c:v>1050</c:v>
                </c:pt>
                <c:pt idx="15">
                  <c:v>1100</c:v>
                </c:pt>
                <c:pt idx="16">
                  <c:v>1200</c:v>
                </c:pt>
                <c:pt idx="17">
                  <c:v>1444</c:v>
                </c:pt>
                <c:pt idx="18">
                  <c:v>1600</c:v>
                </c:pt>
                <c:pt idx="19">
                  <c:v>1764</c:v>
                </c:pt>
                <c:pt idx="20">
                  <c:v>1936</c:v>
                </c:pt>
                <c:pt idx="21">
                  <c:v>2116</c:v>
                </c:pt>
                <c:pt idx="22">
                  <c:v>2304</c:v>
                </c:pt>
                <c:pt idx="23">
                  <c:v>2500</c:v>
                </c:pt>
              </c:numCache>
            </c:numRef>
          </c:val>
        </c:ser>
        <c:marker val="1"/>
        <c:axId val="4414464"/>
        <c:axId val="4423040"/>
      </c:lineChart>
      <c:catAx>
        <c:axId val="4414464"/>
        <c:scaling>
          <c:orientation val="minMax"/>
        </c:scaling>
        <c:axPos val="b"/>
        <c:numFmt formatCode="General" sourceLinked="1"/>
        <c:tickLblPos val="nextTo"/>
        <c:crossAx val="4423040"/>
        <c:crosses val="autoZero"/>
        <c:auto val="1"/>
        <c:lblAlgn val="ctr"/>
        <c:lblOffset val="100"/>
      </c:catAx>
      <c:valAx>
        <c:axId val="4423040"/>
        <c:scaling>
          <c:orientation val="minMax"/>
        </c:scaling>
        <c:axPos val="l"/>
        <c:majorGridlines/>
        <c:numFmt formatCode="General" sourceLinked="1"/>
        <c:tickLblPos val="nextTo"/>
        <c:crossAx val="4414464"/>
        <c:crosses val="autoZero"/>
        <c:crossBetween val="between"/>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v>Tarry</c:v>
          </c:tx>
          <c:cat>
            <c:numRef>
              <c:f>'Msg 75'!$B$3:$B$26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'Msg 75'!$C$3:$C$26</c:f>
              <c:numCache>
                <c:formatCode>General</c:formatCode>
                <c:ptCount val="24"/>
                <c:pt idx="0">
                  <c:v>12</c:v>
                </c:pt>
                <c:pt idx="1">
                  <c:v>27</c:v>
                </c:pt>
                <c:pt idx="2">
                  <c:v>48</c:v>
                </c:pt>
                <c:pt idx="3">
                  <c:v>75</c:v>
                </c:pt>
                <c:pt idx="4">
                  <c:v>108</c:v>
                </c:pt>
                <c:pt idx="5">
                  <c:v>147</c:v>
                </c:pt>
                <c:pt idx="6">
                  <c:v>192</c:v>
                </c:pt>
                <c:pt idx="7">
                  <c:v>243</c:v>
                </c:pt>
                <c:pt idx="8">
                  <c:v>300</c:v>
                </c:pt>
                <c:pt idx="9">
                  <c:v>363</c:v>
                </c:pt>
                <c:pt idx="10">
                  <c:v>432</c:v>
                </c:pt>
                <c:pt idx="11">
                  <c:v>550</c:v>
                </c:pt>
                <c:pt idx="12">
                  <c:v>570</c:v>
                </c:pt>
                <c:pt idx="13">
                  <c:v>650</c:v>
                </c:pt>
                <c:pt idx="14">
                  <c:v>768</c:v>
                </c:pt>
                <c:pt idx="15">
                  <c:v>867</c:v>
                </c:pt>
                <c:pt idx="16">
                  <c:v>972</c:v>
                </c:pt>
                <c:pt idx="17">
                  <c:v>1083</c:v>
                </c:pt>
                <c:pt idx="18">
                  <c:v>1200</c:v>
                </c:pt>
                <c:pt idx="19">
                  <c:v>1323</c:v>
                </c:pt>
                <c:pt idx="20">
                  <c:v>1452</c:v>
                </c:pt>
                <c:pt idx="21">
                  <c:v>1600</c:v>
                </c:pt>
                <c:pt idx="22">
                  <c:v>1690</c:v>
                </c:pt>
                <c:pt idx="23">
                  <c:v>1875</c:v>
                </c:pt>
              </c:numCache>
            </c:numRef>
          </c:val>
        </c:ser>
        <c:ser>
          <c:idx val="1"/>
          <c:order val="1"/>
          <c:tx>
            <c:v>Awerbuch</c:v>
          </c:tx>
          <c:cat>
            <c:numRef>
              <c:f>'Msg 75'!$B$3:$B$26</c:f>
              <c:numCache>
                <c:formatCode>General</c:formatCode>
                <c:ptCount val="24"/>
                <c:pt idx="0">
                  <c:v>4</c:v>
                </c:pt>
                <c:pt idx="1">
                  <c:v>6</c:v>
                </c:pt>
                <c:pt idx="2">
                  <c:v>8</c:v>
                </c:pt>
                <c:pt idx="3">
                  <c:v>10</c:v>
                </c:pt>
                <c:pt idx="4">
                  <c:v>12</c:v>
                </c:pt>
                <c:pt idx="5">
                  <c:v>14</c:v>
                </c:pt>
                <c:pt idx="6">
                  <c:v>16</c:v>
                </c:pt>
                <c:pt idx="7">
                  <c:v>18</c:v>
                </c:pt>
                <c:pt idx="8">
                  <c:v>20</c:v>
                </c:pt>
                <c:pt idx="9">
                  <c:v>22</c:v>
                </c:pt>
                <c:pt idx="10">
                  <c:v>24</c:v>
                </c:pt>
                <c:pt idx="11">
                  <c:v>26</c:v>
                </c:pt>
                <c:pt idx="12">
                  <c:v>28</c:v>
                </c:pt>
                <c:pt idx="13">
                  <c:v>30</c:v>
                </c:pt>
                <c:pt idx="14">
                  <c:v>32</c:v>
                </c:pt>
                <c:pt idx="15">
                  <c:v>34</c:v>
                </c:pt>
                <c:pt idx="16">
                  <c:v>36</c:v>
                </c:pt>
                <c:pt idx="17">
                  <c:v>38</c:v>
                </c:pt>
                <c:pt idx="18">
                  <c:v>40</c:v>
                </c:pt>
                <c:pt idx="19">
                  <c:v>42</c:v>
                </c:pt>
                <c:pt idx="20">
                  <c:v>44</c:v>
                </c:pt>
                <c:pt idx="21">
                  <c:v>46</c:v>
                </c:pt>
                <c:pt idx="22">
                  <c:v>48</c:v>
                </c:pt>
                <c:pt idx="23">
                  <c:v>50</c:v>
                </c:pt>
              </c:numCache>
            </c:numRef>
          </c:cat>
          <c:val>
            <c:numRef>
              <c:f>'Msg 75'!$D$3:$D$26</c:f>
              <c:numCache>
                <c:formatCode>General</c:formatCode>
                <c:ptCount val="24"/>
                <c:pt idx="0">
                  <c:v>24</c:v>
                </c:pt>
                <c:pt idx="1">
                  <c:v>54</c:v>
                </c:pt>
                <c:pt idx="2">
                  <c:v>96</c:v>
                </c:pt>
                <c:pt idx="3">
                  <c:v>150</c:v>
                </c:pt>
                <c:pt idx="4">
                  <c:v>216</c:v>
                </c:pt>
                <c:pt idx="5">
                  <c:v>294</c:v>
                </c:pt>
                <c:pt idx="6">
                  <c:v>384</c:v>
                </c:pt>
                <c:pt idx="7">
                  <c:v>486</c:v>
                </c:pt>
                <c:pt idx="8">
                  <c:v>600</c:v>
                </c:pt>
                <c:pt idx="9">
                  <c:v>726</c:v>
                </c:pt>
                <c:pt idx="10">
                  <c:v>864</c:v>
                </c:pt>
                <c:pt idx="11">
                  <c:v>1050</c:v>
                </c:pt>
                <c:pt idx="12">
                  <c:v>1100</c:v>
                </c:pt>
                <c:pt idx="13">
                  <c:v>1350</c:v>
                </c:pt>
                <c:pt idx="14">
                  <c:v>1536</c:v>
                </c:pt>
                <c:pt idx="15">
                  <c:v>1734</c:v>
                </c:pt>
                <c:pt idx="16">
                  <c:v>1944</c:v>
                </c:pt>
                <c:pt idx="17">
                  <c:v>2166</c:v>
                </c:pt>
                <c:pt idx="18">
                  <c:v>2400</c:v>
                </c:pt>
                <c:pt idx="19">
                  <c:v>2646</c:v>
                </c:pt>
                <c:pt idx="20">
                  <c:v>2904</c:v>
                </c:pt>
                <c:pt idx="21">
                  <c:v>3200</c:v>
                </c:pt>
                <c:pt idx="22">
                  <c:v>3380</c:v>
                </c:pt>
                <c:pt idx="23">
                  <c:v>3750</c:v>
                </c:pt>
              </c:numCache>
            </c:numRef>
          </c:val>
        </c:ser>
        <c:marker val="1"/>
        <c:axId val="72823552"/>
        <c:axId val="72829568"/>
      </c:lineChart>
      <c:catAx>
        <c:axId val="72823552"/>
        <c:scaling>
          <c:orientation val="minMax"/>
        </c:scaling>
        <c:axPos val="b"/>
        <c:numFmt formatCode="General" sourceLinked="1"/>
        <c:tickLblPos val="nextTo"/>
        <c:crossAx val="72829568"/>
        <c:crosses val="autoZero"/>
        <c:auto val="1"/>
        <c:lblAlgn val="ctr"/>
        <c:lblOffset val="100"/>
      </c:catAx>
      <c:valAx>
        <c:axId val="72829568"/>
        <c:scaling>
          <c:orientation val="minMax"/>
        </c:scaling>
        <c:axPos val="l"/>
        <c:majorGridlines/>
        <c:numFmt formatCode="General" sourceLinked="1"/>
        <c:tickLblPos val="nextTo"/>
        <c:crossAx val="72823552"/>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a:outerShdw blurRad="50800" dist="38100" dir="2700000" algn="tl" rotWithShape="0">
              <a:prstClr val="black">
                <a:alpha val="40000"/>
              </a:prstClr>
            </a:outerShdw>
          </a:effectLst>
        </p:spPr>
        <p:txBody>
          <a:bodyPr/>
          <a:lstStyle/>
          <a:p>
            <a:r>
              <a:rPr lang="en-US" b="1" dirty="0" smtClean="0"/>
              <a:t>Comparison of Tarry’s Algorithm and Awerbuch’s Algorithm</a:t>
            </a:r>
            <a:endParaRPr lang="en-US" b="1" dirty="0"/>
          </a:p>
        </p:txBody>
      </p:sp>
      <p:sp>
        <p:nvSpPr>
          <p:cNvPr id="3" name="Subtitle 2"/>
          <p:cNvSpPr>
            <a:spLocks noGrp="1"/>
          </p:cNvSpPr>
          <p:nvPr>
            <p:ph type="subTitle" idx="1"/>
          </p:nvPr>
        </p:nvSpPr>
        <p:spPr/>
        <p:txBody>
          <a:bodyPr>
            <a:normAutofit fontScale="77500" lnSpcReduction="20000"/>
          </a:bodyPr>
          <a:lstStyle/>
          <a:p>
            <a:endParaRPr lang="en-US" dirty="0" smtClean="0">
              <a:latin typeface="Arial" charset="0"/>
            </a:endParaRPr>
          </a:p>
          <a:p>
            <a:r>
              <a:rPr lang="en-US" dirty="0" smtClean="0">
                <a:latin typeface="Arial" charset="0"/>
              </a:rPr>
              <a:t>CS 6/73201 Advanced Operating System</a:t>
            </a:r>
          </a:p>
          <a:p>
            <a:endParaRPr lang="en-US" dirty="0" smtClean="0">
              <a:latin typeface="Arial" charset="0"/>
            </a:endParaRPr>
          </a:p>
          <a:p>
            <a:r>
              <a:rPr lang="en-US" dirty="0" smtClean="0">
                <a:latin typeface="Arial" charset="0"/>
              </a:rPr>
              <a:t>Presentation by: Sanjitkumar Patel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Results and Analysis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Comparison of time complexity at connection probability of 50</a:t>
            </a:r>
            <a:r>
              <a:rPr lang="en-US" dirty="0" smtClean="0"/>
              <a:t>%</a:t>
            </a:r>
          </a:p>
          <a:p>
            <a:endParaRPr lang="en-US" dirty="0" smtClean="0"/>
          </a:p>
          <a:p>
            <a:endParaRPr lang="en-US" dirty="0" smtClean="0"/>
          </a:p>
          <a:p>
            <a:pPr>
              <a:buNone/>
            </a:pPr>
            <a:r>
              <a:rPr lang="en-US" dirty="0" smtClean="0"/>
              <a:t> </a:t>
            </a:r>
            <a:r>
              <a:rPr lang="en-US" dirty="0" smtClean="0"/>
              <a:t>    Time</a:t>
            </a:r>
          </a:p>
          <a:p>
            <a:pPr>
              <a:buNone/>
            </a:pPr>
            <a:r>
              <a:rPr lang="en-US" dirty="0" smtClean="0"/>
              <a:t> </a:t>
            </a:r>
            <a:r>
              <a:rPr lang="en-US" dirty="0" smtClean="0"/>
              <a:t>  complex.</a:t>
            </a:r>
            <a:endParaRPr lang="en-US" dirty="0" smtClean="0"/>
          </a:p>
          <a:p>
            <a:endParaRPr lang="en-US" dirty="0" smtClean="0"/>
          </a:p>
          <a:p>
            <a:pPr>
              <a:buNone/>
            </a:pPr>
            <a:r>
              <a:rPr lang="en-US" dirty="0" smtClean="0"/>
              <a:t> </a:t>
            </a:r>
            <a:endParaRPr lang="en-US" dirty="0" smtClean="0"/>
          </a:p>
          <a:p>
            <a:pPr>
              <a:buNone/>
            </a:pPr>
            <a:r>
              <a:rPr lang="en-US" dirty="0" smtClean="0"/>
              <a:t> </a:t>
            </a:r>
            <a:r>
              <a:rPr lang="en-US" dirty="0" smtClean="0"/>
              <a:t>                              Number of nodes</a:t>
            </a:r>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5" name="Chart 4"/>
          <p:cNvGraphicFramePr/>
          <p:nvPr/>
        </p:nvGraphicFramePr>
        <p:xfrm>
          <a:off x="2209800" y="2667000"/>
          <a:ext cx="5638800" cy="3048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Results and Analysis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Comparison of time complexity at connection probability of </a:t>
            </a:r>
            <a:r>
              <a:rPr lang="en-US" dirty="0" smtClean="0"/>
              <a:t>75%</a:t>
            </a:r>
          </a:p>
          <a:p>
            <a:endParaRPr lang="en-US" dirty="0" smtClean="0"/>
          </a:p>
          <a:p>
            <a:endParaRPr lang="en-US" dirty="0" smtClean="0"/>
          </a:p>
          <a:p>
            <a:pPr>
              <a:buNone/>
            </a:pPr>
            <a:r>
              <a:rPr lang="en-US" dirty="0" smtClean="0"/>
              <a:t> </a:t>
            </a:r>
            <a:r>
              <a:rPr lang="en-US" dirty="0" smtClean="0"/>
              <a:t>    Time</a:t>
            </a:r>
          </a:p>
          <a:p>
            <a:pPr>
              <a:buNone/>
            </a:pPr>
            <a:r>
              <a:rPr lang="en-US" dirty="0" smtClean="0"/>
              <a:t> </a:t>
            </a:r>
            <a:r>
              <a:rPr lang="en-US" dirty="0" smtClean="0"/>
              <a:t>  Complex.</a:t>
            </a:r>
          </a:p>
          <a:p>
            <a:pPr>
              <a:buNone/>
            </a:pPr>
            <a:endParaRPr lang="en-US" dirty="0" smtClean="0"/>
          </a:p>
          <a:p>
            <a:pPr>
              <a:buNone/>
            </a:pPr>
            <a:r>
              <a:rPr lang="en-US" dirty="0" smtClean="0"/>
              <a:t> </a:t>
            </a:r>
          </a:p>
          <a:p>
            <a:pPr>
              <a:buNone/>
            </a:pPr>
            <a:r>
              <a:rPr lang="en-US" dirty="0" smtClean="0"/>
              <a:t> </a:t>
            </a:r>
            <a:r>
              <a:rPr lang="en-US" dirty="0" smtClean="0"/>
              <a:t>                           Number of nodes</a:t>
            </a:r>
            <a:endParaRPr lang="en-US" dirty="0" smtClean="0"/>
          </a:p>
          <a:p>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5" name="Chart 4"/>
          <p:cNvGraphicFramePr/>
          <p:nvPr/>
        </p:nvGraphicFramePr>
        <p:xfrm>
          <a:off x="2209800" y="2667000"/>
          <a:ext cx="5867400"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Results and Analysis</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Comparison of </a:t>
            </a:r>
            <a:r>
              <a:rPr lang="en-US" dirty="0" smtClean="0"/>
              <a:t>message complexity at connection </a:t>
            </a:r>
            <a:r>
              <a:rPr lang="en-US" dirty="0" smtClean="0"/>
              <a:t>probability of </a:t>
            </a:r>
            <a:r>
              <a:rPr lang="en-US" dirty="0" smtClean="0"/>
              <a:t>25%</a:t>
            </a:r>
          </a:p>
          <a:p>
            <a:endParaRPr lang="en-US" dirty="0" smtClean="0"/>
          </a:p>
          <a:p>
            <a:endParaRPr lang="en-US" dirty="0" smtClean="0"/>
          </a:p>
          <a:p>
            <a:pPr>
              <a:buNone/>
            </a:pPr>
            <a:r>
              <a:rPr lang="en-US" dirty="0" smtClean="0"/>
              <a:t>  Message</a:t>
            </a:r>
            <a:endParaRPr lang="en-US" dirty="0" smtClean="0"/>
          </a:p>
          <a:p>
            <a:pPr>
              <a:buNone/>
            </a:pPr>
            <a:r>
              <a:rPr lang="en-US" dirty="0" smtClean="0"/>
              <a:t>  Complex</a:t>
            </a:r>
          </a:p>
          <a:p>
            <a:pPr>
              <a:buNone/>
            </a:pPr>
            <a:endParaRPr lang="en-US" dirty="0" smtClean="0"/>
          </a:p>
          <a:p>
            <a:pPr>
              <a:buNone/>
            </a:pPr>
            <a:endParaRPr lang="en-US" dirty="0" smtClean="0"/>
          </a:p>
          <a:p>
            <a:pPr>
              <a:buNone/>
            </a:pPr>
            <a:r>
              <a:rPr lang="en-US" dirty="0" smtClean="0"/>
              <a:t> </a:t>
            </a:r>
            <a:r>
              <a:rPr lang="en-US" dirty="0" smtClean="0"/>
              <a:t>                         Number of nodes</a:t>
            </a:r>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6" name="Chart 5"/>
          <p:cNvGraphicFramePr/>
          <p:nvPr/>
        </p:nvGraphicFramePr>
        <p:xfrm>
          <a:off x="1981200" y="2743200"/>
          <a:ext cx="5791200" cy="3124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Results and Analysis</a:t>
            </a:r>
            <a:endParaRPr lang="en-US" dirty="0"/>
          </a:p>
        </p:txBody>
      </p:sp>
      <p:sp>
        <p:nvSpPr>
          <p:cNvPr id="3" name="Content Placeholder 2"/>
          <p:cNvSpPr>
            <a:spLocks noGrp="1"/>
          </p:cNvSpPr>
          <p:nvPr>
            <p:ph idx="1"/>
          </p:nvPr>
        </p:nvSpPr>
        <p:spPr>
          <a:xfrm>
            <a:off x="457200" y="1600200"/>
            <a:ext cx="8229600" cy="4876800"/>
          </a:xfrm>
        </p:spPr>
        <p:txBody>
          <a:bodyPr/>
          <a:lstStyle/>
          <a:p>
            <a:r>
              <a:rPr lang="en-US" dirty="0" smtClean="0"/>
              <a:t>Comparison of message complexity at connection probability of </a:t>
            </a:r>
            <a:r>
              <a:rPr lang="en-US" dirty="0" smtClean="0"/>
              <a:t>50%</a:t>
            </a:r>
          </a:p>
          <a:p>
            <a:endParaRPr lang="en-US" dirty="0" smtClean="0"/>
          </a:p>
          <a:p>
            <a:pPr>
              <a:buNone/>
            </a:pPr>
            <a:r>
              <a:rPr lang="en-US" dirty="0" smtClean="0"/>
              <a:t>   </a:t>
            </a:r>
          </a:p>
          <a:p>
            <a:pPr>
              <a:buNone/>
            </a:pPr>
            <a:r>
              <a:rPr lang="en-US" dirty="0" smtClean="0"/>
              <a:t> </a:t>
            </a:r>
            <a:r>
              <a:rPr lang="en-US" dirty="0" smtClean="0"/>
              <a:t>  Message</a:t>
            </a:r>
            <a:endParaRPr lang="en-US" dirty="0" smtClean="0"/>
          </a:p>
          <a:p>
            <a:pPr>
              <a:buNone/>
            </a:pPr>
            <a:r>
              <a:rPr lang="en-US" dirty="0" smtClean="0"/>
              <a:t>   Complex</a:t>
            </a:r>
          </a:p>
          <a:p>
            <a:pPr>
              <a:buNone/>
            </a:pPr>
            <a:endParaRPr lang="en-US" dirty="0" smtClean="0"/>
          </a:p>
          <a:p>
            <a:pPr>
              <a:buNone/>
            </a:pPr>
            <a:r>
              <a:rPr lang="en-US" dirty="0" smtClean="0"/>
              <a:t>                              Number of nodes</a:t>
            </a:r>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5" name="Chart 4"/>
          <p:cNvGraphicFramePr/>
          <p:nvPr/>
        </p:nvGraphicFramePr>
        <p:xfrm>
          <a:off x="2209800" y="2667000"/>
          <a:ext cx="5410200" cy="3124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Results and Analysis</a:t>
            </a:r>
            <a:endParaRPr lang="en-US" dirty="0"/>
          </a:p>
        </p:txBody>
      </p:sp>
      <p:sp>
        <p:nvSpPr>
          <p:cNvPr id="3" name="Content Placeholder 2"/>
          <p:cNvSpPr>
            <a:spLocks noGrp="1"/>
          </p:cNvSpPr>
          <p:nvPr>
            <p:ph idx="1"/>
          </p:nvPr>
        </p:nvSpPr>
        <p:spPr>
          <a:xfrm>
            <a:off x="457200" y="1600200"/>
            <a:ext cx="8229600" cy="4876800"/>
          </a:xfrm>
        </p:spPr>
        <p:txBody>
          <a:bodyPr/>
          <a:lstStyle/>
          <a:p>
            <a:r>
              <a:rPr lang="en-US" dirty="0" smtClean="0"/>
              <a:t>Comparison of message complexity at connection probability of </a:t>
            </a:r>
            <a:r>
              <a:rPr lang="en-US" dirty="0" smtClean="0"/>
              <a:t>75%</a:t>
            </a:r>
          </a:p>
          <a:p>
            <a:endParaRPr lang="en-US" dirty="0" smtClean="0"/>
          </a:p>
          <a:p>
            <a:endParaRPr lang="en-US" dirty="0" smtClean="0"/>
          </a:p>
          <a:p>
            <a:pPr>
              <a:buNone/>
            </a:pPr>
            <a:r>
              <a:rPr lang="en-US" dirty="0" smtClean="0"/>
              <a:t> </a:t>
            </a:r>
            <a:r>
              <a:rPr lang="en-US" dirty="0" smtClean="0"/>
              <a:t> Message</a:t>
            </a:r>
          </a:p>
          <a:p>
            <a:pPr>
              <a:buNone/>
            </a:pPr>
            <a:r>
              <a:rPr lang="en-US" dirty="0" smtClean="0"/>
              <a:t> </a:t>
            </a:r>
            <a:r>
              <a:rPr lang="en-US" dirty="0" smtClean="0"/>
              <a:t> Complex</a:t>
            </a:r>
          </a:p>
          <a:p>
            <a:pPr>
              <a:buNone/>
            </a:pPr>
            <a:endParaRPr lang="en-US" dirty="0" smtClean="0"/>
          </a:p>
          <a:p>
            <a:pPr>
              <a:buNone/>
            </a:pPr>
            <a:r>
              <a:rPr lang="en-US" dirty="0" smtClean="0"/>
              <a:t>                           Number of nodes</a:t>
            </a:r>
          </a:p>
          <a:p>
            <a:pPr>
              <a:buNone/>
            </a:pPr>
            <a:endParaRPr lang="en-US" dirty="0" smtClean="0"/>
          </a:p>
          <a:p>
            <a:pPr>
              <a:buNone/>
            </a:pPr>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5" name="Chart 4"/>
          <p:cNvGraphicFramePr/>
          <p:nvPr/>
        </p:nvGraphicFramePr>
        <p:xfrm>
          <a:off x="2209800" y="2743200"/>
          <a:ext cx="5334000" cy="3048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Conclusion</a:t>
            </a:r>
            <a:endParaRPr lang="en-US" b="1" dirty="0"/>
          </a:p>
        </p:txBody>
      </p:sp>
      <p:sp>
        <p:nvSpPr>
          <p:cNvPr id="3" name="Content Placeholder 2"/>
          <p:cNvSpPr>
            <a:spLocks noGrp="1"/>
          </p:cNvSpPr>
          <p:nvPr>
            <p:ph idx="1"/>
          </p:nvPr>
        </p:nvSpPr>
        <p:spPr/>
        <p:txBody>
          <a:bodyPr>
            <a:normAutofit lnSpcReduction="10000"/>
          </a:bodyPr>
          <a:lstStyle/>
          <a:p>
            <a:pPr>
              <a:lnSpc>
                <a:spcPct val="90000"/>
              </a:lnSpc>
              <a:buClr>
                <a:schemeClr val="tx2">
                  <a:lumMod val="60000"/>
                  <a:lumOff val="40000"/>
                </a:schemeClr>
              </a:buClr>
            </a:pPr>
            <a:r>
              <a:rPr lang="en-US" dirty="0" smtClean="0"/>
              <a:t>Awerbuch’s algorithm is more effective than Tarry’s algorithm in time </a:t>
            </a:r>
            <a:r>
              <a:rPr lang="en-US" dirty="0" smtClean="0"/>
              <a:t>complexity</a:t>
            </a:r>
            <a:endParaRPr lang="en-US" dirty="0" smtClean="0"/>
          </a:p>
          <a:p>
            <a:pPr>
              <a:lnSpc>
                <a:spcPct val="90000"/>
              </a:lnSpc>
              <a:buClr>
                <a:schemeClr val="tx2">
                  <a:lumMod val="60000"/>
                  <a:lumOff val="40000"/>
                </a:schemeClr>
              </a:buClr>
            </a:pPr>
            <a:r>
              <a:rPr lang="en-US" dirty="0" smtClean="0"/>
              <a:t>Tarry’s algorithm is more effective than Awerbuch’s algorithm in message complexity</a:t>
            </a:r>
          </a:p>
          <a:p>
            <a:pPr>
              <a:lnSpc>
                <a:spcPct val="90000"/>
              </a:lnSpc>
              <a:buClr>
                <a:schemeClr val="tx2">
                  <a:lumMod val="60000"/>
                  <a:lumOff val="40000"/>
                </a:schemeClr>
              </a:buClr>
            </a:pPr>
            <a:r>
              <a:rPr lang="en-US" dirty="0" smtClean="0"/>
              <a:t>Both time and message complexity of Tarry’s algorithm, and message complexity of Awerbuch’s algorithm are sensitive to the density of graph, but time complexity of Awerbuch’s algorithm is not sensitive to the density of graph</a:t>
            </a:r>
          </a:p>
          <a:p>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Future Work</a:t>
            </a:r>
            <a:endParaRPr lang="en-US" b="1" dirty="0"/>
          </a:p>
        </p:txBody>
      </p:sp>
      <p:sp>
        <p:nvSpPr>
          <p:cNvPr id="3" name="Content Placeholder 2"/>
          <p:cNvSpPr>
            <a:spLocks noGrp="1"/>
          </p:cNvSpPr>
          <p:nvPr>
            <p:ph idx="1"/>
          </p:nvPr>
        </p:nvSpPr>
        <p:spPr/>
        <p:txBody>
          <a:bodyPr/>
          <a:lstStyle/>
          <a:p>
            <a:r>
              <a:rPr lang="en-US" dirty="0" smtClean="0"/>
              <a:t>Experiment on larger N</a:t>
            </a:r>
          </a:p>
          <a:p>
            <a:r>
              <a:rPr lang="en-US" dirty="0" smtClean="0"/>
              <a:t>Experiment on real distributed </a:t>
            </a:r>
            <a:r>
              <a:rPr lang="en-US" dirty="0" smtClean="0"/>
              <a:t>systems</a:t>
            </a:r>
          </a:p>
          <a:p>
            <a:pPr>
              <a:buNone/>
            </a:pPr>
            <a:endParaRPr lang="en-US" dirty="0" smtClean="0"/>
          </a:p>
          <a:p>
            <a:pPr>
              <a:buNone/>
            </a:pPr>
            <a:endParaRPr lang="en-US" dirty="0" smtClean="0"/>
          </a:p>
          <a:p>
            <a:pPr>
              <a:buNone/>
            </a:pPr>
            <a:endParaRPr lang="en-US" dirty="0" smtClean="0"/>
          </a:p>
          <a:p>
            <a:pPr algn="ctr">
              <a:buNone/>
            </a:pPr>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effectLst>
            <a:outerShdw blurRad="50800" dist="38100" dir="2700000" algn="tl" rotWithShape="0">
              <a:prstClr val="black">
                <a:alpha val="40000"/>
              </a:prstClr>
            </a:outerShdw>
          </a:effectLst>
        </p:spPr>
        <p:txBody>
          <a:bodyPr>
            <a:noAutofit/>
          </a:bodyPr>
          <a:lstStyle/>
          <a:p>
            <a:pPr algn="ctr">
              <a:buNone/>
            </a:pPr>
            <a:endParaRPr lang="en-US" sz="9600" dirty="0" smtClean="0">
              <a:solidFill>
                <a:schemeClr val="tx2">
                  <a:lumMod val="40000"/>
                  <a:lumOff val="60000"/>
                </a:schemeClr>
              </a:solidFill>
            </a:endParaRPr>
          </a:p>
          <a:p>
            <a:pPr algn="ctr">
              <a:buNone/>
            </a:pPr>
            <a:r>
              <a:rPr lang="en-US" sz="9600" b="1" dirty="0" smtClean="0">
                <a:solidFill>
                  <a:schemeClr val="tx2">
                    <a:lumMod val="40000"/>
                    <a:lumOff val="60000"/>
                  </a:schemeClr>
                </a:solidFill>
              </a:rPr>
              <a:t>Thank You</a:t>
            </a:r>
            <a:endParaRPr lang="en-US" sz="9600" b="1" dirty="0">
              <a:solidFill>
                <a:schemeClr val="tx2">
                  <a:lumMod val="40000"/>
                  <a:lumOff val="60000"/>
                </a:schemeClr>
              </a:solidFill>
            </a:endParaRPr>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Outline</a:t>
            </a:r>
            <a:endParaRPr lang="en-US" b="1" dirty="0"/>
          </a:p>
        </p:txBody>
      </p:sp>
      <p:sp>
        <p:nvSpPr>
          <p:cNvPr id="3" name="Content Placeholder 2"/>
          <p:cNvSpPr>
            <a:spLocks noGrp="1"/>
          </p:cNvSpPr>
          <p:nvPr>
            <p:ph idx="1"/>
          </p:nvPr>
        </p:nvSpPr>
        <p:spPr/>
        <p:txBody>
          <a:bodyPr>
            <a:normAutofit/>
          </a:bodyPr>
          <a:lstStyle/>
          <a:p>
            <a:r>
              <a:rPr lang="en-US" dirty="0" smtClean="0"/>
              <a:t>Goal</a:t>
            </a:r>
          </a:p>
          <a:p>
            <a:pPr>
              <a:lnSpc>
                <a:spcPct val="80000"/>
              </a:lnSpc>
            </a:pPr>
            <a:r>
              <a:rPr lang="en-US" dirty="0" smtClean="0"/>
              <a:t>Introduction</a:t>
            </a:r>
          </a:p>
          <a:p>
            <a:pPr>
              <a:lnSpc>
                <a:spcPct val="80000"/>
              </a:lnSpc>
            </a:pPr>
            <a:r>
              <a:rPr lang="en-US" dirty="0" smtClean="0"/>
              <a:t>Experiments Setup</a:t>
            </a:r>
          </a:p>
          <a:p>
            <a:pPr>
              <a:lnSpc>
                <a:spcPct val="80000"/>
              </a:lnSpc>
            </a:pPr>
            <a:r>
              <a:rPr lang="en-US" dirty="0" smtClean="0"/>
              <a:t>Results and </a:t>
            </a:r>
            <a:r>
              <a:rPr lang="en-US" dirty="0" smtClean="0"/>
              <a:t>Analysis</a:t>
            </a:r>
            <a:endParaRPr lang="en-US" dirty="0" smtClean="0"/>
          </a:p>
          <a:p>
            <a:pPr>
              <a:lnSpc>
                <a:spcPct val="80000"/>
              </a:lnSpc>
            </a:pPr>
            <a:r>
              <a:rPr lang="en-US" dirty="0" smtClean="0"/>
              <a:t>Conclusion and Future Work</a:t>
            </a:r>
          </a:p>
          <a:p>
            <a:pPr>
              <a:lnSpc>
                <a:spcPct val="80000"/>
              </a:lnSpc>
              <a:buNone/>
            </a:pPr>
            <a:endParaRPr lang="en-US" dirty="0" smtClean="0"/>
          </a:p>
          <a:p>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Goal</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To compare Tarry’s and Awerbuch’s Algorithm.</a:t>
            </a:r>
          </a:p>
          <a:p>
            <a:r>
              <a:rPr lang="en-US" dirty="0" smtClean="0"/>
              <a:t>Theoretically, </a:t>
            </a:r>
            <a:r>
              <a:rPr lang="en-US" dirty="0" smtClean="0">
                <a:solidFill>
                  <a:srgbClr val="FF0000"/>
                </a:solidFill>
              </a:rPr>
              <a:t>T</a:t>
            </a:r>
            <a:r>
              <a:rPr lang="en-US" dirty="0" smtClean="0">
                <a:solidFill>
                  <a:srgbClr val="FF0000"/>
                </a:solidFill>
              </a:rPr>
              <a:t>ime </a:t>
            </a:r>
            <a:r>
              <a:rPr lang="en-US" dirty="0" smtClean="0">
                <a:solidFill>
                  <a:srgbClr val="FF0000"/>
                </a:solidFill>
              </a:rPr>
              <a:t>complexity </a:t>
            </a:r>
            <a:r>
              <a:rPr lang="en-US" dirty="0" smtClean="0"/>
              <a:t>of Awerbuch’s algorithm is better than Tarry’s </a:t>
            </a:r>
            <a:r>
              <a:rPr lang="en-US" dirty="0" smtClean="0"/>
              <a:t>algorithm</a:t>
            </a:r>
          </a:p>
          <a:p>
            <a:pPr>
              <a:buNone/>
            </a:pPr>
            <a:r>
              <a:rPr lang="en-US" dirty="0" smtClean="0"/>
              <a:t> </a:t>
            </a:r>
            <a:r>
              <a:rPr lang="en-US" dirty="0" smtClean="0"/>
              <a:t>    Tarry ( 2 x Number of edges)</a:t>
            </a:r>
          </a:p>
          <a:p>
            <a:pPr>
              <a:buNone/>
            </a:pPr>
            <a:r>
              <a:rPr lang="en-US" dirty="0" smtClean="0"/>
              <a:t> </a:t>
            </a:r>
            <a:r>
              <a:rPr lang="en-US" dirty="0" smtClean="0"/>
              <a:t>    Awerbuch ( 4 x Number of nodes) - 2</a:t>
            </a:r>
            <a:endParaRPr lang="en-US" dirty="0" smtClean="0"/>
          </a:p>
          <a:p>
            <a:r>
              <a:rPr lang="en-US" dirty="0" smtClean="0"/>
              <a:t>Theoretically, </a:t>
            </a:r>
            <a:r>
              <a:rPr lang="en-US" dirty="0" smtClean="0">
                <a:solidFill>
                  <a:srgbClr val="FF0000"/>
                </a:solidFill>
              </a:rPr>
              <a:t>Message complexity </a:t>
            </a:r>
            <a:r>
              <a:rPr lang="en-US" dirty="0" smtClean="0"/>
              <a:t>of Tarry’s algorithm is better than Awerbuch’s </a:t>
            </a:r>
            <a:r>
              <a:rPr lang="en-US" dirty="0" smtClean="0"/>
              <a:t>algorithm</a:t>
            </a:r>
          </a:p>
          <a:p>
            <a:pPr>
              <a:buNone/>
            </a:pPr>
            <a:r>
              <a:rPr lang="en-US" dirty="0" smtClean="0"/>
              <a:t> </a:t>
            </a:r>
            <a:r>
              <a:rPr lang="en-US" dirty="0" smtClean="0"/>
              <a:t>    Tarry ( 2 x Number of edges)</a:t>
            </a:r>
          </a:p>
          <a:p>
            <a:pPr>
              <a:buNone/>
            </a:pPr>
            <a:r>
              <a:rPr lang="en-US" dirty="0" smtClean="0"/>
              <a:t> </a:t>
            </a:r>
            <a:r>
              <a:rPr lang="en-US" dirty="0" smtClean="0"/>
              <a:t>    Awerbuch ( 4 x Number of edges)</a:t>
            </a:r>
            <a:endParaRPr lang="en-US" dirty="0" smtClean="0"/>
          </a:p>
          <a:p>
            <a:r>
              <a:rPr lang="en-US" dirty="0" smtClean="0"/>
              <a:t>How they perform in real world?</a:t>
            </a:r>
          </a:p>
          <a:p>
            <a:endParaRPr lang="en-US" dirty="0" smtClean="0"/>
          </a:p>
          <a:p>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Introduction</a:t>
            </a:r>
            <a:endParaRPr lang="en-US" b="1" dirty="0"/>
          </a:p>
        </p:txBody>
      </p:sp>
      <p:sp>
        <p:nvSpPr>
          <p:cNvPr id="3" name="Content Placeholder 2"/>
          <p:cNvSpPr>
            <a:spLocks noGrp="1"/>
          </p:cNvSpPr>
          <p:nvPr>
            <p:ph idx="1"/>
          </p:nvPr>
        </p:nvSpPr>
        <p:spPr/>
        <p:txBody>
          <a:bodyPr/>
          <a:lstStyle/>
          <a:p>
            <a:r>
              <a:rPr lang="en-US" sz="2800" b="1" dirty="0" smtClean="0">
                <a:solidFill>
                  <a:srgbClr val="FF0000"/>
                </a:solidFill>
              </a:rPr>
              <a:t>Tarry’s Algorithm:</a:t>
            </a:r>
          </a:p>
          <a:p>
            <a:pPr lvl="1"/>
            <a:r>
              <a:rPr lang="en-US" sz="2400" dirty="0" smtClean="0"/>
              <a:t>Initiator forwards the token to one of its neighbors, each neighbor forwards the token to all other nodes and when done returns the token.</a:t>
            </a:r>
          </a:p>
          <a:p>
            <a:pPr lvl="1">
              <a:buNone/>
            </a:pPr>
            <a:endParaRPr lang="en-US" sz="2400" dirty="0" smtClean="0"/>
          </a:p>
          <a:p>
            <a:pPr>
              <a:lnSpc>
                <a:spcPct val="80000"/>
              </a:lnSpc>
            </a:pPr>
            <a:r>
              <a:rPr lang="en-US" sz="2800" b="1" dirty="0" smtClean="0">
                <a:solidFill>
                  <a:srgbClr val="FF0000"/>
                </a:solidFill>
              </a:rPr>
              <a:t>Awerbuch’s Algorithm:</a:t>
            </a:r>
          </a:p>
          <a:p>
            <a:pPr lvl="1">
              <a:lnSpc>
                <a:spcPct val="80000"/>
              </a:lnSpc>
            </a:pPr>
            <a:r>
              <a:rPr lang="en-US" sz="2400" dirty="0" smtClean="0"/>
              <a:t>A node holding the token for the first time informs all neighbors except its father.</a:t>
            </a:r>
          </a:p>
          <a:p>
            <a:pPr lvl="1">
              <a:lnSpc>
                <a:spcPct val="80000"/>
              </a:lnSpc>
            </a:pPr>
            <a:r>
              <a:rPr lang="en-US" sz="2400" dirty="0" smtClean="0"/>
              <a:t>Prevents token forwarding over frond edges -each process knows which neighbors were visited before it forwards the token.</a:t>
            </a:r>
          </a:p>
          <a:p>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Experiments Setup</a:t>
            </a:r>
            <a:endParaRPr lang="en-US" b="1" dirty="0"/>
          </a:p>
        </p:txBody>
      </p:sp>
      <p:sp>
        <p:nvSpPr>
          <p:cNvPr id="3" name="Content Placeholder 2"/>
          <p:cNvSpPr>
            <a:spLocks noGrp="1"/>
          </p:cNvSpPr>
          <p:nvPr>
            <p:ph idx="1"/>
          </p:nvPr>
        </p:nvSpPr>
        <p:spPr>
          <a:xfrm>
            <a:off x="457200" y="1600200"/>
            <a:ext cx="8229600" cy="4800600"/>
          </a:xfrm>
        </p:spPr>
        <p:txBody>
          <a:bodyPr>
            <a:normAutofit/>
          </a:bodyPr>
          <a:lstStyle/>
          <a:p>
            <a:pPr>
              <a:buClr>
                <a:schemeClr val="tx2">
                  <a:lumMod val="60000"/>
                  <a:lumOff val="40000"/>
                </a:schemeClr>
              </a:buClr>
            </a:pPr>
            <a:r>
              <a:rPr lang="en-US" sz="2400" dirty="0" smtClean="0"/>
              <a:t>Graphs are usually random for these experiments</a:t>
            </a:r>
          </a:p>
          <a:p>
            <a:pPr>
              <a:buClr>
                <a:schemeClr val="tx2">
                  <a:lumMod val="60000"/>
                  <a:lumOff val="40000"/>
                </a:schemeClr>
              </a:buClr>
            </a:pPr>
            <a:r>
              <a:rPr lang="en-US" sz="2400" dirty="0" smtClean="0"/>
              <a:t>We need to measure time and message complexities while varying size and density of network</a:t>
            </a:r>
          </a:p>
          <a:p>
            <a:pPr>
              <a:buClr>
                <a:schemeClr val="tx2">
                  <a:lumMod val="60000"/>
                  <a:lumOff val="40000"/>
                </a:schemeClr>
              </a:buClr>
            </a:pPr>
            <a:r>
              <a:rPr lang="en-US" sz="2400" dirty="0" smtClean="0"/>
              <a:t>Number of nodes are entered from terminal.</a:t>
            </a:r>
          </a:p>
          <a:p>
            <a:pPr>
              <a:buClr>
                <a:schemeClr val="tx2">
                  <a:lumMod val="60000"/>
                  <a:lumOff val="40000"/>
                </a:schemeClr>
              </a:buClr>
            </a:pPr>
            <a:r>
              <a:rPr lang="en-US" sz="2400" dirty="0" smtClean="0"/>
              <a:t>Based on the input provided by user, random graph is generated.</a:t>
            </a:r>
          </a:p>
          <a:p>
            <a:pPr>
              <a:buClr>
                <a:schemeClr val="tx2">
                  <a:lumMod val="60000"/>
                  <a:lumOff val="40000"/>
                </a:schemeClr>
              </a:buClr>
            </a:pPr>
            <a:r>
              <a:rPr lang="en-US" sz="2400" dirty="0" smtClean="0"/>
              <a:t>E.g. user entered number of nodes = 4 then, 4x4 matrix is generated.</a:t>
            </a:r>
          </a:p>
          <a:p>
            <a:pPr>
              <a:buClr>
                <a:schemeClr val="tx2">
                  <a:lumMod val="60000"/>
                  <a:lumOff val="40000"/>
                </a:schemeClr>
              </a:buClr>
            </a:pPr>
            <a:r>
              <a:rPr lang="en-US" sz="2400" dirty="0" smtClean="0"/>
              <a:t>Matrix is initialized by randomly generating 0 and 1. </a:t>
            </a:r>
          </a:p>
          <a:p>
            <a:pPr>
              <a:buClr>
                <a:schemeClr val="tx2">
                  <a:lumMod val="60000"/>
                  <a:lumOff val="40000"/>
                </a:schemeClr>
              </a:buClr>
            </a:pPr>
            <a:r>
              <a:rPr lang="en-US" sz="2400" dirty="0" smtClean="0"/>
              <a:t>1 means there is an edge between nodes and 0 means there is no edge between nodes</a:t>
            </a:r>
            <a:endParaRPr lang="en-US" sz="2400"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Experiments Setup</a:t>
            </a:r>
            <a:endParaRPr lang="en-US" dirty="0"/>
          </a:p>
        </p:txBody>
      </p:sp>
      <p:sp>
        <p:nvSpPr>
          <p:cNvPr id="3" name="Content Placeholder 2"/>
          <p:cNvSpPr>
            <a:spLocks noGrp="1"/>
          </p:cNvSpPr>
          <p:nvPr>
            <p:ph idx="1"/>
          </p:nvPr>
        </p:nvSpPr>
        <p:spPr/>
        <p:txBody>
          <a:bodyPr>
            <a:normAutofit/>
          </a:bodyPr>
          <a:lstStyle/>
          <a:p>
            <a:r>
              <a:rPr lang="en-US" sz="2800" dirty="0" smtClean="0"/>
              <a:t>Suppose randomly generated matrix is as follows:</a:t>
            </a:r>
          </a:p>
          <a:p>
            <a:pPr>
              <a:buNone/>
            </a:pPr>
            <a:r>
              <a:rPr lang="en-US" sz="2800" dirty="0" smtClean="0"/>
              <a:t>                                                         </a:t>
            </a:r>
          </a:p>
          <a:p>
            <a:pPr>
              <a:buNone/>
            </a:pPr>
            <a:r>
              <a:rPr lang="en-US" sz="2800" dirty="0" smtClean="0"/>
              <a:t>           </a:t>
            </a:r>
            <a:endParaRPr lang="en-US" sz="2800"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6" name="Table 5"/>
          <p:cNvGraphicFramePr>
            <a:graphicFrameLocks noGrp="1"/>
          </p:cNvGraphicFramePr>
          <p:nvPr/>
        </p:nvGraphicFramePr>
        <p:xfrm>
          <a:off x="533400" y="2362200"/>
          <a:ext cx="3581400" cy="2971800"/>
        </p:xfrm>
        <a:graphic>
          <a:graphicData uri="http://schemas.openxmlformats.org/drawingml/2006/table">
            <a:tbl>
              <a:tblPr firstRow="1" bandRow="1">
                <a:tableStyleId>{5C22544A-7EE6-4342-B048-85BDC9FD1C3A}</a:tableStyleId>
              </a:tblPr>
              <a:tblGrid>
                <a:gridCol w="716280"/>
                <a:gridCol w="716280"/>
                <a:gridCol w="716280"/>
                <a:gridCol w="716280"/>
                <a:gridCol w="716280"/>
              </a:tblGrid>
              <a:tr h="594360">
                <a:tc>
                  <a:txBody>
                    <a:bodyPr/>
                    <a:lstStyle/>
                    <a:p>
                      <a:r>
                        <a:rPr lang="en-US" sz="2400" baseline="0" dirty="0" smtClean="0"/>
                        <a:t>     </a:t>
                      </a:r>
                      <a:endParaRPr lang="en-US" sz="2400" dirty="0"/>
                    </a:p>
                  </a:txBody>
                  <a:tcPr>
                    <a:solidFill>
                      <a:srgbClr val="00B050"/>
                    </a:solidFill>
                  </a:tcPr>
                </a:tc>
                <a:tc>
                  <a:txBody>
                    <a:bodyPr/>
                    <a:lstStyle/>
                    <a:p>
                      <a:r>
                        <a:rPr lang="en-US" sz="2400" dirty="0" smtClean="0"/>
                        <a:t>    1</a:t>
                      </a:r>
                      <a:endParaRPr lang="en-US" sz="2400" dirty="0"/>
                    </a:p>
                  </a:txBody>
                  <a:tcPr>
                    <a:solidFill>
                      <a:srgbClr val="00B050"/>
                    </a:solidFill>
                  </a:tcPr>
                </a:tc>
                <a:tc>
                  <a:txBody>
                    <a:bodyPr/>
                    <a:lstStyle/>
                    <a:p>
                      <a:r>
                        <a:rPr lang="en-US" sz="2400" dirty="0" smtClean="0"/>
                        <a:t>   2</a:t>
                      </a:r>
                      <a:endParaRPr lang="en-US" sz="2400" dirty="0"/>
                    </a:p>
                  </a:txBody>
                  <a:tcPr>
                    <a:solidFill>
                      <a:srgbClr val="00B050"/>
                    </a:solidFill>
                  </a:tcPr>
                </a:tc>
                <a:tc>
                  <a:txBody>
                    <a:bodyPr/>
                    <a:lstStyle/>
                    <a:p>
                      <a:r>
                        <a:rPr lang="en-US" sz="2400" dirty="0" smtClean="0"/>
                        <a:t>    3</a:t>
                      </a:r>
                      <a:endParaRPr lang="en-US" sz="2400" dirty="0"/>
                    </a:p>
                  </a:txBody>
                  <a:tcPr>
                    <a:solidFill>
                      <a:srgbClr val="00B050"/>
                    </a:solidFill>
                  </a:tcPr>
                </a:tc>
                <a:tc>
                  <a:txBody>
                    <a:bodyPr/>
                    <a:lstStyle/>
                    <a:p>
                      <a:r>
                        <a:rPr lang="en-US" sz="2400" dirty="0" smtClean="0"/>
                        <a:t>    4</a:t>
                      </a:r>
                      <a:endParaRPr lang="en-US" sz="2400" dirty="0"/>
                    </a:p>
                  </a:txBody>
                  <a:tcPr>
                    <a:solidFill>
                      <a:srgbClr val="00B050"/>
                    </a:solidFill>
                  </a:tcPr>
                </a:tc>
              </a:tr>
              <a:tr h="594360">
                <a:tc>
                  <a:txBody>
                    <a:bodyPr/>
                    <a:lstStyle/>
                    <a:p>
                      <a:r>
                        <a:rPr lang="en-US" sz="2400" b="1" dirty="0" smtClean="0"/>
                        <a:t>    </a:t>
                      </a:r>
                      <a:r>
                        <a:rPr lang="en-US" sz="2400" b="1" dirty="0" smtClean="0">
                          <a:solidFill>
                            <a:schemeClr val="bg1"/>
                          </a:solidFill>
                        </a:rPr>
                        <a:t>1</a:t>
                      </a:r>
                      <a:endParaRPr lang="en-US" sz="2400" b="1" dirty="0">
                        <a:solidFill>
                          <a:schemeClr val="bg1"/>
                        </a:solidFill>
                      </a:endParaRPr>
                    </a:p>
                  </a:txBody>
                  <a:tcPr>
                    <a:solidFill>
                      <a:srgbClr val="00B050"/>
                    </a:solidFill>
                  </a:tcPr>
                </a:tc>
                <a:tc>
                  <a:txBody>
                    <a:bodyPr/>
                    <a:lstStyle/>
                    <a:p>
                      <a:r>
                        <a:rPr lang="en-US" sz="2400" dirty="0" smtClean="0"/>
                        <a:t>   0     </a:t>
                      </a:r>
                      <a:endParaRPr lang="en-US" sz="2400" dirty="0"/>
                    </a:p>
                  </a:txBody>
                  <a:tcPr/>
                </a:tc>
                <a:tc>
                  <a:txBody>
                    <a:bodyPr/>
                    <a:lstStyle/>
                    <a:p>
                      <a:r>
                        <a:rPr lang="en-US" sz="2400" dirty="0" smtClean="0"/>
                        <a:t>    1 </a:t>
                      </a:r>
                      <a:endParaRPr lang="en-US" sz="2400" dirty="0"/>
                    </a:p>
                  </a:txBody>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r>
              <a:tr h="594360">
                <a:tc>
                  <a:txBody>
                    <a:bodyPr/>
                    <a:lstStyle/>
                    <a:p>
                      <a:r>
                        <a:rPr lang="en-US" sz="2400" b="1" dirty="0" smtClean="0"/>
                        <a:t>    </a:t>
                      </a:r>
                      <a:r>
                        <a:rPr lang="en-US" sz="2400" b="1" dirty="0" smtClean="0">
                          <a:solidFill>
                            <a:schemeClr val="bg1"/>
                          </a:solidFill>
                        </a:rPr>
                        <a:t>2</a:t>
                      </a:r>
                      <a:endParaRPr lang="en-US" sz="2400" b="1" dirty="0">
                        <a:solidFill>
                          <a:schemeClr val="bg1"/>
                        </a:solidFill>
                      </a:endParaRPr>
                    </a:p>
                  </a:txBody>
                  <a:tcPr>
                    <a:solidFill>
                      <a:srgbClr val="00B050"/>
                    </a:solidFill>
                  </a:tcPr>
                </a:tc>
                <a:tc>
                  <a:txBody>
                    <a:bodyPr/>
                    <a:lstStyle/>
                    <a:p>
                      <a:r>
                        <a:rPr lang="en-US" sz="2400" dirty="0" smtClean="0"/>
                        <a:t>   1</a:t>
                      </a:r>
                      <a:endParaRPr lang="en-US" sz="2400" dirty="0"/>
                    </a:p>
                  </a:txBody>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c>
                  <a:txBody>
                    <a:bodyPr/>
                    <a:lstStyle/>
                    <a:p>
                      <a:r>
                        <a:rPr lang="en-US" sz="2400" dirty="0" smtClean="0"/>
                        <a:t>    1</a:t>
                      </a:r>
                      <a:endParaRPr lang="en-US" sz="2400" dirty="0"/>
                    </a:p>
                  </a:txBody>
                  <a:tcPr/>
                </a:tc>
              </a:tr>
              <a:tr h="594360">
                <a:tc>
                  <a:txBody>
                    <a:bodyPr/>
                    <a:lstStyle/>
                    <a:p>
                      <a:r>
                        <a:rPr lang="en-US" sz="2400" b="1" dirty="0" smtClean="0"/>
                        <a:t>    </a:t>
                      </a:r>
                      <a:r>
                        <a:rPr lang="en-US" sz="2400" b="1" dirty="0" smtClean="0">
                          <a:solidFill>
                            <a:schemeClr val="bg1"/>
                          </a:solidFill>
                        </a:rPr>
                        <a:t>3</a:t>
                      </a:r>
                      <a:endParaRPr lang="en-US" sz="2400" b="1" dirty="0">
                        <a:solidFill>
                          <a:schemeClr val="bg1"/>
                        </a:solidFill>
                      </a:endParaRPr>
                    </a:p>
                  </a:txBody>
                  <a:tcPr>
                    <a:solidFill>
                      <a:srgbClr val="00B050"/>
                    </a:solidFill>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r>
              <a:tr h="594360">
                <a:tc>
                  <a:txBody>
                    <a:bodyPr/>
                    <a:lstStyle/>
                    <a:p>
                      <a:r>
                        <a:rPr lang="en-US" sz="2400" b="1" dirty="0" smtClean="0"/>
                        <a:t>    </a:t>
                      </a:r>
                      <a:r>
                        <a:rPr lang="en-US" sz="2400" b="1" dirty="0" smtClean="0">
                          <a:solidFill>
                            <a:schemeClr val="bg1"/>
                          </a:solidFill>
                        </a:rPr>
                        <a:t>4</a:t>
                      </a:r>
                      <a:r>
                        <a:rPr lang="en-US" sz="2400" b="1" dirty="0" smtClean="0"/>
                        <a:t> </a:t>
                      </a:r>
                      <a:endParaRPr lang="en-US" sz="2400" b="1" dirty="0"/>
                    </a:p>
                  </a:txBody>
                  <a:tcPr>
                    <a:solidFill>
                      <a:srgbClr val="00B050"/>
                    </a:solidFill>
                  </a:tcPr>
                </a:tc>
                <a:tc>
                  <a:txBody>
                    <a:bodyPr/>
                    <a:lstStyle/>
                    <a:p>
                      <a:r>
                        <a:rPr lang="en-US" sz="2400" dirty="0" smtClean="0"/>
                        <a:t>   1</a:t>
                      </a:r>
                      <a:endParaRPr lang="en-US" sz="2400" dirty="0"/>
                    </a:p>
                  </a:txBody>
                  <a:tcPr/>
                </a:tc>
                <a:tc>
                  <a:txBody>
                    <a:bodyPr/>
                    <a:lstStyle/>
                    <a:p>
                      <a:r>
                        <a:rPr lang="en-US" sz="2400" dirty="0" smtClean="0"/>
                        <a:t>    1</a:t>
                      </a:r>
                      <a:endParaRPr lang="en-US" sz="2400" dirty="0"/>
                    </a:p>
                  </a:txBody>
                  <a:tcPr/>
                </a:tc>
                <a:tc>
                  <a:txBody>
                    <a:bodyPr/>
                    <a:lstStyle/>
                    <a:p>
                      <a:r>
                        <a:rPr lang="en-US" sz="2400" dirty="0" smtClean="0"/>
                        <a:t>    1</a:t>
                      </a:r>
                      <a:endParaRPr lang="en-US" sz="2400" dirty="0"/>
                    </a:p>
                  </a:txBody>
                  <a:tcPr/>
                </a:tc>
                <a:tc>
                  <a:txBody>
                    <a:bodyPr/>
                    <a:lstStyle/>
                    <a:p>
                      <a:r>
                        <a:rPr lang="en-US" sz="2400" dirty="0" smtClean="0"/>
                        <a:t>    0 </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Experiments Setup</a:t>
            </a:r>
            <a:endParaRPr lang="en-US" dirty="0"/>
          </a:p>
        </p:txBody>
      </p:sp>
      <p:sp>
        <p:nvSpPr>
          <p:cNvPr id="3" name="Content Placeholder 2"/>
          <p:cNvSpPr>
            <a:spLocks noGrp="1"/>
          </p:cNvSpPr>
          <p:nvPr>
            <p:ph idx="1"/>
          </p:nvPr>
        </p:nvSpPr>
        <p:spPr/>
        <p:txBody>
          <a:bodyPr>
            <a:normAutofit/>
          </a:bodyPr>
          <a:lstStyle/>
          <a:p>
            <a:r>
              <a:rPr lang="en-US" sz="2800" dirty="0" smtClean="0"/>
              <a:t>Suppose randomly generated graph is as follows:</a:t>
            </a:r>
          </a:p>
          <a:p>
            <a:pPr>
              <a:buNone/>
            </a:pPr>
            <a:r>
              <a:rPr lang="en-US" sz="2800" dirty="0" smtClean="0"/>
              <a:t>                                                         </a:t>
            </a:r>
          </a:p>
          <a:p>
            <a:pPr>
              <a:buNone/>
            </a:pPr>
            <a:r>
              <a:rPr lang="en-US" sz="2800" dirty="0" smtClean="0"/>
              <a:t>                                                           1                           2</a:t>
            </a:r>
          </a:p>
          <a:p>
            <a:pPr>
              <a:buNone/>
            </a:pPr>
            <a:r>
              <a:rPr lang="en-US" sz="2800" dirty="0" smtClean="0"/>
              <a:t>                                                                                           </a:t>
            </a:r>
          </a:p>
          <a:p>
            <a:pPr>
              <a:buNone/>
            </a:pPr>
            <a:r>
              <a:rPr lang="en-US" sz="2800" dirty="0" smtClean="0"/>
              <a:t>                                                                                           </a:t>
            </a:r>
          </a:p>
          <a:p>
            <a:pPr>
              <a:buNone/>
            </a:pPr>
            <a:r>
              <a:rPr lang="en-US" sz="2800" dirty="0" smtClean="0"/>
              <a:t>                                                            4                         3              </a:t>
            </a:r>
            <a:endParaRPr lang="en-US" sz="2800"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6" name="Table 5"/>
          <p:cNvGraphicFramePr>
            <a:graphicFrameLocks noGrp="1"/>
          </p:cNvGraphicFramePr>
          <p:nvPr/>
        </p:nvGraphicFramePr>
        <p:xfrm>
          <a:off x="533400" y="2362200"/>
          <a:ext cx="3581400" cy="2971800"/>
        </p:xfrm>
        <a:graphic>
          <a:graphicData uri="http://schemas.openxmlformats.org/drawingml/2006/table">
            <a:tbl>
              <a:tblPr firstRow="1" bandRow="1">
                <a:tableStyleId>{5C22544A-7EE6-4342-B048-85BDC9FD1C3A}</a:tableStyleId>
              </a:tblPr>
              <a:tblGrid>
                <a:gridCol w="716280"/>
                <a:gridCol w="716280"/>
                <a:gridCol w="716280"/>
                <a:gridCol w="716280"/>
                <a:gridCol w="716280"/>
              </a:tblGrid>
              <a:tr h="594360">
                <a:tc>
                  <a:txBody>
                    <a:bodyPr/>
                    <a:lstStyle/>
                    <a:p>
                      <a:r>
                        <a:rPr lang="en-US" sz="2400" baseline="0" dirty="0" smtClean="0"/>
                        <a:t>     </a:t>
                      </a:r>
                      <a:endParaRPr lang="en-US" sz="2400" dirty="0"/>
                    </a:p>
                  </a:txBody>
                  <a:tcPr>
                    <a:solidFill>
                      <a:srgbClr val="00B050"/>
                    </a:solidFill>
                  </a:tcPr>
                </a:tc>
                <a:tc>
                  <a:txBody>
                    <a:bodyPr/>
                    <a:lstStyle/>
                    <a:p>
                      <a:r>
                        <a:rPr lang="en-US" sz="2400" dirty="0" smtClean="0"/>
                        <a:t>    1</a:t>
                      </a:r>
                      <a:endParaRPr lang="en-US" sz="2400" dirty="0"/>
                    </a:p>
                  </a:txBody>
                  <a:tcPr>
                    <a:solidFill>
                      <a:srgbClr val="00B050"/>
                    </a:solidFill>
                  </a:tcPr>
                </a:tc>
                <a:tc>
                  <a:txBody>
                    <a:bodyPr/>
                    <a:lstStyle/>
                    <a:p>
                      <a:r>
                        <a:rPr lang="en-US" sz="2400" dirty="0" smtClean="0"/>
                        <a:t>   2</a:t>
                      </a:r>
                      <a:endParaRPr lang="en-US" sz="2400" dirty="0"/>
                    </a:p>
                  </a:txBody>
                  <a:tcPr>
                    <a:solidFill>
                      <a:srgbClr val="00B050"/>
                    </a:solidFill>
                  </a:tcPr>
                </a:tc>
                <a:tc>
                  <a:txBody>
                    <a:bodyPr/>
                    <a:lstStyle/>
                    <a:p>
                      <a:r>
                        <a:rPr lang="en-US" sz="2400" dirty="0" smtClean="0"/>
                        <a:t>    3</a:t>
                      </a:r>
                      <a:endParaRPr lang="en-US" sz="2400" dirty="0"/>
                    </a:p>
                  </a:txBody>
                  <a:tcPr>
                    <a:solidFill>
                      <a:srgbClr val="00B050"/>
                    </a:solidFill>
                  </a:tcPr>
                </a:tc>
                <a:tc>
                  <a:txBody>
                    <a:bodyPr/>
                    <a:lstStyle/>
                    <a:p>
                      <a:r>
                        <a:rPr lang="en-US" sz="2400" dirty="0" smtClean="0"/>
                        <a:t>    4</a:t>
                      </a:r>
                      <a:endParaRPr lang="en-US" sz="2400" dirty="0"/>
                    </a:p>
                  </a:txBody>
                  <a:tcPr>
                    <a:solidFill>
                      <a:srgbClr val="00B050"/>
                    </a:solidFill>
                  </a:tcPr>
                </a:tc>
              </a:tr>
              <a:tr h="594360">
                <a:tc>
                  <a:txBody>
                    <a:bodyPr/>
                    <a:lstStyle/>
                    <a:p>
                      <a:r>
                        <a:rPr lang="en-US" sz="2400" b="1" dirty="0" smtClean="0"/>
                        <a:t>    </a:t>
                      </a:r>
                      <a:r>
                        <a:rPr lang="en-US" sz="2400" b="1" dirty="0" smtClean="0">
                          <a:solidFill>
                            <a:schemeClr val="bg1"/>
                          </a:solidFill>
                        </a:rPr>
                        <a:t>1</a:t>
                      </a:r>
                      <a:endParaRPr lang="en-US" sz="2400" b="1" dirty="0">
                        <a:solidFill>
                          <a:schemeClr val="bg1"/>
                        </a:solidFill>
                      </a:endParaRPr>
                    </a:p>
                  </a:txBody>
                  <a:tcPr>
                    <a:solidFill>
                      <a:srgbClr val="00B050"/>
                    </a:solidFill>
                  </a:tcPr>
                </a:tc>
                <a:tc>
                  <a:txBody>
                    <a:bodyPr/>
                    <a:lstStyle/>
                    <a:p>
                      <a:r>
                        <a:rPr lang="en-US" sz="2400" dirty="0" smtClean="0"/>
                        <a:t>   0     </a:t>
                      </a:r>
                      <a:endParaRPr lang="en-US" sz="2400" dirty="0"/>
                    </a:p>
                  </a:txBody>
                  <a:tcPr/>
                </a:tc>
                <a:tc>
                  <a:txBody>
                    <a:bodyPr/>
                    <a:lstStyle/>
                    <a:p>
                      <a:r>
                        <a:rPr lang="en-US" sz="2400" dirty="0" smtClean="0"/>
                        <a:t>    1 </a:t>
                      </a:r>
                      <a:endParaRPr lang="en-US" sz="2400" dirty="0"/>
                    </a:p>
                  </a:txBody>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r>
              <a:tr h="594360">
                <a:tc>
                  <a:txBody>
                    <a:bodyPr/>
                    <a:lstStyle/>
                    <a:p>
                      <a:r>
                        <a:rPr lang="en-US" sz="2400" b="1" dirty="0" smtClean="0"/>
                        <a:t>    </a:t>
                      </a:r>
                      <a:r>
                        <a:rPr lang="en-US" sz="2400" b="1" dirty="0" smtClean="0">
                          <a:solidFill>
                            <a:schemeClr val="bg1"/>
                          </a:solidFill>
                        </a:rPr>
                        <a:t>2</a:t>
                      </a:r>
                      <a:endParaRPr lang="en-US" sz="2400" b="1" dirty="0">
                        <a:solidFill>
                          <a:schemeClr val="bg1"/>
                        </a:solidFill>
                      </a:endParaRPr>
                    </a:p>
                  </a:txBody>
                  <a:tcPr>
                    <a:solidFill>
                      <a:srgbClr val="00B050"/>
                    </a:solidFill>
                  </a:tcPr>
                </a:tc>
                <a:tc>
                  <a:txBody>
                    <a:bodyPr/>
                    <a:lstStyle/>
                    <a:p>
                      <a:r>
                        <a:rPr lang="en-US" sz="2400" dirty="0" smtClean="0"/>
                        <a:t>   1</a:t>
                      </a:r>
                      <a:endParaRPr lang="en-US" sz="2400" dirty="0"/>
                    </a:p>
                  </a:txBody>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c>
                  <a:txBody>
                    <a:bodyPr/>
                    <a:lstStyle/>
                    <a:p>
                      <a:r>
                        <a:rPr lang="en-US" sz="2400" dirty="0" smtClean="0"/>
                        <a:t>    1</a:t>
                      </a:r>
                      <a:endParaRPr lang="en-US" sz="2400" dirty="0"/>
                    </a:p>
                  </a:txBody>
                  <a:tcPr/>
                </a:tc>
              </a:tr>
              <a:tr h="594360">
                <a:tc>
                  <a:txBody>
                    <a:bodyPr/>
                    <a:lstStyle/>
                    <a:p>
                      <a:r>
                        <a:rPr lang="en-US" sz="2400" b="1" dirty="0" smtClean="0"/>
                        <a:t>    </a:t>
                      </a:r>
                      <a:r>
                        <a:rPr lang="en-US" sz="2400" b="1" dirty="0" smtClean="0">
                          <a:solidFill>
                            <a:schemeClr val="bg1"/>
                          </a:solidFill>
                        </a:rPr>
                        <a:t>3</a:t>
                      </a:r>
                      <a:endParaRPr lang="en-US" sz="2400" b="1" dirty="0">
                        <a:solidFill>
                          <a:schemeClr val="bg1"/>
                        </a:solidFill>
                      </a:endParaRPr>
                    </a:p>
                  </a:txBody>
                  <a:tcPr>
                    <a:solidFill>
                      <a:srgbClr val="00B050"/>
                    </a:solidFill>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c>
                  <a:txBody>
                    <a:bodyPr/>
                    <a:lstStyle/>
                    <a:p>
                      <a:r>
                        <a:rPr lang="en-US" sz="2400" dirty="0" smtClean="0"/>
                        <a:t>    0</a:t>
                      </a:r>
                      <a:endParaRPr lang="en-US" sz="2400" dirty="0"/>
                    </a:p>
                  </a:txBody>
                  <a:tcPr/>
                </a:tc>
                <a:tc>
                  <a:txBody>
                    <a:bodyPr/>
                    <a:lstStyle/>
                    <a:p>
                      <a:r>
                        <a:rPr lang="en-US" sz="2400" dirty="0" smtClean="0"/>
                        <a:t>    1</a:t>
                      </a:r>
                      <a:endParaRPr lang="en-US" sz="2400" dirty="0"/>
                    </a:p>
                  </a:txBody>
                  <a:tcPr/>
                </a:tc>
              </a:tr>
              <a:tr h="594360">
                <a:tc>
                  <a:txBody>
                    <a:bodyPr/>
                    <a:lstStyle/>
                    <a:p>
                      <a:r>
                        <a:rPr lang="en-US" sz="2400" b="1" dirty="0" smtClean="0"/>
                        <a:t>    </a:t>
                      </a:r>
                      <a:r>
                        <a:rPr lang="en-US" sz="2400" b="1" dirty="0" smtClean="0">
                          <a:solidFill>
                            <a:schemeClr val="bg1"/>
                          </a:solidFill>
                        </a:rPr>
                        <a:t>4</a:t>
                      </a:r>
                      <a:r>
                        <a:rPr lang="en-US" sz="2400" b="1" dirty="0" smtClean="0"/>
                        <a:t> </a:t>
                      </a:r>
                      <a:endParaRPr lang="en-US" sz="2400" b="1" dirty="0"/>
                    </a:p>
                  </a:txBody>
                  <a:tcPr>
                    <a:solidFill>
                      <a:srgbClr val="00B050"/>
                    </a:solidFill>
                  </a:tcPr>
                </a:tc>
                <a:tc>
                  <a:txBody>
                    <a:bodyPr/>
                    <a:lstStyle/>
                    <a:p>
                      <a:r>
                        <a:rPr lang="en-US" sz="2400" dirty="0" smtClean="0"/>
                        <a:t>   1</a:t>
                      </a:r>
                      <a:endParaRPr lang="en-US" sz="2400" dirty="0"/>
                    </a:p>
                  </a:txBody>
                  <a:tcPr/>
                </a:tc>
                <a:tc>
                  <a:txBody>
                    <a:bodyPr/>
                    <a:lstStyle/>
                    <a:p>
                      <a:r>
                        <a:rPr lang="en-US" sz="2400" dirty="0" smtClean="0"/>
                        <a:t>    1</a:t>
                      </a:r>
                      <a:endParaRPr lang="en-US" sz="2400" dirty="0"/>
                    </a:p>
                  </a:txBody>
                  <a:tcPr/>
                </a:tc>
                <a:tc>
                  <a:txBody>
                    <a:bodyPr/>
                    <a:lstStyle/>
                    <a:p>
                      <a:r>
                        <a:rPr lang="en-US" sz="2400" dirty="0" smtClean="0"/>
                        <a:t>    1</a:t>
                      </a:r>
                      <a:endParaRPr lang="en-US" sz="2400" dirty="0"/>
                    </a:p>
                  </a:txBody>
                  <a:tcPr/>
                </a:tc>
                <a:tc>
                  <a:txBody>
                    <a:bodyPr/>
                    <a:lstStyle/>
                    <a:p>
                      <a:r>
                        <a:rPr lang="en-US" sz="2400" dirty="0" smtClean="0"/>
                        <a:t>    0 </a:t>
                      </a:r>
                      <a:endParaRPr lang="en-US" sz="2400" dirty="0"/>
                    </a:p>
                  </a:txBody>
                  <a:tcPr/>
                </a:tc>
              </a:tr>
            </a:tbl>
          </a:graphicData>
        </a:graphic>
      </p:graphicFrame>
      <p:cxnSp>
        <p:nvCxnSpPr>
          <p:cNvPr id="8" name="Straight Connector 7"/>
          <p:cNvCxnSpPr/>
          <p:nvPr/>
        </p:nvCxnSpPr>
        <p:spPr>
          <a:xfrm>
            <a:off x="5562600" y="2971800"/>
            <a:ext cx="1981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953000" y="3581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6934200" y="3581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562600" y="4191000"/>
            <a:ext cx="1981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5562600" y="2971800"/>
            <a:ext cx="1981200" cy="1219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Experiments Setup</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Data are collected by varying number of nodes and connection probability.</a:t>
            </a:r>
          </a:p>
          <a:p>
            <a:r>
              <a:rPr lang="en-US" sz="2800" dirty="0" smtClean="0"/>
              <a:t>Connection probability means if there is an edge between nodes or not.</a:t>
            </a:r>
          </a:p>
          <a:p>
            <a:r>
              <a:rPr lang="en-US" sz="2800" dirty="0" smtClean="0"/>
              <a:t>Since 2 nodes don’t help, nodes taken into consideration for experiments were from 3 to 50.</a:t>
            </a:r>
          </a:p>
          <a:p>
            <a:r>
              <a:rPr lang="en-US" sz="2800" dirty="0" smtClean="0"/>
              <a:t>Significant difference was noticed while nodes count was reaching to 50.</a:t>
            </a:r>
          </a:p>
          <a:p>
            <a:r>
              <a:rPr lang="en-US" sz="2800" dirty="0" smtClean="0"/>
              <a:t>Connection probability considered was 25%, 50% and 75%.</a:t>
            </a:r>
            <a:endParaRPr lang="en-US" sz="2800"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smtClean="0"/>
              <a:t>Results and Analysis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Comparison of time complexity at connection probability of 25%</a:t>
            </a:r>
          </a:p>
          <a:p>
            <a:endParaRPr lang="en-US" dirty="0" smtClean="0"/>
          </a:p>
          <a:p>
            <a:endParaRPr lang="en-US" dirty="0" smtClean="0"/>
          </a:p>
          <a:p>
            <a:endParaRPr lang="en-US" dirty="0" smtClean="0"/>
          </a:p>
          <a:p>
            <a:pPr>
              <a:buNone/>
            </a:pPr>
            <a:r>
              <a:rPr lang="en-US" dirty="0" smtClean="0"/>
              <a:t>       Time</a:t>
            </a:r>
          </a:p>
          <a:p>
            <a:pPr>
              <a:buNone/>
            </a:pPr>
            <a:r>
              <a:rPr lang="en-US" dirty="0" smtClean="0"/>
              <a:t>  Complex.</a:t>
            </a:r>
          </a:p>
          <a:p>
            <a:endParaRPr lang="en-US" dirty="0" smtClean="0"/>
          </a:p>
          <a:p>
            <a:pPr>
              <a:buNone/>
            </a:pPr>
            <a:r>
              <a:rPr lang="en-US" dirty="0" smtClean="0"/>
              <a:t> </a:t>
            </a:r>
          </a:p>
          <a:p>
            <a:pPr>
              <a:buNone/>
            </a:pPr>
            <a:r>
              <a:rPr lang="en-US" dirty="0" smtClean="0"/>
              <a:t>                             Number of nodes</a:t>
            </a:r>
            <a:endParaRPr lang="en-US" dirty="0"/>
          </a:p>
        </p:txBody>
      </p:sp>
      <p:pic>
        <p:nvPicPr>
          <p:cNvPr id="4" name="Picture 6" descr="C:\Program Files (x86)\Microsoft Office\MEDIA\OFFICE12\Lines\BD21328_.gif"/>
          <p:cNvPicPr>
            <a:picLocks noChangeAspect="1" noChangeArrowheads="1"/>
          </p:cNvPicPr>
          <p:nvPr/>
        </p:nvPicPr>
        <p:blipFill>
          <a:blip r:embed="rId2" cstate="print"/>
          <a:srcRect/>
          <a:stretch>
            <a:fillRect/>
          </a:stretch>
        </p:blipFill>
        <p:spPr bwMode="auto">
          <a:xfrm>
            <a:off x="0" y="1447800"/>
            <a:ext cx="9144000" cy="198438"/>
          </a:xfrm>
          <a:prstGeom prst="rect">
            <a:avLst/>
          </a:prstGeom>
          <a:noFill/>
          <a:ln w="9525">
            <a:noFill/>
            <a:miter lim="800000"/>
            <a:headEnd/>
            <a:tailEnd/>
          </a:ln>
        </p:spPr>
      </p:pic>
      <p:graphicFrame>
        <p:nvGraphicFramePr>
          <p:cNvPr id="5" name="Chart 4"/>
          <p:cNvGraphicFramePr/>
          <p:nvPr/>
        </p:nvGraphicFramePr>
        <p:xfrm>
          <a:off x="2133600" y="2514600"/>
          <a:ext cx="5943600" cy="3124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666</Words>
  <Application>Microsoft Office PowerPoint</Application>
  <PresentationFormat>On-screen Show (4:3)</PresentationFormat>
  <Paragraphs>166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Comparison of Tarry’s Algorithm and Awerbuch’s Algorithm</vt:lpstr>
      <vt:lpstr>Outline</vt:lpstr>
      <vt:lpstr>Goal</vt:lpstr>
      <vt:lpstr>Introduction</vt:lpstr>
      <vt:lpstr>Experiments Setup</vt:lpstr>
      <vt:lpstr>Experiments Setup</vt:lpstr>
      <vt:lpstr>Experiments Setup</vt:lpstr>
      <vt:lpstr>Experiments Setup</vt:lpstr>
      <vt:lpstr>Results and Analysis</vt:lpstr>
      <vt:lpstr>Results and Analysis</vt:lpstr>
      <vt:lpstr>Results and Analysis</vt:lpstr>
      <vt:lpstr>Results and Analysis</vt:lpstr>
      <vt:lpstr>Results and Analysis</vt:lpstr>
      <vt:lpstr>Results and Analysis</vt:lpstr>
      <vt:lpstr>Conclusion</vt:lpstr>
      <vt:lpstr>Future Work</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50</cp:revision>
  <dcterms:created xsi:type="dcterms:W3CDTF">2006-08-16T00:00:00Z</dcterms:created>
  <dcterms:modified xsi:type="dcterms:W3CDTF">2010-04-29T08:12:48Z</dcterms:modified>
</cp:coreProperties>
</file>