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3" r:id="rId5"/>
    <p:sldId id="266" r:id="rId6"/>
    <p:sldId id="265" r:id="rId7"/>
    <p:sldId id="264" r:id="rId8"/>
    <p:sldId id="262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esktop\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esktop\swapn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esktop\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esktop\swapna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esktop\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esktop\swapn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Sheet3!$D$2</c:f>
              <c:strCache>
                <c:ptCount val="1"/>
                <c:pt idx="0">
                  <c:v>Fully Connected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Sheet3!$D$3:$D$12</c:f>
              <c:numCache>
                <c:formatCode>General</c:formatCode>
                <c:ptCount val="10"/>
                <c:pt idx="0">
                  <c:v>40</c:v>
                </c:pt>
                <c:pt idx="1">
                  <c:v>180</c:v>
                </c:pt>
                <c:pt idx="2">
                  <c:v>420</c:v>
                </c:pt>
                <c:pt idx="3">
                  <c:v>760</c:v>
                </c:pt>
                <c:pt idx="4">
                  <c:v>1200</c:v>
                </c:pt>
                <c:pt idx="5">
                  <c:v>1740</c:v>
                </c:pt>
                <c:pt idx="6">
                  <c:v>2380</c:v>
                </c:pt>
                <c:pt idx="7">
                  <c:v>3120</c:v>
                </c:pt>
                <c:pt idx="8">
                  <c:v>3120</c:v>
                </c:pt>
                <c:pt idx="9">
                  <c:v>4900</c:v>
                </c:pt>
              </c:numCache>
            </c:numRef>
          </c:val>
        </c:ser>
        <c:ser>
          <c:idx val="1"/>
          <c:order val="1"/>
          <c:tx>
            <c:strRef>
              <c:f>Sheet3!$E$2</c:f>
              <c:strCache>
                <c:ptCount val="1"/>
                <c:pt idx="0">
                  <c:v>Ring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Sheet3!$E$3:$E$12</c:f>
              <c:numCache>
                <c:formatCode>General</c:formatCode>
                <c:ptCount val="10"/>
                <c:pt idx="0">
                  <c:v>20</c:v>
                </c:pt>
                <c:pt idx="1">
                  <c:v>54</c:v>
                </c:pt>
                <c:pt idx="2">
                  <c:v>68</c:v>
                </c:pt>
                <c:pt idx="3">
                  <c:v>112</c:v>
                </c:pt>
                <c:pt idx="4">
                  <c:v>100</c:v>
                </c:pt>
                <c:pt idx="5">
                  <c:v>176</c:v>
                </c:pt>
                <c:pt idx="6">
                  <c:v>140</c:v>
                </c:pt>
                <c:pt idx="7">
                  <c:v>164</c:v>
                </c:pt>
                <c:pt idx="8">
                  <c:v>180</c:v>
                </c:pt>
                <c:pt idx="9">
                  <c:v>296</c:v>
                </c:pt>
              </c:numCache>
            </c:numRef>
          </c:val>
        </c:ser>
        <c:ser>
          <c:idx val="2"/>
          <c:order val="2"/>
          <c:tx>
            <c:strRef>
              <c:f>Sheet3!$F$2</c:f>
              <c:strCache>
                <c:ptCount val="1"/>
                <c:pt idx="0">
                  <c:v>Star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Sheet3!$F$3:$F$12</c:f>
              <c:numCache>
                <c:formatCode>General</c:formatCode>
                <c:ptCount val="10"/>
                <c:pt idx="0">
                  <c:v>16</c:v>
                </c:pt>
                <c:pt idx="1">
                  <c:v>36</c:v>
                </c:pt>
                <c:pt idx="2">
                  <c:v>56</c:v>
                </c:pt>
                <c:pt idx="3">
                  <c:v>76</c:v>
                </c:pt>
                <c:pt idx="4">
                  <c:v>69</c:v>
                </c:pt>
                <c:pt idx="5">
                  <c:v>116</c:v>
                </c:pt>
                <c:pt idx="6">
                  <c:v>136</c:v>
                </c:pt>
                <c:pt idx="7">
                  <c:v>156</c:v>
                </c:pt>
                <c:pt idx="8">
                  <c:v>176</c:v>
                </c:pt>
                <c:pt idx="9">
                  <c:v>196</c:v>
                </c:pt>
              </c:numCache>
            </c:numRef>
          </c:val>
        </c:ser>
        <c:axId val="40825216"/>
        <c:axId val="40826752"/>
      </c:barChart>
      <c:catAx>
        <c:axId val="40825216"/>
        <c:scaling>
          <c:orientation val="minMax"/>
        </c:scaling>
        <c:axPos val="b"/>
        <c:numFmt formatCode="General" sourceLinked="1"/>
        <c:tickLblPos val="nextTo"/>
        <c:crossAx val="40826752"/>
        <c:crosses val="autoZero"/>
        <c:auto val="1"/>
        <c:lblAlgn val="ctr"/>
        <c:lblOffset val="100"/>
      </c:catAx>
      <c:valAx>
        <c:axId val="40826752"/>
        <c:scaling>
          <c:orientation val="minMax"/>
        </c:scaling>
        <c:axPos val="l"/>
        <c:majorGridlines/>
        <c:numFmt formatCode="General" sourceLinked="1"/>
        <c:tickLblPos val="nextTo"/>
        <c:crossAx val="408252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Sheet1!$O$5</c:f>
              <c:strCache>
                <c:ptCount val="1"/>
                <c:pt idx="0">
                  <c:v>Fully connected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Sheet1!$O$6:$O$15</c:f>
              <c:numCache>
                <c:formatCode>General</c:formatCode>
                <c:ptCount val="10"/>
                <c:pt idx="0">
                  <c:v>27</c:v>
                </c:pt>
                <c:pt idx="1">
                  <c:v>97</c:v>
                </c:pt>
                <c:pt idx="2">
                  <c:v>237</c:v>
                </c:pt>
                <c:pt idx="3">
                  <c:v>366</c:v>
                </c:pt>
                <c:pt idx="4">
                  <c:v>713</c:v>
                </c:pt>
                <c:pt idx="5">
                  <c:v>822</c:v>
                </c:pt>
                <c:pt idx="6">
                  <c:v>1257</c:v>
                </c:pt>
                <c:pt idx="7">
                  <c:v>1746</c:v>
                </c:pt>
                <c:pt idx="8">
                  <c:v>2104</c:v>
                </c:pt>
                <c:pt idx="9">
                  <c:v>2456</c:v>
                </c:pt>
              </c:numCache>
            </c:numRef>
          </c:val>
        </c:ser>
        <c:ser>
          <c:idx val="1"/>
          <c:order val="1"/>
          <c:tx>
            <c:strRef>
              <c:f>Sheet1!$P$5</c:f>
              <c:strCache>
                <c:ptCount val="1"/>
                <c:pt idx="0">
                  <c:v>Ring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Sheet1!$P$6:$P$15</c:f>
              <c:numCache>
                <c:formatCode>General</c:formatCode>
                <c:ptCount val="10"/>
                <c:pt idx="0">
                  <c:v>14</c:v>
                </c:pt>
                <c:pt idx="1">
                  <c:v>30</c:v>
                </c:pt>
                <c:pt idx="2">
                  <c:v>44</c:v>
                </c:pt>
                <c:pt idx="3">
                  <c:v>59</c:v>
                </c:pt>
                <c:pt idx="4">
                  <c:v>81</c:v>
                </c:pt>
                <c:pt idx="5">
                  <c:v>88</c:v>
                </c:pt>
                <c:pt idx="6">
                  <c:v>106</c:v>
                </c:pt>
                <c:pt idx="7">
                  <c:v>121</c:v>
                </c:pt>
                <c:pt idx="8">
                  <c:v>131</c:v>
                </c:pt>
                <c:pt idx="9">
                  <c:v>149</c:v>
                </c:pt>
              </c:numCache>
            </c:numRef>
          </c:val>
        </c:ser>
        <c:ser>
          <c:idx val="2"/>
          <c:order val="2"/>
          <c:tx>
            <c:strRef>
              <c:f>Sheet1!$Q$5</c:f>
              <c:strCache>
                <c:ptCount val="1"/>
                <c:pt idx="0">
                  <c:v>Star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Sheet1!$Q$6:$Q$15</c:f>
              <c:numCache>
                <c:formatCode>General</c:formatCode>
                <c:ptCount val="10"/>
                <c:pt idx="0">
                  <c:v>13</c:v>
                </c:pt>
                <c:pt idx="1">
                  <c:v>33</c:v>
                </c:pt>
                <c:pt idx="2">
                  <c:v>42</c:v>
                </c:pt>
                <c:pt idx="3">
                  <c:v>60</c:v>
                </c:pt>
                <c:pt idx="4">
                  <c:v>81</c:v>
                </c:pt>
                <c:pt idx="5">
                  <c:v>86</c:v>
                </c:pt>
                <c:pt idx="6">
                  <c:v>118</c:v>
                </c:pt>
                <c:pt idx="7">
                  <c:v>117</c:v>
                </c:pt>
                <c:pt idx="8">
                  <c:v>149</c:v>
                </c:pt>
                <c:pt idx="9">
                  <c:v>151</c:v>
                </c:pt>
              </c:numCache>
            </c:numRef>
          </c:val>
        </c:ser>
        <c:axId val="83554304"/>
        <c:axId val="84945536"/>
      </c:barChart>
      <c:catAx>
        <c:axId val="83554304"/>
        <c:scaling>
          <c:orientation val="minMax"/>
        </c:scaling>
        <c:axPos val="b"/>
        <c:numFmt formatCode="General" sourceLinked="1"/>
        <c:tickLblPos val="nextTo"/>
        <c:crossAx val="84945536"/>
        <c:crosses val="autoZero"/>
        <c:auto val="1"/>
        <c:lblAlgn val="ctr"/>
        <c:lblOffset val="100"/>
      </c:catAx>
      <c:valAx>
        <c:axId val="84945536"/>
        <c:scaling>
          <c:orientation val="minMax"/>
        </c:scaling>
        <c:axPos val="l"/>
        <c:majorGridlines/>
        <c:numFmt formatCode="General" sourceLinked="1"/>
        <c:tickLblPos val="nextTo"/>
        <c:crossAx val="8355430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v>Fully connected</c:v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Sheet3!$I$3:$I$12</c:f>
              <c:numCache>
                <c:formatCode>General</c:formatCode>
                <c:ptCount val="10"/>
                <c:pt idx="0">
                  <c:v>30</c:v>
                </c:pt>
                <c:pt idx="1">
                  <c:v>130</c:v>
                </c:pt>
                <c:pt idx="2">
                  <c:v>315</c:v>
                </c:pt>
                <c:pt idx="3">
                  <c:v>560</c:v>
                </c:pt>
                <c:pt idx="4">
                  <c:v>900</c:v>
                </c:pt>
                <c:pt idx="5">
                  <c:v>1290</c:v>
                </c:pt>
                <c:pt idx="6">
                  <c:v>1785</c:v>
                </c:pt>
                <c:pt idx="7">
                  <c:v>2320</c:v>
                </c:pt>
                <c:pt idx="8">
                  <c:v>2320</c:v>
                </c:pt>
                <c:pt idx="9">
                  <c:v>3650</c:v>
                </c:pt>
              </c:numCache>
            </c:numRef>
          </c:val>
        </c:ser>
        <c:ser>
          <c:idx val="1"/>
          <c:order val="1"/>
          <c:tx>
            <c:v>Ring</c:v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Sheet3!$J$3:$J$12</c:f>
              <c:numCache>
                <c:formatCode>General</c:formatCode>
                <c:ptCount val="10"/>
                <c:pt idx="0">
                  <c:v>14</c:v>
                </c:pt>
                <c:pt idx="1">
                  <c:v>39</c:v>
                </c:pt>
                <c:pt idx="2">
                  <c:v>39</c:v>
                </c:pt>
                <c:pt idx="3">
                  <c:v>50</c:v>
                </c:pt>
                <c:pt idx="4">
                  <c:v>64</c:v>
                </c:pt>
                <c:pt idx="5">
                  <c:v>75</c:v>
                </c:pt>
                <c:pt idx="6">
                  <c:v>75</c:v>
                </c:pt>
                <c:pt idx="7">
                  <c:v>100</c:v>
                </c:pt>
                <c:pt idx="8">
                  <c:v>114</c:v>
                </c:pt>
                <c:pt idx="9">
                  <c:v>125</c:v>
                </c:pt>
              </c:numCache>
            </c:numRef>
          </c:val>
        </c:ser>
        <c:ser>
          <c:idx val="2"/>
          <c:order val="2"/>
          <c:tx>
            <c:v>Star</c:v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Sheet3!$K$3:$K$12</c:f>
              <c:numCache>
                <c:formatCode>General</c:formatCode>
                <c:ptCount val="10"/>
                <c:pt idx="0">
                  <c:v>12</c:v>
                </c:pt>
                <c:pt idx="1">
                  <c:v>26</c:v>
                </c:pt>
                <c:pt idx="2">
                  <c:v>42</c:v>
                </c:pt>
                <c:pt idx="3">
                  <c:v>56</c:v>
                </c:pt>
                <c:pt idx="4">
                  <c:v>72</c:v>
                </c:pt>
                <c:pt idx="5">
                  <c:v>86</c:v>
                </c:pt>
                <c:pt idx="6">
                  <c:v>102</c:v>
                </c:pt>
                <c:pt idx="7">
                  <c:v>116</c:v>
                </c:pt>
                <c:pt idx="8">
                  <c:v>130</c:v>
                </c:pt>
                <c:pt idx="9">
                  <c:v>146</c:v>
                </c:pt>
              </c:numCache>
            </c:numRef>
          </c:val>
        </c:ser>
        <c:axId val="74061312"/>
        <c:axId val="74062848"/>
      </c:barChart>
      <c:catAx>
        <c:axId val="74061312"/>
        <c:scaling>
          <c:orientation val="minMax"/>
        </c:scaling>
        <c:axPos val="b"/>
        <c:numFmt formatCode="General" sourceLinked="1"/>
        <c:tickLblPos val="nextTo"/>
        <c:crossAx val="74062848"/>
        <c:crosses val="autoZero"/>
        <c:auto val="1"/>
        <c:lblAlgn val="ctr"/>
        <c:lblOffset val="100"/>
      </c:catAx>
      <c:valAx>
        <c:axId val="74062848"/>
        <c:scaling>
          <c:orientation val="minMax"/>
        </c:scaling>
        <c:axPos val="l"/>
        <c:majorGridlines/>
        <c:numFmt formatCode="General" sourceLinked="1"/>
        <c:tickLblPos val="nextTo"/>
        <c:crossAx val="740613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Sheet1!$O$18</c:f>
              <c:strCache>
                <c:ptCount val="1"/>
                <c:pt idx="0">
                  <c:v>Fully connected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Sheet1!$O$19:$O$28</c:f>
              <c:numCache>
                <c:formatCode>General</c:formatCode>
                <c:ptCount val="10"/>
                <c:pt idx="0">
                  <c:v>17</c:v>
                </c:pt>
                <c:pt idx="1">
                  <c:v>59</c:v>
                </c:pt>
                <c:pt idx="2">
                  <c:v>165</c:v>
                </c:pt>
                <c:pt idx="3">
                  <c:v>315</c:v>
                </c:pt>
                <c:pt idx="4">
                  <c:v>494</c:v>
                </c:pt>
                <c:pt idx="5">
                  <c:v>720</c:v>
                </c:pt>
                <c:pt idx="6">
                  <c:v>977</c:v>
                </c:pt>
                <c:pt idx="7">
                  <c:v>1238</c:v>
                </c:pt>
                <c:pt idx="8">
                  <c:v>1505</c:v>
                </c:pt>
                <c:pt idx="9">
                  <c:v>1911</c:v>
                </c:pt>
              </c:numCache>
            </c:numRef>
          </c:val>
        </c:ser>
        <c:ser>
          <c:idx val="1"/>
          <c:order val="1"/>
          <c:tx>
            <c:strRef>
              <c:f>Sheet1!$P$18</c:f>
              <c:strCache>
                <c:ptCount val="1"/>
                <c:pt idx="0">
                  <c:v>Ring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Sheet1!$P$19:$P$28</c:f>
              <c:numCache>
                <c:formatCode>General</c:formatCode>
                <c:ptCount val="10"/>
                <c:pt idx="0">
                  <c:v>11</c:v>
                </c:pt>
                <c:pt idx="1">
                  <c:v>18</c:v>
                </c:pt>
                <c:pt idx="2">
                  <c:v>29</c:v>
                </c:pt>
                <c:pt idx="3">
                  <c:v>38</c:v>
                </c:pt>
                <c:pt idx="4">
                  <c:v>48</c:v>
                </c:pt>
                <c:pt idx="5">
                  <c:v>56</c:v>
                </c:pt>
                <c:pt idx="6">
                  <c:v>57</c:v>
                </c:pt>
                <c:pt idx="7">
                  <c:v>73</c:v>
                </c:pt>
                <c:pt idx="8">
                  <c:v>79</c:v>
                </c:pt>
                <c:pt idx="9">
                  <c:v>88</c:v>
                </c:pt>
              </c:numCache>
            </c:numRef>
          </c:val>
        </c:ser>
        <c:ser>
          <c:idx val="2"/>
          <c:order val="2"/>
          <c:tx>
            <c:strRef>
              <c:f>Sheet1!$Q$18</c:f>
              <c:strCache>
                <c:ptCount val="1"/>
                <c:pt idx="0">
                  <c:v>Star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Sheet1!$Q$19:$Q$28</c:f>
              <c:numCache>
                <c:formatCode>General</c:formatCode>
                <c:ptCount val="10"/>
                <c:pt idx="0">
                  <c:v>8</c:v>
                </c:pt>
                <c:pt idx="1">
                  <c:v>23</c:v>
                </c:pt>
                <c:pt idx="2">
                  <c:v>29</c:v>
                </c:pt>
                <c:pt idx="3">
                  <c:v>49</c:v>
                </c:pt>
                <c:pt idx="4">
                  <c:v>43</c:v>
                </c:pt>
                <c:pt idx="5">
                  <c:v>56</c:v>
                </c:pt>
                <c:pt idx="6">
                  <c:v>86</c:v>
                </c:pt>
                <c:pt idx="7">
                  <c:v>87</c:v>
                </c:pt>
                <c:pt idx="8">
                  <c:v>90</c:v>
                </c:pt>
                <c:pt idx="9">
                  <c:v>129</c:v>
                </c:pt>
              </c:numCache>
            </c:numRef>
          </c:val>
        </c:ser>
        <c:axId val="85689088"/>
        <c:axId val="85830656"/>
      </c:barChart>
      <c:catAx>
        <c:axId val="85689088"/>
        <c:scaling>
          <c:orientation val="minMax"/>
        </c:scaling>
        <c:axPos val="b"/>
        <c:numFmt formatCode="General" sourceLinked="1"/>
        <c:tickLblPos val="nextTo"/>
        <c:crossAx val="85830656"/>
        <c:crosses val="autoZero"/>
        <c:auto val="1"/>
        <c:lblAlgn val="ctr"/>
        <c:lblOffset val="100"/>
      </c:catAx>
      <c:valAx>
        <c:axId val="85830656"/>
        <c:scaling>
          <c:orientation val="minMax"/>
        </c:scaling>
        <c:axPos val="l"/>
        <c:majorGridlines/>
        <c:numFmt formatCode="General" sourceLinked="1"/>
        <c:tickLblPos val="nextTo"/>
        <c:crossAx val="856890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v>Fullyconnected</c:v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Sheet3!$N$3:$N$12</c:f>
              <c:numCache>
                <c:formatCode>General</c:formatCode>
                <c:ptCount val="10"/>
                <c:pt idx="0">
                  <c:v>40</c:v>
                </c:pt>
                <c:pt idx="1">
                  <c:v>180</c:v>
                </c:pt>
                <c:pt idx="2">
                  <c:v>420</c:v>
                </c:pt>
                <c:pt idx="3">
                  <c:v>760</c:v>
                </c:pt>
                <c:pt idx="4">
                  <c:v>1200</c:v>
                </c:pt>
                <c:pt idx="5">
                  <c:v>1740</c:v>
                </c:pt>
                <c:pt idx="6">
                  <c:v>2380</c:v>
                </c:pt>
                <c:pt idx="7">
                  <c:v>3120</c:v>
                </c:pt>
                <c:pt idx="8">
                  <c:v>3120</c:v>
                </c:pt>
                <c:pt idx="9">
                  <c:v>4900</c:v>
                </c:pt>
              </c:numCache>
            </c:numRef>
          </c:val>
        </c:ser>
        <c:ser>
          <c:idx val="1"/>
          <c:order val="1"/>
          <c:tx>
            <c:v>Ring</c:v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Sheet3!$O$3:$O$12</c:f>
              <c:numCache>
                <c:formatCode>General</c:formatCode>
                <c:ptCount val="10"/>
                <c:pt idx="0">
                  <c:v>20</c:v>
                </c:pt>
                <c:pt idx="1">
                  <c:v>54</c:v>
                </c:pt>
                <c:pt idx="2">
                  <c:v>60</c:v>
                </c:pt>
                <c:pt idx="3">
                  <c:v>80</c:v>
                </c:pt>
                <c:pt idx="4">
                  <c:v>100</c:v>
                </c:pt>
                <c:pt idx="5">
                  <c:v>120</c:v>
                </c:pt>
                <c:pt idx="6">
                  <c:v>140</c:v>
                </c:pt>
                <c:pt idx="7">
                  <c:v>160</c:v>
                </c:pt>
                <c:pt idx="8">
                  <c:v>180</c:v>
                </c:pt>
                <c:pt idx="9">
                  <c:v>200</c:v>
                </c:pt>
              </c:numCache>
            </c:numRef>
          </c:val>
        </c:ser>
        <c:ser>
          <c:idx val="2"/>
          <c:order val="2"/>
          <c:tx>
            <c:v>Star</c:v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Sheet3!$P$3:$P$12</c:f>
              <c:numCache>
                <c:formatCode>General</c:formatCode>
                <c:ptCount val="10"/>
                <c:pt idx="0">
                  <c:v>16</c:v>
                </c:pt>
                <c:pt idx="1">
                  <c:v>36</c:v>
                </c:pt>
                <c:pt idx="2">
                  <c:v>56</c:v>
                </c:pt>
                <c:pt idx="3">
                  <c:v>76</c:v>
                </c:pt>
                <c:pt idx="4">
                  <c:v>96</c:v>
                </c:pt>
                <c:pt idx="5">
                  <c:v>116</c:v>
                </c:pt>
                <c:pt idx="6">
                  <c:v>136</c:v>
                </c:pt>
                <c:pt idx="7">
                  <c:v>156</c:v>
                </c:pt>
                <c:pt idx="8">
                  <c:v>176</c:v>
                </c:pt>
                <c:pt idx="9">
                  <c:v>196</c:v>
                </c:pt>
              </c:numCache>
            </c:numRef>
          </c:val>
        </c:ser>
        <c:axId val="41224832"/>
        <c:axId val="41230720"/>
      </c:barChart>
      <c:catAx>
        <c:axId val="41224832"/>
        <c:scaling>
          <c:orientation val="minMax"/>
        </c:scaling>
        <c:axPos val="b"/>
        <c:numFmt formatCode="General" sourceLinked="1"/>
        <c:tickLblPos val="nextTo"/>
        <c:crossAx val="41230720"/>
        <c:crosses val="autoZero"/>
        <c:auto val="1"/>
        <c:lblAlgn val="ctr"/>
        <c:lblOffset val="100"/>
      </c:catAx>
      <c:valAx>
        <c:axId val="41230720"/>
        <c:scaling>
          <c:orientation val="minMax"/>
        </c:scaling>
        <c:axPos val="l"/>
        <c:majorGridlines/>
        <c:numFmt formatCode="General" sourceLinked="1"/>
        <c:tickLblPos val="nextTo"/>
        <c:crossAx val="412248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Sheet1!$O$30</c:f>
              <c:strCache>
                <c:ptCount val="1"/>
                <c:pt idx="0">
                  <c:v>Fully connected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Sheet1!$O$31:$O$40</c:f>
              <c:numCache>
                <c:formatCode>General</c:formatCode>
                <c:ptCount val="10"/>
                <c:pt idx="0">
                  <c:v>29</c:v>
                </c:pt>
                <c:pt idx="1">
                  <c:v>149</c:v>
                </c:pt>
                <c:pt idx="2">
                  <c:v>458</c:v>
                </c:pt>
                <c:pt idx="3">
                  <c:v>1165</c:v>
                </c:pt>
                <c:pt idx="4">
                  <c:v>2926</c:v>
                </c:pt>
                <c:pt idx="5">
                  <c:v>4989</c:v>
                </c:pt>
                <c:pt idx="6">
                  <c:v>7868</c:v>
                </c:pt>
                <c:pt idx="7">
                  <c:v>11697</c:v>
                </c:pt>
                <c:pt idx="8">
                  <c:v>16788</c:v>
                </c:pt>
                <c:pt idx="9">
                  <c:v>23533</c:v>
                </c:pt>
              </c:numCache>
            </c:numRef>
          </c:val>
        </c:ser>
        <c:ser>
          <c:idx val="1"/>
          <c:order val="1"/>
          <c:tx>
            <c:strRef>
              <c:f>Sheet1!$P$30</c:f>
              <c:strCache>
                <c:ptCount val="1"/>
                <c:pt idx="0">
                  <c:v>Ring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Sheet1!$P$31:$P$40</c:f>
              <c:numCache>
                <c:formatCode>General</c:formatCode>
                <c:ptCount val="10"/>
                <c:pt idx="0">
                  <c:v>15</c:v>
                </c:pt>
                <c:pt idx="1">
                  <c:v>36</c:v>
                </c:pt>
                <c:pt idx="2">
                  <c:v>43</c:v>
                </c:pt>
                <c:pt idx="3">
                  <c:v>70</c:v>
                </c:pt>
                <c:pt idx="4">
                  <c:v>80</c:v>
                </c:pt>
                <c:pt idx="5">
                  <c:v>95</c:v>
                </c:pt>
                <c:pt idx="6">
                  <c:v>113</c:v>
                </c:pt>
                <c:pt idx="7">
                  <c:v>126</c:v>
                </c:pt>
                <c:pt idx="8">
                  <c:v>132</c:v>
                </c:pt>
                <c:pt idx="9">
                  <c:v>153</c:v>
                </c:pt>
              </c:numCache>
            </c:numRef>
          </c:val>
        </c:ser>
        <c:ser>
          <c:idx val="2"/>
          <c:order val="2"/>
          <c:tx>
            <c:strRef>
              <c:f>Sheet1!$Q$30</c:f>
              <c:strCache>
                <c:ptCount val="1"/>
                <c:pt idx="0">
                  <c:v>Star</c:v>
                </c:pt>
              </c:strCache>
            </c:strRef>
          </c:tx>
          <c:cat>
            <c:numLit>
              <c:formatCode>General</c:formatCode>
              <c:ptCount val="10"/>
              <c:pt idx="0">
                <c:v>5</c:v>
              </c:pt>
              <c:pt idx="1">
                <c:v>10</c:v>
              </c:pt>
              <c:pt idx="2">
                <c:v>15</c:v>
              </c:pt>
              <c:pt idx="3">
                <c:v>20</c:v>
              </c:pt>
              <c:pt idx="4">
                <c:v>25</c:v>
              </c:pt>
              <c:pt idx="5">
                <c:v>30</c:v>
              </c:pt>
              <c:pt idx="6">
                <c:v>35</c:v>
              </c:pt>
              <c:pt idx="7">
                <c:v>40</c:v>
              </c:pt>
              <c:pt idx="8">
                <c:v>45</c:v>
              </c:pt>
              <c:pt idx="9">
                <c:v>50</c:v>
              </c:pt>
            </c:numLit>
          </c:cat>
          <c:val>
            <c:numRef>
              <c:f>Sheet1!$Q$31:$Q$40</c:f>
              <c:numCache>
                <c:formatCode>General</c:formatCode>
                <c:ptCount val="10"/>
                <c:pt idx="0">
                  <c:v>10</c:v>
                </c:pt>
                <c:pt idx="1">
                  <c:v>18</c:v>
                </c:pt>
                <c:pt idx="2">
                  <c:v>35</c:v>
                </c:pt>
                <c:pt idx="3">
                  <c:v>60</c:v>
                </c:pt>
                <c:pt idx="4">
                  <c:v>87</c:v>
                </c:pt>
                <c:pt idx="5">
                  <c:v>89</c:v>
                </c:pt>
                <c:pt idx="6">
                  <c:v>111</c:v>
                </c:pt>
                <c:pt idx="7">
                  <c:v>128</c:v>
                </c:pt>
                <c:pt idx="8">
                  <c:v>140</c:v>
                </c:pt>
                <c:pt idx="9">
                  <c:v>132</c:v>
                </c:pt>
              </c:numCache>
            </c:numRef>
          </c:val>
        </c:ser>
        <c:axId val="95908224"/>
        <c:axId val="95910144"/>
      </c:barChart>
      <c:catAx>
        <c:axId val="95908224"/>
        <c:scaling>
          <c:orientation val="minMax"/>
        </c:scaling>
        <c:axPos val="b"/>
        <c:numFmt formatCode="General" sourceLinked="1"/>
        <c:tickLblPos val="nextTo"/>
        <c:crossAx val="95910144"/>
        <c:crosses val="autoZero"/>
        <c:auto val="1"/>
        <c:lblAlgn val="ctr"/>
        <c:lblOffset val="100"/>
      </c:catAx>
      <c:valAx>
        <c:axId val="95910144"/>
        <c:scaling>
          <c:orientation val="minMax"/>
        </c:scaling>
        <c:axPos val="l"/>
        <c:majorGridlines/>
        <c:numFmt formatCode="General" sourceLinked="1"/>
        <c:tickLblPos val="nextTo"/>
        <c:crossAx val="9590822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E8B1B-1C86-4002-8B72-859D1747ACAD}" type="datetimeFigureOut">
              <a:rPr lang="en-US" smtClean="0"/>
              <a:pPr/>
              <a:t>5/8/2010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E7772-DB1A-43C4-A825-7B0639B4FA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599"/>
            <a:ext cx="7772400" cy="1466851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itchFamily="34" charset="0"/>
                <a:cs typeface="Arial" pitchFamily="34" charset="0"/>
              </a:rPr>
              <a:t>Dijkstra-Scholten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and Shavit-Francez termination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Index :</a:t>
            </a:r>
          </a:p>
          <a:p>
            <a:pPr>
              <a:buNone/>
            </a:pPr>
            <a:endParaRPr lang="en-US" sz="3600" dirty="0"/>
          </a:p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Experimental Setup</a:t>
            </a:r>
          </a:p>
          <a:p>
            <a:r>
              <a:rPr lang="en-US" sz="2800" dirty="0" smtClean="0"/>
              <a:t>Result Analysis</a:t>
            </a:r>
          </a:p>
          <a:p>
            <a:r>
              <a:rPr lang="en-US" sz="2800" dirty="0" smtClean="0"/>
              <a:t>Conclusion</a:t>
            </a:r>
          </a:p>
          <a:p>
            <a:r>
              <a:rPr lang="en-US" sz="2800" dirty="0" smtClean="0"/>
              <a:t>Future Work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Dijkstra-Scholten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algorithm detects the termination of a centralized basic computation.</a:t>
            </a:r>
          </a:p>
          <a:p>
            <a:pPr>
              <a:spcBef>
                <a:spcPct val="70000"/>
              </a:spcBef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Shavit-Francez  generalized </a:t>
            </a:r>
            <a:r>
              <a:rPr lang="en-US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Dijkstra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Scholten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decentralized basic computations (multiple initiators)</a:t>
            </a:r>
          </a:p>
          <a:p>
            <a:pPr>
              <a:spcBef>
                <a:spcPct val="70000"/>
              </a:spcBef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this algorithm, each initiator maintains a computation tree similar to </a:t>
            </a:r>
            <a:r>
              <a:rPr lang="en-US" sz="2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Dijkstra-Scholten</a:t>
            </a: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and when the computation tree collapses it may participate in the computation tree of other initiators.</a:t>
            </a:r>
          </a:p>
          <a:p>
            <a:pPr>
              <a:spcBef>
                <a:spcPct val="70000"/>
              </a:spcBef>
            </a:pPr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 processes participate in Wave to detect the termination of computation.</a:t>
            </a:r>
          </a:p>
          <a:p>
            <a:pPr>
              <a:spcBef>
                <a:spcPct val="70000"/>
              </a:spcBef>
            </a:pPr>
            <a:endParaRPr lang="en-US" dirty="0" smtClean="0">
              <a:ea typeface="Verdana" pitchFamily="34" charset="0"/>
              <a:cs typeface="Verdana" pitchFamily="34" charset="0"/>
            </a:endParaRPr>
          </a:p>
          <a:p>
            <a:pPr>
              <a:spcBef>
                <a:spcPct val="70000"/>
              </a:spcBef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Echo algorithm runs on the top of basic algorithm.</a:t>
            </a:r>
          </a:p>
          <a:p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Each node participate in computation at least once.</a:t>
            </a:r>
          </a:p>
          <a:p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Algorithm terminates when Echo algorithm decides.</a:t>
            </a:r>
          </a:p>
          <a:p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Total number of messages (basic  + control) exchanged in the algorithm are counted.</a:t>
            </a:r>
          </a:p>
          <a:p>
            <a:pPr>
              <a:buNone/>
            </a:pPr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Result Analysis :Only one process participate in computation as initiator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 flipH="1" flipV="1">
          <a:off x="8686800" y="6126163"/>
          <a:ext cx="76200" cy="4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447800" y="2057400"/>
          <a:ext cx="5867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Result Analysis :50% of process participate in computation as initiators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76200" cy="7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828800" y="2057400"/>
          <a:ext cx="54102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Result Analysis :All process participate in computation as initiators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 flipH="1" flipV="1">
          <a:off x="8686800" y="6126163"/>
          <a:ext cx="76200" cy="4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524000" y="2057400"/>
          <a:ext cx="5791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Observed behavior of Shavit-Francez  termination algorithm for different topologies.</a:t>
            </a:r>
          </a:p>
          <a:p>
            <a:pPr>
              <a:buNone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Perform the same analysis for various wave algorithms.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observe performance of algorithm when random nodes participate in computation.</a:t>
            </a:r>
            <a:endParaRPr lang="en-US" sz="2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193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Dijkstra-Scholten and Shavit-Francez termination algorithms</vt:lpstr>
      <vt:lpstr>Slide 2</vt:lpstr>
      <vt:lpstr>Introduction</vt:lpstr>
      <vt:lpstr>Experimental Setup</vt:lpstr>
      <vt:lpstr>Result Analysis :Only one process participate in computation as initiator </vt:lpstr>
      <vt:lpstr>Result Analysis :50% of process participate in computation as initiators </vt:lpstr>
      <vt:lpstr>Result Analysis :All process participate in computation as initiators </vt:lpstr>
      <vt:lpstr>Conclusion</vt:lpstr>
      <vt:lpstr>Future Work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Dijkstra-Scholten and Shavit-Francez termination algorithms</dc:title>
  <dc:creator>sandy</dc:creator>
  <cp:lastModifiedBy>sandy</cp:lastModifiedBy>
  <cp:revision>5</cp:revision>
  <dcterms:created xsi:type="dcterms:W3CDTF">2010-05-03T14:03:08Z</dcterms:created>
  <dcterms:modified xsi:type="dcterms:W3CDTF">2010-05-09T03:47:02Z</dcterms:modified>
</cp:coreProperties>
</file>