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7" r:id="rId3"/>
    <p:sldId id="258" r:id="rId4"/>
    <p:sldId id="263" r:id="rId5"/>
    <p:sldId id="270" r:id="rId6"/>
    <p:sldId id="266" r:id="rId7"/>
    <p:sldId id="265" r:id="rId8"/>
    <p:sldId id="264" r:id="rId9"/>
    <p:sldId id="262" r:id="rId10"/>
    <p:sldId id="257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ajesh\Desktop\ALl%20intitiator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dy\Desktop\Graph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urekha\Documents\1intitator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dy\Desktop\Graph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urekha\Documents\halfinitiator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dy\Desktop\Graph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ajesh\Desktop\ALl%20intitiato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794142952048019"/>
          <c:y val="4.5409078466418687E-2"/>
          <c:w val="0.6077293865237805"/>
          <c:h val="0.74403523179234499"/>
        </c:manualLayout>
      </c:layout>
      <c:lineChart>
        <c:grouping val="standard"/>
        <c:ser>
          <c:idx val="0"/>
          <c:order val="0"/>
          <c:tx>
            <c:strRef>
              <c:f>Sheet2!$E$13</c:f>
              <c:strCache>
                <c:ptCount val="1"/>
                <c:pt idx="0">
                  <c:v>signal</c:v>
                </c:pt>
              </c:strCache>
            </c:strRef>
          </c:tx>
          <c:val>
            <c:numRef>
              <c:f>Sheet2!$E$14:$E$23</c:f>
              <c:numCache>
                <c:formatCode>General</c:formatCode>
                <c:ptCount val="10"/>
                <c:pt idx="0">
                  <c:v>15</c:v>
                </c:pt>
                <c:pt idx="1">
                  <c:v>50</c:v>
                </c:pt>
                <c:pt idx="2">
                  <c:v>159</c:v>
                </c:pt>
                <c:pt idx="3">
                  <c:v>238</c:v>
                </c:pt>
                <c:pt idx="4">
                  <c:v>379</c:v>
                </c:pt>
                <c:pt idx="5">
                  <c:v>486</c:v>
                </c:pt>
                <c:pt idx="6">
                  <c:v>793</c:v>
                </c:pt>
                <c:pt idx="7">
                  <c:v>930</c:v>
                </c:pt>
                <c:pt idx="8">
                  <c:v>1293</c:v>
                </c:pt>
                <c:pt idx="9">
                  <c:v>1433</c:v>
                </c:pt>
              </c:numCache>
            </c:numRef>
          </c:val>
        </c:ser>
        <c:ser>
          <c:idx val="1"/>
          <c:order val="1"/>
          <c:tx>
            <c:strRef>
              <c:f>Sheet2!$F$13</c:f>
              <c:strCache>
                <c:ptCount val="1"/>
                <c:pt idx="0">
                  <c:v>basic</c:v>
                </c:pt>
              </c:strCache>
            </c:strRef>
          </c:tx>
          <c:val>
            <c:numRef>
              <c:f>Sheet2!$F$14:$F$23</c:f>
              <c:numCache>
                <c:formatCode>General</c:formatCode>
                <c:ptCount val="10"/>
                <c:pt idx="0">
                  <c:v>10</c:v>
                </c:pt>
                <c:pt idx="1">
                  <c:v>40</c:v>
                </c:pt>
                <c:pt idx="2">
                  <c:v>130</c:v>
                </c:pt>
                <c:pt idx="3">
                  <c:v>215</c:v>
                </c:pt>
                <c:pt idx="4">
                  <c:v>360</c:v>
                </c:pt>
                <c:pt idx="5">
                  <c:v>450</c:v>
                </c:pt>
                <c:pt idx="6">
                  <c:v>768</c:v>
                </c:pt>
                <c:pt idx="7">
                  <c:v>927</c:v>
                </c:pt>
                <c:pt idx="8">
                  <c:v>1275</c:v>
                </c:pt>
                <c:pt idx="9">
                  <c:v>1422</c:v>
                </c:pt>
              </c:numCache>
            </c:numRef>
          </c:val>
        </c:ser>
        <c:marker val="1"/>
        <c:axId val="42057728"/>
        <c:axId val="42059264"/>
      </c:lineChart>
      <c:catAx>
        <c:axId val="42057728"/>
        <c:scaling>
          <c:orientation val="minMax"/>
        </c:scaling>
        <c:axPos val="b"/>
        <c:tickLblPos val="nextTo"/>
        <c:crossAx val="42059264"/>
        <c:crosses val="autoZero"/>
        <c:auto val="1"/>
        <c:lblAlgn val="ctr"/>
        <c:lblOffset val="100"/>
      </c:catAx>
      <c:valAx>
        <c:axId val="42059264"/>
        <c:scaling>
          <c:orientation val="minMax"/>
        </c:scaling>
        <c:axPos val="l"/>
        <c:majorGridlines/>
        <c:numFmt formatCode="General" sourceLinked="1"/>
        <c:tickLblPos val="nextTo"/>
        <c:crossAx val="42057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293983840255262"/>
          <c:y val="0.91033105668421299"/>
          <c:w val="0.35200553250345784"/>
          <c:h val="8.8985658560635728E-2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Sheet3!$D$2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Sheet3!$D$3:$D$12</c:f>
              <c:numCache>
                <c:formatCode>General</c:formatCode>
                <c:ptCount val="10"/>
                <c:pt idx="0">
                  <c:v>40</c:v>
                </c:pt>
                <c:pt idx="1">
                  <c:v>180</c:v>
                </c:pt>
                <c:pt idx="2">
                  <c:v>420</c:v>
                </c:pt>
                <c:pt idx="3">
                  <c:v>760</c:v>
                </c:pt>
                <c:pt idx="4">
                  <c:v>1200</c:v>
                </c:pt>
                <c:pt idx="5">
                  <c:v>1740</c:v>
                </c:pt>
                <c:pt idx="6">
                  <c:v>2380</c:v>
                </c:pt>
                <c:pt idx="7">
                  <c:v>3120</c:v>
                </c:pt>
                <c:pt idx="8">
                  <c:v>3120</c:v>
                </c:pt>
                <c:pt idx="9">
                  <c:v>4900</c:v>
                </c:pt>
              </c:numCache>
            </c:numRef>
          </c:val>
        </c:ser>
        <c:ser>
          <c:idx val="1"/>
          <c:order val="1"/>
          <c:tx>
            <c:strRef>
              <c:f>Sheet3!$E$2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Sheet3!$E$3:$E$12</c:f>
              <c:numCache>
                <c:formatCode>General</c:formatCode>
                <c:ptCount val="10"/>
                <c:pt idx="0">
                  <c:v>20</c:v>
                </c:pt>
                <c:pt idx="1">
                  <c:v>54</c:v>
                </c:pt>
                <c:pt idx="2">
                  <c:v>68</c:v>
                </c:pt>
                <c:pt idx="3">
                  <c:v>112</c:v>
                </c:pt>
                <c:pt idx="4">
                  <c:v>100</c:v>
                </c:pt>
                <c:pt idx="5">
                  <c:v>176</c:v>
                </c:pt>
                <c:pt idx="6">
                  <c:v>140</c:v>
                </c:pt>
                <c:pt idx="7">
                  <c:v>164</c:v>
                </c:pt>
                <c:pt idx="8">
                  <c:v>180</c:v>
                </c:pt>
                <c:pt idx="9">
                  <c:v>296</c:v>
                </c:pt>
              </c:numCache>
            </c:numRef>
          </c:val>
        </c:ser>
        <c:ser>
          <c:idx val="2"/>
          <c:order val="2"/>
          <c:tx>
            <c:strRef>
              <c:f>Sheet3!$F$2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Sheet3!$F$3:$F$12</c:f>
              <c:numCache>
                <c:formatCode>General</c:formatCode>
                <c:ptCount val="10"/>
                <c:pt idx="0">
                  <c:v>16</c:v>
                </c:pt>
                <c:pt idx="1">
                  <c:v>36</c:v>
                </c:pt>
                <c:pt idx="2">
                  <c:v>56</c:v>
                </c:pt>
                <c:pt idx="3">
                  <c:v>76</c:v>
                </c:pt>
                <c:pt idx="4">
                  <c:v>69</c:v>
                </c:pt>
                <c:pt idx="5">
                  <c:v>116</c:v>
                </c:pt>
                <c:pt idx="6">
                  <c:v>136</c:v>
                </c:pt>
                <c:pt idx="7">
                  <c:v>156</c:v>
                </c:pt>
                <c:pt idx="8">
                  <c:v>176</c:v>
                </c:pt>
                <c:pt idx="9">
                  <c:v>196</c:v>
                </c:pt>
              </c:numCache>
            </c:numRef>
          </c:val>
        </c:ser>
        <c:axId val="76041600"/>
        <c:axId val="76093696"/>
      </c:barChart>
      <c:catAx>
        <c:axId val="76041600"/>
        <c:scaling>
          <c:orientation val="minMax"/>
        </c:scaling>
        <c:axPos val="b"/>
        <c:numFmt formatCode="General" sourceLinked="1"/>
        <c:tickLblPos val="nextTo"/>
        <c:crossAx val="76093696"/>
        <c:crosses val="autoZero"/>
        <c:auto val="1"/>
        <c:lblAlgn val="ctr"/>
        <c:lblOffset val="100"/>
      </c:catAx>
      <c:valAx>
        <c:axId val="76093696"/>
        <c:scaling>
          <c:orientation val="minMax"/>
        </c:scaling>
        <c:axPos val="l"/>
        <c:majorGridlines/>
        <c:numFmt formatCode="General" sourceLinked="1"/>
        <c:tickLblPos val="nextTo"/>
        <c:crossAx val="76041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Sheet1!$B$3:$B$11</c:f>
              <c:numCache>
                <c:formatCode>General</c:formatCode>
                <c:ptCount val="9"/>
                <c:pt idx="0">
                  <c:v>47</c:v>
                </c:pt>
                <c:pt idx="1">
                  <c:v>97</c:v>
                </c:pt>
                <c:pt idx="2">
                  <c:v>183</c:v>
                </c:pt>
                <c:pt idx="3">
                  <c:v>321</c:v>
                </c:pt>
                <c:pt idx="4">
                  <c:v>521</c:v>
                </c:pt>
                <c:pt idx="5">
                  <c:v>789</c:v>
                </c:pt>
                <c:pt idx="6">
                  <c:v>956</c:v>
                </c:pt>
                <c:pt idx="7">
                  <c:v>1017</c:v>
                </c:pt>
                <c:pt idx="8">
                  <c:v>1128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Sheet1!$C$3:$C$11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Sheet1!$D$3:$D$11</c:f>
              <c:numCache>
                <c:formatCode>General</c:formatCode>
                <c:ptCount val="9"/>
                <c:pt idx="0">
                  <c:v>10</c:v>
                </c:pt>
                <c:pt idx="1">
                  <c:v>13</c:v>
                </c:pt>
                <c:pt idx="2">
                  <c:v>17</c:v>
                </c:pt>
                <c:pt idx="3">
                  <c:v>21</c:v>
                </c:pt>
                <c:pt idx="4">
                  <c:v>28</c:v>
                </c:pt>
                <c:pt idx="5">
                  <c:v>33</c:v>
                </c:pt>
                <c:pt idx="6">
                  <c:v>39</c:v>
                </c:pt>
                <c:pt idx="7">
                  <c:v>43</c:v>
                </c:pt>
                <c:pt idx="8">
                  <c:v>51</c:v>
                </c:pt>
              </c:numCache>
            </c:numRef>
          </c:val>
        </c:ser>
        <c:marker val="1"/>
        <c:axId val="76128640"/>
        <c:axId val="76130176"/>
      </c:lineChart>
      <c:catAx>
        <c:axId val="76128640"/>
        <c:scaling>
          <c:orientation val="minMax"/>
        </c:scaling>
        <c:axPos val="b"/>
        <c:numFmt formatCode="General" sourceLinked="1"/>
        <c:tickLblPos val="nextTo"/>
        <c:crossAx val="76130176"/>
        <c:crosses val="autoZero"/>
        <c:auto val="1"/>
        <c:lblAlgn val="ctr"/>
        <c:lblOffset val="100"/>
      </c:catAx>
      <c:valAx>
        <c:axId val="76130176"/>
        <c:scaling>
          <c:orientation val="minMax"/>
          <c:max val="1200"/>
          <c:min val="0"/>
        </c:scaling>
        <c:axPos val="l"/>
        <c:majorGridlines/>
        <c:numFmt formatCode="General" sourceLinked="1"/>
        <c:tickLblPos val="nextTo"/>
        <c:crossAx val="76128640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Fully connected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Sheet3!$I$3:$I$12</c:f>
              <c:numCache>
                <c:formatCode>General</c:formatCode>
                <c:ptCount val="10"/>
                <c:pt idx="0">
                  <c:v>30</c:v>
                </c:pt>
                <c:pt idx="1">
                  <c:v>130</c:v>
                </c:pt>
                <c:pt idx="2">
                  <c:v>315</c:v>
                </c:pt>
                <c:pt idx="3">
                  <c:v>560</c:v>
                </c:pt>
                <c:pt idx="4">
                  <c:v>900</c:v>
                </c:pt>
                <c:pt idx="5">
                  <c:v>1290</c:v>
                </c:pt>
                <c:pt idx="6">
                  <c:v>1785</c:v>
                </c:pt>
                <c:pt idx="7">
                  <c:v>2320</c:v>
                </c:pt>
                <c:pt idx="8">
                  <c:v>2320</c:v>
                </c:pt>
                <c:pt idx="9">
                  <c:v>3650</c:v>
                </c:pt>
              </c:numCache>
            </c:numRef>
          </c:val>
        </c:ser>
        <c:ser>
          <c:idx val="1"/>
          <c:order val="1"/>
          <c:tx>
            <c:v>Ring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Sheet3!$J$3:$J$12</c:f>
              <c:numCache>
                <c:formatCode>General</c:formatCode>
                <c:ptCount val="10"/>
                <c:pt idx="0">
                  <c:v>14</c:v>
                </c:pt>
                <c:pt idx="1">
                  <c:v>39</c:v>
                </c:pt>
                <c:pt idx="2">
                  <c:v>39</c:v>
                </c:pt>
                <c:pt idx="3">
                  <c:v>50</c:v>
                </c:pt>
                <c:pt idx="4">
                  <c:v>64</c:v>
                </c:pt>
                <c:pt idx="5">
                  <c:v>75</c:v>
                </c:pt>
                <c:pt idx="6">
                  <c:v>75</c:v>
                </c:pt>
                <c:pt idx="7">
                  <c:v>100</c:v>
                </c:pt>
                <c:pt idx="8">
                  <c:v>114</c:v>
                </c:pt>
                <c:pt idx="9">
                  <c:v>125</c:v>
                </c:pt>
              </c:numCache>
            </c:numRef>
          </c:val>
        </c:ser>
        <c:ser>
          <c:idx val="2"/>
          <c:order val="2"/>
          <c:tx>
            <c:v>Star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Sheet3!$K$3:$K$12</c:f>
              <c:numCache>
                <c:formatCode>General</c:formatCode>
                <c:ptCount val="10"/>
                <c:pt idx="0">
                  <c:v>12</c:v>
                </c:pt>
                <c:pt idx="1">
                  <c:v>26</c:v>
                </c:pt>
                <c:pt idx="2">
                  <c:v>42</c:v>
                </c:pt>
                <c:pt idx="3">
                  <c:v>56</c:v>
                </c:pt>
                <c:pt idx="4">
                  <c:v>72</c:v>
                </c:pt>
                <c:pt idx="5">
                  <c:v>86</c:v>
                </c:pt>
                <c:pt idx="6">
                  <c:v>102</c:v>
                </c:pt>
                <c:pt idx="7">
                  <c:v>116</c:v>
                </c:pt>
                <c:pt idx="8">
                  <c:v>130</c:v>
                </c:pt>
                <c:pt idx="9">
                  <c:v>146</c:v>
                </c:pt>
              </c:numCache>
            </c:numRef>
          </c:val>
        </c:ser>
        <c:axId val="76184960"/>
        <c:axId val="70558848"/>
      </c:barChart>
      <c:catAx>
        <c:axId val="76184960"/>
        <c:scaling>
          <c:orientation val="minMax"/>
        </c:scaling>
        <c:axPos val="b"/>
        <c:numFmt formatCode="General" sourceLinked="1"/>
        <c:tickLblPos val="nextTo"/>
        <c:crossAx val="70558848"/>
        <c:crosses val="autoZero"/>
        <c:auto val="1"/>
        <c:lblAlgn val="ctr"/>
        <c:lblOffset val="100"/>
      </c:catAx>
      <c:valAx>
        <c:axId val="70558848"/>
        <c:scaling>
          <c:orientation val="minMax"/>
        </c:scaling>
        <c:axPos val="l"/>
        <c:majorGridlines/>
        <c:numFmt formatCode="General" sourceLinked="1"/>
        <c:tickLblPos val="nextTo"/>
        <c:crossAx val="76184960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0</c:v>
              </c:pt>
            </c:numLit>
          </c:cat>
          <c:val>
            <c:numRef>
              <c:f>Sheet1!$B$3:$B$11</c:f>
              <c:numCache>
                <c:formatCode>General</c:formatCode>
                <c:ptCount val="9"/>
                <c:pt idx="0">
                  <c:v>58</c:v>
                </c:pt>
                <c:pt idx="1">
                  <c:v>89</c:v>
                </c:pt>
                <c:pt idx="2">
                  <c:v>188</c:v>
                </c:pt>
                <c:pt idx="3">
                  <c:v>379</c:v>
                </c:pt>
                <c:pt idx="4">
                  <c:v>486</c:v>
                </c:pt>
                <c:pt idx="5">
                  <c:v>793</c:v>
                </c:pt>
                <c:pt idx="6">
                  <c:v>930</c:v>
                </c:pt>
                <c:pt idx="7">
                  <c:v>1197</c:v>
                </c:pt>
                <c:pt idx="8">
                  <c:v>1362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0</c:v>
              </c:pt>
            </c:numLit>
          </c:cat>
          <c:val>
            <c:numRef>
              <c:f>Sheet1!$C$3:$C$11</c:f>
              <c:numCache>
                <c:formatCode>General</c:formatCode>
                <c:ptCount val="9"/>
                <c:pt idx="0">
                  <c:v>13</c:v>
                </c:pt>
                <c:pt idx="1">
                  <c:v>21</c:v>
                </c:pt>
                <c:pt idx="2">
                  <c:v>27</c:v>
                </c:pt>
                <c:pt idx="3">
                  <c:v>35</c:v>
                </c:pt>
                <c:pt idx="4">
                  <c:v>43</c:v>
                </c:pt>
                <c:pt idx="5">
                  <c:v>49</c:v>
                </c:pt>
                <c:pt idx="6">
                  <c:v>53</c:v>
                </c:pt>
                <c:pt idx="7">
                  <c:v>59</c:v>
                </c:pt>
                <c:pt idx="8">
                  <c:v>68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0</c:v>
              </c:pt>
            </c:numLit>
          </c:cat>
          <c:val>
            <c:numRef>
              <c:f>Sheet1!$D$3:$D$11</c:f>
              <c:numCache>
                <c:formatCode>General</c:formatCode>
                <c:ptCount val="9"/>
                <c:pt idx="0">
                  <c:v>21</c:v>
                </c:pt>
                <c:pt idx="1">
                  <c:v>27</c:v>
                </c:pt>
                <c:pt idx="2">
                  <c:v>33</c:v>
                </c:pt>
                <c:pt idx="3">
                  <c:v>42</c:v>
                </c:pt>
                <c:pt idx="4">
                  <c:v>49</c:v>
                </c:pt>
                <c:pt idx="5">
                  <c:v>57</c:v>
                </c:pt>
                <c:pt idx="6">
                  <c:v>62</c:v>
                </c:pt>
                <c:pt idx="7">
                  <c:v>68</c:v>
                </c:pt>
                <c:pt idx="8">
                  <c:v>71</c:v>
                </c:pt>
              </c:numCache>
            </c:numRef>
          </c:val>
        </c:ser>
        <c:marker val="1"/>
        <c:axId val="76212096"/>
        <c:axId val="76213632"/>
      </c:lineChart>
      <c:catAx>
        <c:axId val="76212096"/>
        <c:scaling>
          <c:orientation val="minMax"/>
        </c:scaling>
        <c:axPos val="b"/>
        <c:numFmt formatCode="General" sourceLinked="1"/>
        <c:tickLblPos val="nextTo"/>
        <c:crossAx val="76213632"/>
        <c:crosses val="autoZero"/>
        <c:auto val="1"/>
        <c:lblAlgn val="ctr"/>
        <c:lblOffset val="100"/>
      </c:catAx>
      <c:valAx>
        <c:axId val="76213632"/>
        <c:scaling>
          <c:orientation val="minMax"/>
        </c:scaling>
        <c:axPos val="l"/>
        <c:majorGridlines/>
        <c:numFmt formatCode="General" sourceLinked="1"/>
        <c:tickLblPos val="nextTo"/>
        <c:crossAx val="762120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Fullyconnected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Sheet3!$N$3:$N$12</c:f>
              <c:numCache>
                <c:formatCode>General</c:formatCode>
                <c:ptCount val="10"/>
                <c:pt idx="0">
                  <c:v>40</c:v>
                </c:pt>
                <c:pt idx="1">
                  <c:v>180</c:v>
                </c:pt>
                <c:pt idx="2">
                  <c:v>420</c:v>
                </c:pt>
                <c:pt idx="3">
                  <c:v>760</c:v>
                </c:pt>
                <c:pt idx="4">
                  <c:v>1200</c:v>
                </c:pt>
                <c:pt idx="5">
                  <c:v>1740</c:v>
                </c:pt>
                <c:pt idx="6">
                  <c:v>2380</c:v>
                </c:pt>
                <c:pt idx="7">
                  <c:v>3120</c:v>
                </c:pt>
                <c:pt idx="8">
                  <c:v>3120</c:v>
                </c:pt>
                <c:pt idx="9">
                  <c:v>4900</c:v>
                </c:pt>
              </c:numCache>
            </c:numRef>
          </c:val>
        </c:ser>
        <c:ser>
          <c:idx val="1"/>
          <c:order val="1"/>
          <c:tx>
            <c:v>Ring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Sheet3!$O$3:$O$12</c:f>
              <c:numCache>
                <c:formatCode>General</c:formatCode>
                <c:ptCount val="10"/>
                <c:pt idx="0">
                  <c:v>20</c:v>
                </c:pt>
                <c:pt idx="1">
                  <c:v>54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  <c:pt idx="5">
                  <c:v>120</c:v>
                </c:pt>
                <c:pt idx="6">
                  <c:v>140</c:v>
                </c:pt>
                <c:pt idx="7">
                  <c:v>160</c:v>
                </c:pt>
                <c:pt idx="8">
                  <c:v>180</c:v>
                </c:pt>
                <c:pt idx="9">
                  <c:v>200</c:v>
                </c:pt>
              </c:numCache>
            </c:numRef>
          </c:val>
        </c:ser>
        <c:ser>
          <c:idx val="2"/>
          <c:order val="2"/>
          <c:tx>
            <c:v>Star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Sheet3!$P$3:$P$12</c:f>
              <c:numCache>
                <c:formatCode>General</c:formatCode>
                <c:ptCount val="10"/>
                <c:pt idx="0">
                  <c:v>16</c:v>
                </c:pt>
                <c:pt idx="1">
                  <c:v>36</c:v>
                </c:pt>
                <c:pt idx="2">
                  <c:v>56</c:v>
                </c:pt>
                <c:pt idx="3">
                  <c:v>76</c:v>
                </c:pt>
                <c:pt idx="4">
                  <c:v>96</c:v>
                </c:pt>
                <c:pt idx="5">
                  <c:v>116</c:v>
                </c:pt>
                <c:pt idx="6">
                  <c:v>136</c:v>
                </c:pt>
                <c:pt idx="7">
                  <c:v>156</c:v>
                </c:pt>
                <c:pt idx="8">
                  <c:v>176</c:v>
                </c:pt>
                <c:pt idx="9">
                  <c:v>196</c:v>
                </c:pt>
              </c:numCache>
            </c:numRef>
          </c:val>
        </c:ser>
        <c:axId val="70534272"/>
        <c:axId val="70535808"/>
      </c:barChart>
      <c:catAx>
        <c:axId val="70534272"/>
        <c:scaling>
          <c:orientation val="minMax"/>
        </c:scaling>
        <c:axPos val="b"/>
        <c:numFmt formatCode="General" sourceLinked="1"/>
        <c:tickLblPos val="nextTo"/>
        <c:crossAx val="70535808"/>
        <c:crosses val="autoZero"/>
        <c:auto val="1"/>
        <c:lblAlgn val="ctr"/>
        <c:lblOffset val="100"/>
      </c:catAx>
      <c:valAx>
        <c:axId val="70535808"/>
        <c:scaling>
          <c:orientation val="minMax"/>
        </c:scaling>
        <c:axPos val="l"/>
        <c:majorGridlines/>
        <c:numFmt formatCode="General" sourceLinked="1"/>
        <c:tickLblPos val="nextTo"/>
        <c:crossAx val="7053427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1983324314474725"/>
          <c:y val="2.8340080971659919E-2"/>
          <c:w val="0.61944834034595608"/>
          <c:h val="0.76523382957697095"/>
        </c:manualLayout>
      </c:layout>
      <c:lineChart>
        <c:grouping val="standard"/>
        <c:ser>
          <c:idx val="0"/>
          <c:order val="3"/>
          <c:tx>
            <c:strRef>
              <c:f>Sheet1!$B$1</c:f>
            </c:strRef>
          </c:tx>
          <c:cat>
            <c:multiLvlStrRef>
              <c:f>{5,10,15,20,25,30,35,40,45,0}</c:f>
            </c:multiLvlStrRef>
          </c:cat>
          <c:val>
            <c:numRef>
              <c:f>Sheet1!$B$3:$B$11</c:f>
            </c:numRef>
          </c:val>
        </c:ser>
        <c:ser>
          <c:idx val="4"/>
          <c:order val="4"/>
          <c:tx>
            <c:strRef>
              <c:f>Sheet1!$C$1</c:f>
            </c:strRef>
          </c:tx>
          <c:cat>
            <c:multiLvlStrRef>
              <c:f>{5,10,15,20,25,30,35,40,45,0}</c:f>
            </c:multiLvlStrRef>
          </c:cat>
          <c:val>
            <c:numRef>
              <c:f>Sheet1!$C$3:$C$11</c:f>
            </c:numRef>
          </c:val>
        </c:ser>
        <c:ser>
          <c:idx val="5"/>
          <c:order val="5"/>
          <c:tx>
            <c:strRef>
              <c:f>Sheet1!$D$1</c:f>
            </c:strRef>
          </c:tx>
          <c:cat>
            <c:multiLvlStrRef>
              <c:f>{5,10,15,20,25,30,35,40,45,0}</c:f>
            </c:multiLvlStrRef>
          </c:cat>
          <c:val>
            <c:numRef>
              <c:f>Sheet1!$D$3:$D$11</c:f>
            </c:numRef>
          </c:val>
        </c:ser>
        <c:ser>
          <c:idx val="1"/>
          <c:order val="0"/>
          <c:tx>
            <c:strRef>
              <c:f>'[ALl intitiator.xls]Sheet1'!$B$1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'[ALl intitiator.xls]Sheet1'!$B$2:$B$11</c:f>
              <c:numCache>
                <c:formatCode>General</c:formatCode>
                <c:ptCount val="10"/>
                <c:pt idx="0">
                  <c:v>15</c:v>
                </c:pt>
                <c:pt idx="1">
                  <c:v>50</c:v>
                </c:pt>
                <c:pt idx="2">
                  <c:v>159</c:v>
                </c:pt>
                <c:pt idx="3">
                  <c:v>238</c:v>
                </c:pt>
                <c:pt idx="4">
                  <c:v>379</c:v>
                </c:pt>
                <c:pt idx="5">
                  <c:v>486</c:v>
                </c:pt>
                <c:pt idx="6">
                  <c:v>793</c:v>
                </c:pt>
                <c:pt idx="7">
                  <c:v>930</c:v>
                </c:pt>
                <c:pt idx="8">
                  <c:v>1293</c:v>
                </c:pt>
                <c:pt idx="9">
                  <c:v>1433</c:v>
                </c:pt>
              </c:numCache>
            </c:numRef>
          </c:val>
        </c:ser>
        <c:ser>
          <c:idx val="2"/>
          <c:order val="1"/>
          <c:tx>
            <c:strRef>
              <c:f>'[ALl intitiator.xls]Sheet1'!$C$1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'[ALl intitiator.xls]Sheet1'!$C$2:$C$11</c:f>
              <c:numCache>
                <c:formatCode>General</c:formatCode>
                <c:ptCount val="10"/>
                <c:pt idx="0">
                  <c:v>25</c:v>
                </c:pt>
                <c:pt idx="1">
                  <c:v>34</c:v>
                </c:pt>
                <c:pt idx="2">
                  <c:v>45</c:v>
                </c:pt>
                <c:pt idx="3">
                  <c:v>55</c:v>
                </c:pt>
                <c:pt idx="4">
                  <c:v>62</c:v>
                </c:pt>
                <c:pt idx="5">
                  <c:v>70</c:v>
                </c:pt>
                <c:pt idx="6">
                  <c:v>83</c:v>
                </c:pt>
                <c:pt idx="7">
                  <c:v>85</c:v>
                </c:pt>
                <c:pt idx="8">
                  <c:v>105</c:v>
                </c:pt>
                <c:pt idx="9">
                  <c:v>113</c:v>
                </c:pt>
              </c:numCache>
            </c:numRef>
          </c:val>
        </c:ser>
        <c:ser>
          <c:idx val="3"/>
          <c:order val="2"/>
          <c:tx>
            <c:strRef>
              <c:f>'[ALl intitiator.xls]Sheet1'!$D$1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'[ALl intitiator.xls]Sheet1'!$D$2:$D$11</c:f>
              <c:numCache>
                <c:formatCode>General</c:formatCode>
                <c:ptCount val="10"/>
                <c:pt idx="0">
                  <c:v>11</c:v>
                </c:pt>
                <c:pt idx="1">
                  <c:v>29</c:v>
                </c:pt>
                <c:pt idx="2">
                  <c:v>39</c:v>
                </c:pt>
                <c:pt idx="3">
                  <c:v>51</c:v>
                </c:pt>
                <c:pt idx="4">
                  <c:v>59</c:v>
                </c:pt>
                <c:pt idx="5">
                  <c:v>63</c:v>
                </c:pt>
                <c:pt idx="6">
                  <c:v>76</c:v>
                </c:pt>
                <c:pt idx="7">
                  <c:v>89</c:v>
                </c:pt>
                <c:pt idx="8">
                  <c:v>91</c:v>
                </c:pt>
                <c:pt idx="9">
                  <c:v>100</c:v>
                </c:pt>
              </c:numCache>
            </c:numRef>
          </c:val>
        </c:ser>
        <c:marker val="1"/>
        <c:axId val="41190528"/>
        <c:axId val="41192064"/>
      </c:lineChart>
      <c:catAx>
        <c:axId val="41190528"/>
        <c:scaling>
          <c:orientation val="minMax"/>
        </c:scaling>
        <c:axPos val="b"/>
        <c:numFmt formatCode="General" sourceLinked="1"/>
        <c:tickLblPos val="nextTo"/>
        <c:crossAx val="41192064"/>
        <c:crosses val="autoZero"/>
        <c:auto val="1"/>
        <c:lblAlgn val="ctr"/>
        <c:lblOffset val="100"/>
      </c:catAx>
      <c:valAx>
        <c:axId val="41192064"/>
        <c:scaling>
          <c:orientation val="minMax"/>
        </c:scaling>
        <c:axPos val="l"/>
        <c:majorGridlines/>
        <c:numFmt formatCode="General" sourceLinked="1"/>
        <c:tickLblPos val="nextTo"/>
        <c:crossAx val="4119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661991584852736"/>
          <c:y val="0.92071684359293149"/>
          <c:w val="0.38612435717625082"/>
          <c:h val="7.8943968036384107E-2"/>
        </c:manualLayout>
      </c:layout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0.20588</cdr:x>
      <cdr:y>0.85359</cdr:y>
    </cdr:from>
    <cdr:to>
      <cdr:x>0.70154</cdr:x>
      <cdr:y>0.92405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25" y="2943225"/>
          <a:ext cx="2407776" cy="242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>
              <a:latin typeface="Calibri"/>
            </a:rPr>
            <a:t>Number of</a:t>
          </a:r>
          <a:r>
            <a:rPr lang="en-US" sz="1600" baseline="0">
              <a:latin typeface="Calibri"/>
            </a:rPr>
            <a:t> Processes.</a:t>
          </a:r>
          <a:endParaRPr lang="en-US" sz="1600">
            <a:latin typeface="Calibri"/>
          </a:endParaRPr>
        </a:p>
      </cdr:txBody>
    </cdr:sp>
  </cdr:relSizeAnchor>
  <cdr:relSizeAnchor xmlns:cdr="http://schemas.openxmlformats.org/drawingml/2006/chartDrawing">
    <cdr:from>
      <cdr:x>0.04706</cdr:x>
      <cdr:y>0.51657</cdr:y>
    </cdr:from>
    <cdr:to>
      <cdr:x>0.21787</cdr:x>
      <cdr:y>0.74204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254766" y="1755009"/>
          <a:ext cx="777425" cy="829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/>
            <a:t>Number of contol messages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0.27069</cdr:x>
      <cdr:y>0.8502</cdr:y>
    </cdr:from>
    <cdr:to>
      <cdr:x>0.66139</cdr:x>
      <cdr:y>0.91093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8325" y="4000500"/>
          <a:ext cx="265339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>
              <a:latin typeface="Calibri"/>
            </a:rPr>
            <a:t>Number of</a:t>
          </a:r>
          <a:r>
            <a:rPr lang="en-US" sz="1600" baseline="0">
              <a:latin typeface="Calibri"/>
            </a:rPr>
            <a:t> Processes.</a:t>
          </a:r>
          <a:endParaRPr lang="en-US" sz="1600">
            <a:latin typeface="Calibri"/>
          </a:endParaRPr>
        </a:p>
      </cdr:txBody>
    </cdr:sp>
  </cdr:relSizeAnchor>
  <cdr:relSizeAnchor xmlns:cdr="http://schemas.openxmlformats.org/drawingml/2006/chartDrawing">
    <cdr:from>
      <cdr:x>0.09257</cdr:x>
      <cdr:y>0.42713</cdr:y>
    </cdr:from>
    <cdr:to>
      <cdr:x>0.22721</cdr:x>
      <cdr:y>0.62146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628650" y="20097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/>
            <a:t>Number of contol messages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90C7C7-E1E0-4AFC-8DDD-DFBF8570B441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0E07A4-960B-46E7-BC8A-B0A4A5BA4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9F98-D69D-4956-98B9-9408D1FEE4F8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6875-D489-4ED0-B3D8-A7F1FF562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AF89-9147-4321-BDDD-4EBC9D1D1A66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AC4E6-D767-4C84-9315-442B0E39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37DA9-C967-4676-8343-7668A2275439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CF68-AE88-4B0D-944B-FD9D56147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35BBD-D49D-4EDF-B92A-F4E52EA8B496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211F62-4F34-41DA-A3A0-FB90E9153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6CE8A1-C912-4F7D-9FD8-711FF6C79056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B5AF16-B16B-4D58-99CB-E4863FE85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3622AA-220B-49B9-9C3C-AE613B91CB5F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A5CA88-2457-4231-B08E-24DBE9A21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AEC8-4BA2-42ED-8053-16ECD47E018B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BD64-911D-4A0C-AB00-9B8F62E2D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AACE-2E9B-4B18-9112-6C159EAE9768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DBF671-C6BF-469A-85BE-3DFE56099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B5E5-C7A6-4C17-BC3C-A6A795615D1E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4FF7-6733-479C-A077-A7403147E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824CE6-32D1-45D6-8730-301611DE9FC5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98FA0DA-B640-4696-A0D6-2F8140DB1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63063-FE38-4B5C-ACD8-F045568367FF}" type="datetimeFigureOut">
              <a:rPr lang="en-US"/>
              <a:pPr>
                <a:defRPr/>
              </a:pPr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B9093C-6080-4B9C-A2FC-C9C2CA12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896" r:id="rId6"/>
    <p:sldLayoutId id="2147483903" r:id="rId7"/>
    <p:sldLayoutId id="2147483897" r:id="rId8"/>
    <p:sldLayoutId id="2147483904" r:id="rId9"/>
    <p:sldLayoutId id="2147483898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72400" cy="14668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Dijkstra-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Scholten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Shavit-Francez termination algorithms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057400" y="3352800"/>
            <a:ext cx="6400800" cy="1752600"/>
          </a:xfrm>
        </p:spPr>
        <p:txBody>
          <a:bodyPr/>
          <a:lstStyle/>
          <a:p>
            <a:pPr algn="r" eaLnBrk="1" hangingPunct="1"/>
            <a:endParaRPr lang="en-US" b="1" smtClean="0">
              <a:solidFill>
                <a:schemeClr val="tx1"/>
              </a:solidFill>
            </a:endParaRPr>
          </a:p>
          <a:p>
            <a:pPr algn="r" eaLnBrk="1" hangingPunct="1"/>
            <a:r>
              <a:rPr lang="en-US" b="1" smtClean="0">
                <a:solidFill>
                  <a:schemeClr val="tx1"/>
                </a:solidFill>
              </a:rPr>
              <a:t>Rajesh Yadav Kanakabandi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Future Work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Perform the analysis on other topologies 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like tree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eaLnBrk="1" hangingPunct="1"/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 with higher number of processes.</a:t>
            </a:r>
          </a:p>
          <a:p>
            <a:pPr eaLnBrk="1" hangingPunct="1"/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Run the detection algorithm on random algorithms.</a:t>
            </a:r>
          </a:p>
          <a:p>
            <a:pPr eaLnBrk="1" hangingPunct="1"/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determine the difference in &lt;SIG&gt; until message termination and proper termination.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72400" cy="14668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Thank you!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2057400" y="3352800"/>
            <a:ext cx="6400800" cy="1752600"/>
          </a:xfrm>
        </p:spPr>
        <p:txBody>
          <a:bodyPr/>
          <a:lstStyle/>
          <a:p>
            <a:pPr algn="r" eaLnBrk="1" hangingPunct="1"/>
            <a:endParaRPr lang="en-US" b="1" smtClean="0">
              <a:solidFill>
                <a:schemeClr val="tx1"/>
              </a:solidFill>
            </a:endParaRPr>
          </a:p>
          <a:p>
            <a:pPr algn="r" eaLnBrk="1" hangingPunct="1"/>
            <a:r>
              <a:rPr lang="en-US" b="1" smtClean="0">
                <a:solidFill>
                  <a:schemeClr val="tx1"/>
                </a:solidFill>
              </a:rPr>
              <a:t>Rajesh Yadav Kanakabandi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Contents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5821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/>
            <a:r>
              <a:rPr lang="en-US" sz="2800" smtClean="0"/>
              <a:t>Introduction</a:t>
            </a:r>
          </a:p>
          <a:p>
            <a:pPr eaLnBrk="1" hangingPunct="1"/>
            <a:r>
              <a:rPr lang="en-US" sz="2800" smtClean="0"/>
              <a:t>Experimental Setup</a:t>
            </a:r>
          </a:p>
          <a:p>
            <a:pPr eaLnBrk="1" hangingPunct="1"/>
            <a:r>
              <a:rPr lang="en-US" sz="2800" smtClean="0"/>
              <a:t>Result Analysis</a:t>
            </a:r>
          </a:p>
          <a:p>
            <a:pPr eaLnBrk="1" hangingPunct="1"/>
            <a:r>
              <a:rPr lang="en-US" sz="2800" smtClean="0"/>
              <a:t>Conclusion</a:t>
            </a:r>
          </a:p>
          <a:p>
            <a:pPr eaLnBrk="1" hangingPunct="1"/>
            <a:r>
              <a:rPr lang="en-US" sz="2800" smtClean="0"/>
              <a:t>Future Work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4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4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Dijkstra-Scholten’s</a:t>
            </a: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algorithm works on networks with one initiator.</a:t>
            </a: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a process with no parent receives a &lt;MSG&gt;  it sets the sender as parent. sends  &lt;SIG&gt; to the sender if it already has a father.</a:t>
            </a: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Termination is detected when the entire tree </a:t>
            </a:r>
            <a:r>
              <a:rPr lang="en-US" sz="4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colapses</a:t>
            </a: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4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Shavit-Francez</a:t>
            </a: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generalized </a:t>
            </a:r>
            <a:r>
              <a:rPr lang="en-US" sz="4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Dijkstra</a:t>
            </a: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4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Scholten</a:t>
            </a: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decentralized networks.</a:t>
            </a: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Each initiator maintains its own tree.</a:t>
            </a: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Termination is detected using another single wave.</a:t>
            </a: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 marL="320040" indent="-320040" eaLnBrk="1" fontAlgn="auto" hangingPunct="1">
              <a:spcBef>
                <a:spcPct val="70000"/>
              </a:spcBef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Experimental Setup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algorithm: Random flood.</a:t>
            </a:r>
          </a:p>
          <a:p>
            <a:pPr eaLnBrk="1" hangingPunct="1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Simple Echo algorithm runs on top of the base algorithm.</a:t>
            </a:r>
          </a:p>
          <a:p>
            <a:pPr eaLnBrk="1" hangingPunct="1"/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Terminates when Echo algorithm decides.</a:t>
            </a:r>
          </a:p>
          <a:p>
            <a:pPr eaLnBrk="1" hangingPunct="1"/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Total control messages(&lt;SIG&gt;) are counted.</a:t>
            </a:r>
          </a:p>
          <a:p>
            <a:pPr eaLnBrk="1" hangingPunct="1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Experimenting on fully connected, star and ring topologies.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basic vs. control Messages: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Results and Analysis :1 initiator.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 flipH="1" flipV="1">
          <a:off x="8686800" y="6126163"/>
          <a:ext cx="76200" cy="4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295400" y="1524000"/>
          <a:ext cx="6534151" cy="47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-92142" y="3435445"/>
            <a:ext cx="186961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Messages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6273225"/>
            <a:ext cx="183255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Results and Analysis :1/2 of the process are initiators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76200" cy="7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295400" y="1600200"/>
          <a:ext cx="6791325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-92142" y="3435445"/>
            <a:ext cx="186961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Messages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0" y="6096000"/>
            <a:ext cx="183255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</a:t>
            </a:r>
            <a:r>
              <a:rPr lang="en-US" sz="3200" b="1" smtClean="0"/>
              <a:t>Result Analysis :All process are initiators 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 flipH="1" flipV="1">
          <a:off x="8686800" y="6126163"/>
          <a:ext cx="76200" cy="4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66800" y="1676400"/>
          <a:ext cx="6791325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-32819" y="3385620"/>
            <a:ext cx="186961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Messages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0400" y="6248400"/>
            <a:ext cx="183255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 of &lt;SIG&gt;s was increasing along with the number of processes.</a:t>
            </a:r>
          </a:p>
          <a:p>
            <a:pPr eaLnBrk="1" hangingPunct="1"/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 and ring topologies being interesting by nature, their results differed from that of fully connected.</a:t>
            </a:r>
          </a:p>
          <a:p>
            <a:pPr eaLnBrk="1" hangingPunct="1"/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 of &lt;SIG&gt;s has always been comparable to the number of basic messages.</a:t>
            </a:r>
          </a:p>
          <a:p>
            <a:pPr eaLnBrk="1" hangingPunct="1"/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586</TotalTime>
  <Words>277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Tw Cen MT</vt:lpstr>
      <vt:lpstr>Wingdings</vt:lpstr>
      <vt:lpstr>Wingdings 2</vt:lpstr>
      <vt:lpstr>Calibri</vt:lpstr>
      <vt:lpstr>Verdana</vt:lpstr>
      <vt:lpstr>Median</vt:lpstr>
      <vt:lpstr>Dijkstra-Scholten and Shavit-Francez termination algorithms</vt:lpstr>
      <vt:lpstr>Contents </vt:lpstr>
      <vt:lpstr>Introduction</vt:lpstr>
      <vt:lpstr>Experimental Setup</vt:lpstr>
      <vt:lpstr>Number of basic vs. control Messages:</vt:lpstr>
      <vt:lpstr>Results and Analysis :1 initiator. </vt:lpstr>
      <vt:lpstr>Results and Analysis :1/2 of the process are initiators </vt:lpstr>
      <vt:lpstr>   Result Analysis :All process are initiators   </vt:lpstr>
      <vt:lpstr>Conclusion</vt:lpstr>
      <vt:lpstr>Future Work</vt:lpstr>
      <vt:lpstr>Thank you!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Dijkstra-Scholten and Shavit-Francez termination algorithms</dc:title>
  <dc:creator>sandy</dc:creator>
  <cp:lastModifiedBy>rajesh</cp:lastModifiedBy>
  <cp:revision>12</cp:revision>
  <dcterms:created xsi:type="dcterms:W3CDTF">2010-05-03T14:03:08Z</dcterms:created>
  <dcterms:modified xsi:type="dcterms:W3CDTF">2011-12-10T04:26:21Z</dcterms:modified>
</cp:coreProperties>
</file>