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Messages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718285214348206E-2"/>
          <c:y val="2.8252405949256341E-2"/>
          <c:w val="0.67271937882764654"/>
          <c:h val="0.8326195683872849"/>
        </c:manualLayout>
      </c:layout>
      <c:lineChart>
        <c:grouping val="standard"/>
        <c:varyColors val="0"/>
        <c:ser>
          <c:idx val="1"/>
          <c:order val="0"/>
          <c:tx>
            <c:strRef>
              <c:f>Sheet1!$B$2</c:f>
              <c:strCache>
                <c:ptCount val="1"/>
                <c:pt idx="0">
                  <c:v>Messages</c:v>
                </c:pt>
              </c:strCache>
            </c:strRef>
          </c:tx>
          <c:cat>
            <c:numLit>
              <c:formatCode>General</c:formatCode>
              <c:ptCount val="8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</c:numLit>
          </c:cat>
          <c:val>
            <c:numRef>
              <c:f>Sheet1!$B$3:$B$10</c:f>
              <c:numCache>
                <c:formatCode>General</c:formatCode>
                <c:ptCount val="8"/>
                <c:pt idx="0">
                  <c:v>15</c:v>
                </c:pt>
                <c:pt idx="1">
                  <c:v>25</c:v>
                </c:pt>
                <c:pt idx="2">
                  <c:v>50</c:v>
                </c:pt>
                <c:pt idx="3">
                  <c:v>79</c:v>
                </c:pt>
                <c:pt idx="4">
                  <c:v>91</c:v>
                </c:pt>
                <c:pt idx="5">
                  <c:v>106</c:v>
                </c:pt>
                <c:pt idx="6">
                  <c:v>119</c:v>
                </c:pt>
                <c:pt idx="7">
                  <c:v>147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247936"/>
        <c:axId val="154249472"/>
      </c:lineChart>
      <c:catAx>
        <c:axId val="15424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4249472"/>
        <c:crosses val="autoZero"/>
        <c:auto val="1"/>
        <c:lblAlgn val="ctr"/>
        <c:lblOffset val="100"/>
        <c:tickLblSkip val="1"/>
        <c:noMultiLvlLbl val="0"/>
      </c:catAx>
      <c:valAx>
        <c:axId val="154249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247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08432113945905"/>
          <c:y val="0.51364941536336273"/>
          <c:w val="0.10421499776860951"/>
          <c:h val="4.5321032118012729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565144913828393"/>
          <c:y val="1.4685512151071533E-2"/>
          <c:w val="0.67271937882764654"/>
          <c:h val="0.832619568387284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Sheet1!$B$14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cat>
            <c:numLit>
              <c:formatCode>General</c:formatCode>
              <c:ptCount val="8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</c:numLit>
          </c:cat>
          <c:val>
            <c:numRef>
              <c:f>Sheet1!$B$15:$B$22</c:f>
              <c:numCache>
                <c:formatCode>General</c:formatCode>
                <c:ptCount val="8"/>
                <c:pt idx="0">
                  <c:v>10</c:v>
                </c:pt>
                <c:pt idx="1">
                  <c:v>21</c:v>
                </c:pt>
                <c:pt idx="2">
                  <c:v>40</c:v>
                </c:pt>
                <c:pt idx="3">
                  <c:v>59</c:v>
                </c:pt>
                <c:pt idx="4">
                  <c:v>68</c:v>
                </c:pt>
                <c:pt idx="5">
                  <c:v>77</c:v>
                </c:pt>
                <c:pt idx="6">
                  <c:v>81</c:v>
                </c:pt>
                <c:pt idx="7">
                  <c:v>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758784"/>
        <c:axId val="146526208"/>
      </c:lineChart>
      <c:catAx>
        <c:axId val="13875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rgbClr val="3F3F3F">
              <a:lumMod val="75000"/>
            </a:srgbClr>
          </a:solidFill>
          <a:ln>
            <a:solidFill>
              <a:schemeClr val="bg1"/>
            </a:solidFill>
          </a:ln>
        </c:spPr>
        <c:crossAx val="146526208"/>
        <c:crosses val="autoZero"/>
        <c:auto val="1"/>
        <c:lblAlgn val="ctr"/>
        <c:lblOffset val="100"/>
        <c:noMultiLvlLbl val="0"/>
      </c:catAx>
      <c:valAx>
        <c:axId val="146526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solidFill>
            <a:srgbClr val="3F3F3F">
              <a:lumMod val="75000"/>
            </a:srgbClr>
          </a:solidFill>
          <a:ln>
            <a:solidFill>
              <a:schemeClr val="bg1"/>
            </a:solidFill>
          </a:ln>
        </c:spPr>
        <c:crossAx val="138758784"/>
        <c:crosses val="autoZero"/>
        <c:crossBetween val="between"/>
      </c:valAx>
      <c:spPr>
        <a:noFill/>
        <a:ln>
          <a:solidFill>
            <a:schemeClr val="bg1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0000">
          <a:srgbClr val="7DAFC3">
            <a:tint val="80000"/>
            <a:lumMod val="100000"/>
          </a:srgbClr>
        </a:gs>
        <a:gs pos="100000">
          <a:srgbClr val="7DAFC3">
            <a:tint val="100000"/>
            <a:lumMod val="80000"/>
          </a:srgbClr>
        </a:gs>
      </a:gsLst>
      <a:path path="circle">
        <a:fillToRect l="50000" t="20000" r="100000" b="100000"/>
      </a:path>
    </a:gradFill>
    <a:ln>
      <a:noFill/>
    </a:ln>
    <a:effectLst/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0.10811</cdr:x>
      <cdr:y>0.16667</cdr:y>
    </cdr:from>
    <cdr:to>
      <cdr:x>0.18919</cdr:x>
      <cdr:y>0.78205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936104"/>
          <a:ext cx="648072" cy="3456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 smtClean="0"/>
            <a:t>Time</a:t>
          </a:r>
          <a:endParaRPr lang="en-IN" sz="1800" dirty="0"/>
        </a:p>
      </cdr:txBody>
    </cdr:sp>
  </cdr:relSizeAnchor>
  <cdr:relSizeAnchor xmlns:cdr="http://schemas.openxmlformats.org/drawingml/2006/chartDrawing">
    <cdr:from>
      <cdr:x>0.36036</cdr:x>
      <cdr:y>0.94872</cdr:y>
    </cdr:from>
    <cdr:to>
      <cdr:x>0.6036</cdr:x>
      <cdr:y>0.95686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0320" y="5328592"/>
          <a:ext cx="1944216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  <cdr:relSizeAnchor xmlns:cdr="http://schemas.openxmlformats.org/drawingml/2006/chartDrawing">
    <cdr:from>
      <cdr:x>0.33333</cdr:x>
      <cdr:y>0.91026</cdr:y>
    </cdr:from>
    <cdr:to>
      <cdr:x>0.74775</cdr:x>
      <cdr:y>0.97436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4296" y="5112568"/>
          <a:ext cx="331236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 smtClean="0"/>
            <a:t>Number of Processes</a:t>
          </a:r>
          <a:endParaRPr lang="en-IN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B48AC-1493-4EBE-9B31-56AC18BD9060}" type="datetimeFigureOut">
              <a:rPr lang="en-IN" smtClean="0"/>
              <a:t>30-11-2011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F1501-07C7-4196-9E01-4CA677CEE0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768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F1501-07C7-4196-9E01-4CA677CEE09B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324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99C6-7073-41D6-8D90-D35EB25E3FA0}" type="datetimeFigureOut">
              <a:rPr lang="en-IN" smtClean="0"/>
              <a:t>30-11-2011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72CD5C-973E-4805-BB4F-6512D7739379}" type="slidenum">
              <a:rPr lang="en-IN" smtClean="0"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99C6-7073-41D6-8D90-D35EB25E3FA0}" type="datetimeFigureOut">
              <a:rPr lang="en-IN" smtClean="0"/>
              <a:t>30-11-2011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CD5C-973E-4805-BB4F-6512D773937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99C6-7073-41D6-8D90-D35EB25E3FA0}" type="datetimeFigureOut">
              <a:rPr lang="en-IN" smtClean="0"/>
              <a:t>30-11-2011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CD5C-973E-4805-BB4F-6512D773937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C299C6-7073-41D6-8D90-D35EB25E3FA0}" type="datetimeFigureOut">
              <a:rPr lang="en-IN" smtClean="0"/>
              <a:t>30-11-2011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872CD5C-973E-4805-BB4F-6512D7739379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99C6-7073-41D6-8D90-D35EB25E3FA0}" type="datetimeFigureOut">
              <a:rPr lang="en-IN" smtClean="0"/>
              <a:t>30-11-2011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72CD5C-973E-4805-BB4F-6512D7739379}" type="slidenum">
              <a:rPr lang="en-IN" smtClean="0"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99C6-7073-41D6-8D90-D35EB25E3FA0}" type="datetimeFigureOut">
              <a:rPr lang="en-IN" smtClean="0"/>
              <a:t>30-11-2011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72CD5C-973E-4805-BB4F-6512D7739379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99C6-7073-41D6-8D90-D35EB25E3FA0}" type="datetimeFigureOut">
              <a:rPr lang="en-IN" smtClean="0"/>
              <a:t>30-11-2011</a:t>
            </a:fld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72CD5C-973E-4805-BB4F-6512D7739379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C9C299C6-7073-41D6-8D90-D35EB25E3FA0}" type="datetimeFigureOut">
              <a:rPr lang="en-IN" smtClean="0"/>
              <a:t>30-11-2011</a:t>
            </a:fld>
            <a:endParaRPr lang="en-IN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72CD5C-973E-4805-BB4F-6512D7739379}" type="slidenum">
              <a:rPr lang="en-IN" smtClean="0"/>
              <a:t>‹#›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99C6-7073-41D6-8D90-D35EB25E3FA0}" type="datetimeFigureOut">
              <a:rPr lang="en-IN" smtClean="0"/>
              <a:t>30-11-2011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CD5C-973E-4805-BB4F-6512D773937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99C6-7073-41D6-8D90-D35EB25E3FA0}" type="datetimeFigureOut">
              <a:rPr lang="en-IN" smtClean="0"/>
              <a:t>30-11-2011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72CD5C-973E-4805-BB4F-6512D7739379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99C6-7073-41D6-8D90-D35EB25E3FA0}" type="datetimeFigureOut">
              <a:rPr lang="en-IN" smtClean="0"/>
              <a:t>30-11-2011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72CD5C-973E-4805-BB4F-6512D7739379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299C6-7073-41D6-8D90-D35EB25E3FA0}" type="datetimeFigureOut">
              <a:rPr lang="en-IN" smtClean="0"/>
              <a:t>30-11-2011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2CD5C-973E-4805-BB4F-6512D7739379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609469"/>
            <a:ext cx="6172199" cy="2251579"/>
          </a:xfrm>
        </p:spPr>
        <p:txBody>
          <a:bodyPr/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Presentation</a:t>
            </a:r>
            <a:endParaRPr lang="en-IN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996952"/>
            <a:ext cx="6172200" cy="11233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Ho-</a:t>
            </a:r>
            <a:r>
              <a:rPr lang="en-US" sz="3200" b="1" dirty="0" err="1" smtClean="0">
                <a:solidFill>
                  <a:schemeClr val="bg1">
                    <a:lumMod val="50000"/>
                  </a:schemeClr>
                </a:solidFill>
              </a:rPr>
              <a:t>Ramamoorthy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 2-Phase Deadlock Detection Algorithm</a:t>
            </a:r>
            <a:endParaRPr lang="en-IN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52120" y="501317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By</a:t>
            </a: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Nitish Chaparala</a:t>
            </a:r>
            <a:endParaRPr lang="en-IN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242088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2340169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bg1">
                    <a:lumMod val="50000"/>
                  </a:schemeClr>
                </a:solidFill>
              </a:rPr>
              <a:t>on</a:t>
            </a:r>
            <a:endParaRPr lang="en-IN" sz="3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7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712968" cy="511256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Experimental Setup</a:t>
            </a:r>
          </a:p>
          <a:p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Result Analysis</a:t>
            </a:r>
          </a:p>
          <a:p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Future Work</a:t>
            </a:r>
          </a:p>
          <a:p>
            <a:pPr>
              <a:buNone/>
            </a:pP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IN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05706" y="659291"/>
            <a:ext cx="2073348" cy="79208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Index</a:t>
            </a:r>
            <a:endParaRPr lang="en-IN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2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8136904" cy="482453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Ho-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Ramamoorthy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2-phase algorithm detects deadlocks when it comes across a cycle in the wait-for-graphs. 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Cycles are checked for twice before it declares a deadlock.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IN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31840" y="476672"/>
            <a:ext cx="4680520" cy="86409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  <a:endParaRPr lang="en-IN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67544" y="1628800"/>
            <a:ext cx="8784976" cy="547260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Modified the random flood algorithm.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Deadlocks scenario is obtained while processes send messages to each other.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Data-points are used to measure the number of messages sent for a certain number of processes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Time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taken for the execution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is calculated</a:t>
            </a:r>
            <a:endParaRPr lang="en-IN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18737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EXPERIMENTAL SETUP</a:t>
            </a:r>
            <a:endParaRPr lang="en-IN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41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rgbClr val="7DAFC3">
                <a:tint val="80000"/>
                <a:lumMod val="100000"/>
              </a:srgbClr>
            </a:gs>
            <a:gs pos="100000">
              <a:srgbClr val="7DAFC3">
                <a:tint val="100000"/>
                <a:lumMod val="80000"/>
              </a:srgbClr>
            </a:gs>
          </a:gsLst>
          <a:path path="circle">
            <a:fillToRect l="50000" t="2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360040"/>
            <a:ext cx="7704856" cy="76470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Result analysis</a:t>
            </a:r>
            <a:endParaRPr lang="en-IN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482" y="1422815"/>
            <a:ext cx="400110" cy="33843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Number of Messages</a:t>
            </a:r>
            <a:endParaRPr lang="en-IN" sz="1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327302"/>
              </p:ext>
            </p:extLst>
          </p:nvPr>
        </p:nvGraphicFramePr>
        <p:xfrm>
          <a:off x="337482" y="1107351"/>
          <a:ext cx="8496944" cy="50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37913" y="5866824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Number of Processes</a:t>
            </a:r>
            <a:endParaRPr lang="en-IN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492664"/>
              </p:ext>
            </p:extLst>
          </p:nvPr>
        </p:nvGraphicFramePr>
        <p:xfrm>
          <a:off x="683568" y="764704"/>
          <a:ext cx="799288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80312" y="7598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Time taken</a:t>
            </a:r>
            <a:endParaRPr lang="en-IN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1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79512" y="1052736"/>
            <a:ext cx="8784976" cy="5616624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With the increase in the number of processe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s, time taken to detect the deadlock increases.</a:t>
            </a:r>
          </a:p>
          <a:p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Also, the number of messages before detecting the deadlock increases.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9848" y="332656"/>
            <a:ext cx="6958536" cy="93610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  <a:endParaRPr lang="en-IN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2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712968" cy="576064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Implementing the algorithms in more scalable manner.</a:t>
            </a:r>
          </a:p>
          <a:p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Algorithm implementations needs to be tested on large real distributed systems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Want to analyze the performance on various topologies.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The algorithm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implementation can be improved to reduce/remove the false deadlock detection possibility.</a:t>
            </a:r>
          </a:p>
          <a:p>
            <a:endParaRPr lang="en-IN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63688" y="330344"/>
            <a:ext cx="5662392" cy="101042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Future work</a:t>
            </a:r>
            <a:endParaRPr lang="en-IN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6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1055</TotalTime>
  <Words>182</Words>
  <Application>Microsoft Office PowerPoint</Application>
  <PresentationFormat>On-screen Show (4:3)</PresentationFormat>
  <Paragraphs>41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Tradeshow</vt:lpstr>
      <vt:lpstr>Presentation</vt:lpstr>
      <vt:lpstr>Index</vt:lpstr>
      <vt:lpstr>Introduction</vt:lpstr>
      <vt:lpstr>EXPERIMENTAL SETUP</vt:lpstr>
      <vt:lpstr>Result analysis</vt:lpstr>
      <vt:lpstr>PowerPoint Presentation</vt:lpstr>
      <vt:lpstr>Conclusion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Nitish</dc:creator>
  <cp:lastModifiedBy>Nitish</cp:lastModifiedBy>
  <cp:revision>24</cp:revision>
  <dcterms:created xsi:type="dcterms:W3CDTF">2011-11-29T22:33:18Z</dcterms:created>
  <dcterms:modified xsi:type="dcterms:W3CDTF">2011-12-01T03:15:03Z</dcterms:modified>
</cp:coreProperties>
</file>