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3" r:id="rId5"/>
    <p:sldId id="262" r:id="rId6"/>
    <p:sldId id="264" r:id="rId7"/>
    <p:sldId id="265" r:id="rId8"/>
    <p:sldId id="266" r:id="rId9"/>
    <p:sldId id="267" r:id="rId10"/>
    <p:sldId id="269" r:id="rId11"/>
    <p:sldId id="270" r:id="rId12"/>
    <p:sldId id="271" r:id="rId13"/>
    <p:sldId id="272" r:id="rId14"/>
    <p:sldId id="273"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94660"/>
  </p:normalViewPr>
  <p:slideViewPr>
    <p:cSldViewPr>
      <p:cViewPr>
        <p:scale>
          <a:sx n="100" d="100"/>
          <a:sy n="100" d="100"/>
        </p:scale>
        <p:origin x="-917"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Tarry’s &amp; </a:t>
            </a:r>
            <a:r>
              <a:rPr lang="en-US" dirty="0" err="1" smtClean="0"/>
              <a:t>Awerbuch’s</a:t>
            </a:r>
            <a:r>
              <a:rPr lang="en-US" dirty="0" smtClean="0"/>
              <a:t> Algorithms</a:t>
            </a:r>
            <a:endParaRPr lang="en-US" dirty="0"/>
          </a:p>
        </p:txBody>
      </p:sp>
      <p:sp>
        <p:nvSpPr>
          <p:cNvPr id="3" name="Subtitle 2"/>
          <p:cNvSpPr>
            <a:spLocks noGrp="1"/>
          </p:cNvSpPr>
          <p:nvPr>
            <p:ph type="subTitle" idx="1"/>
          </p:nvPr>
        </p:nvSpPr>
        <p:spPr/>
        <p:txBody>
          <a:bodyPr>
            <a:normAutofit/>
          </a:bodyPr>
          <a:lstStyle/>
          <a:p>
            <a:r>
              <a:rPr lang="en-US" sz="2000" dirty="0" smtClean="0"/>
              <a:t>by </a:t>
            </a:r>
            <a:r>
              <a:rPr lang="en-US" sz="2000" dirty="0" smtClean="0"/>
              <a:t>Brian </a:t>
            </a:r>
            <a:r>
              <a:rPr lang="en-US" sz="2000" dirty="0" err="1" smtClean="0"/>
              <a:t>Bartman</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Expected Results</a:t>
            </a:r>
            <a:endParaRPr lang="en-US" dirty="0"/>
          </a:p>
        </p:txBody>
      </p:sp>
      <p:sp>
        <p:nvSpPr>
          <p:cNvPr id="4" name="TextBox 3"/>
          <p:cNvSpPr txBox="1"/>
          <p:nvPr/>
        </p:nvSpPr>
        <p:spPr>
          <a:xfrm>
            <a:off x="304800" y="1295400"/>
            <a:ext cx="8534400" cy="3970318"/>
          </a:xfrm>
          <a:prstGeom prst="rect">
            <a:avLst/>
          </a:prstGeom>
          <a:noFill/>
        </p:spPr>
        <p:txBody>
          <a:bodyPr wrap="square" rtlCol="0">
            <a:spAutoFit/>
          </a:bodyPr>
          <a:lstStyle/>
          <a:p>
            <a:pPr>
              <a:buFont typeface="Arial" pitchFamily="34" charset="0"/>
              <a:buChar char="•"/>
            </a:pPr>
            <a:r>
              <a:rPr lang="en-US" dirty="0" smtClean="0"/>
              <a:t> Chain</a:t>
            </a:r>
          </a:p>
          <a:p>
            <a:pPr lvl="1">
              <a:buFont typeface="Arial" pitchFamily="34" charset="0"/>
              <a:buChar char="•"/>
            </a:pPr>
            <a:r>
              <a:rPr lang="en-US" dirty="0" smtClean="0"/>
              <a:t> Tarry’s will out perform </a:t>
            </a:r>
            <a:r>
              <a:rPr lang="en-US" dirty="0" err="1" smtClean="0"/>
              <a:t>Awerbuch’s</a:t>
            </a:r>
            <a:r>
              <a:rPr lang="en-US" dirty="0" smtClean="0"/>
              <a:t> because Tarry’s time complexity is 2E and the topology of the graph prevents </a:t>
            </a:r>
            <a:r>
              <a:rPr lang="en-US" dirty="0" err="1" smtClean="0"/>
              <a:t>Awerbuch’s</a:t>
            </a:r>
            <a:r>
              <a:rPr lang="en-US" dirty="0" smtClean="0"/>
              <a:t> from taking advantage of parallel execution of &lt;</a:t>
            </a:r>
            <a:r>
              <a:rPr lang="en-US" b="1" dirty="0" err="1" smtClean="0"/>
              <a:t>ack</a:t>
            </a:r>
            <a:r>
              <a:rPr lang="en-US" dirty="0" smtClean="0"/>
              <a:t>&gt; and &lt;</a:t>
            </a:r>
            <a:r>
              <a:rPr lang="en-US" b="1" dirty="0" err="1" smtClean="0"/>
              <a:t>vis</a:t>
            </a:r>
            <a:r>
              <a:rPr lang="en-US" dirty="0" smtClean="0"/>
              <a:t>&gt; sends and receives.</a:t>
            </a:r>
          </a:p>
          <a:p>
            <a:pPr>
              <a:buFont typeface="Arial" pitchFamily="34" charset="0"/>
              <a:buChar char="•"/>
            </a:pPr>
            <a:r>
              <a:rPr lang="en-US" dirty="0" smtClean="0"/>
              <a:t> Clique</a:t>
            </a:r>
          </a:p>
          <a:p>
            <a:pPr lvl="1">
              <a:buFont typeface="Arial" pitchFamily="34" charset="0"/>
              <a:buChar char="•"/>
            </a:pPr>
            <a:r>
              <a:rPr lang="en-US" dirty="0" smtClean="0"/>
              <a:t> </a:t>
            </a:r>
            <a:r>
              <a:rPr lang="en-US" dirty="0" err="1" smtClean="0"/>
              <a:t>Awerbuch’s</a:t>
            </a:r>
            <a:r>
              <a:rPr lang="en-US" dirty="0" smtClean="0"/>
              <a:t> will have a lower time complexity (linear) in parallel because the number of nodes is what </a:t>
            </a:r>
            <a:r>
              <a:rPr lang="en-US" dirty="0" err="1" smtClean="0"/>
              <a:t>Awerbuch’s</a:t>
            </a:r>
            <a:r>
              <a:rPr lang="en-US" dirty="0" smtClean="0"/>
              <a:t> depends upon, while Tarry’s depends upon the number of edges which is increasing exponentially.</a:t>
            </a:r>
          </a:p>
          <a:p>
            <a:pPr>
              <a:buFont typeface="Arial" pitchFamily="34" charset="0"/>
              <a:buChar char="•"/>
            </a:pPr>
            <a:r>
              <a:rPr lang="en-US" dirty="0" smtClean="0"/>
              <a:t> Star</a:t>
            </a:r>
          </a:p>
          <a:p>
            <a:pPr lvl="1">
              <a:buFont typeface="Arial" pitchFamily="34" charset="0"/>
              <a:buChar char="•"/>
            </a:pPr>
            <a:r>
              <a:rPr lang="en-US" dirty="0" smtClean="0"/>
              <a:t> </a:t>
            </a:r>
            <a:r>
              <a:rPr lang="en-US" dirty="0" err="1" smtClean="0"/>
              <a:t>Awerbuch’s</a:t>
            </a:r>
            <a:r>
              <a:rPr lang="en-US" dirty="0" smtClean="0"/>
              <a:t> will take longer than Tarry’s algorithm, because it is unable to exploit parallelism. </a:t>
            </a:r>
          </a:p>
          <a:p>
            <a:pPr>
              <a:buFont typeface="Arial" pitchFamily="34" charset="0"/>
              <a:buChar char="•"/>
            </a:pPr>
            <a:r>
              <a:rPr lang="en-US" dirty="0" smtClean="0"/>
              <a:t> Ring</a:t>
            </a:r>
          </a:p>
          <a:p>
            <a:pPr lvl="1">
              <a:buFont typeface="Arial" pitchFamily="34" charset="0"/>
              <a:buChar char="•"/>
            </a:pPr>
            <a:r>
              <a:rPr lang="en-US" dirty="0" smtClean="0"/>
              <a:t> </a:t>
            </a:r>
            <a:r>
              <a:rPr lang="en-US" dirty="0" err="1" smtClean="0"/>
              <a:t>Awerbuch’s</a:t>
            </a:r>
            <a:r>
              <a:rPr lang="en-US" dirty="0" smtClean="0"/>
              <a:t> will take longer to complete because it is still unable to exploit the ability to send messages in </a:t>
            </a:r>
            <a:r>
              <a:rPr lang="en-US" smtClean="0"/>
              <a:t>parallel.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Chain Results</a:t>
            </a:r>
            <a:endParaRPr lang="en-US" dirty="0"/>
          </a:p>
        </p:txBody>
      </p:sp>
      <p:pic>
        <p:nvPicPr>
          <p:cNvPr id="3" name="Picture 2" descr="C:\Users\brian\Desktop\AdvancedOS\Final_Presentation_Notes\PlotDataFiles\plot_chain_time_parallel_by_proc.png"/>
          <p:cNvPicPr>
            <a:picLocks noChangeAspect="1" noChangeArrowheads="1"/>
          </p:cNvPicPr>
          <p:nvPr/>
        </p:nvPicPr>
        <p:blipFill>
          <a:blip r:embed="rId2" cstate="print"/>
          <a:srcRect/>
          <a:stretch>
            <a:fillRect/>
          </a:stretch>
        </p:blipFill>
        <p:spPr bwMode="auto">
          <a:xfrm>
            <a:off x="1524000" y="1219200"/>
            <a:ext cx="6096000" cy="4572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Clique Results</a:t>
            </a:r>
            <a:endParaRPr lang="en-US" dirty="0"/>
          </a:p>
        </p:txBody>
      </p:sp>
      <p:pic>
        <p:nvPicPr>
          <p:cNvPr id="2050" name="Picture 2" descr="C:\Users\brian\Desktop\AdvancedOS\Final_Presentation_Notes\PlotDataFiles\plot_clique_time_parallel_by_proc.png"/>
          <p:cNvPicPr>
            <a:picLocks noChangeAspect="1" noChangeArrowheads="1"/>
          </p:cNvPicPr>
          <p:nvPr/>
        </p:nvPicPr>
        <p:blipFill>
          <a:blip r:embed="rId2" cstate="print"/>
          <a:srcRect/>
          <a:stretch>
            <a:fillRect/>
          </a:stretch>
        </p:blipFill>
        <p:spPr bwMode="auto">
          <a:xfrm>
            <a:off x="1524000" y="1143000"/>
            <a:ext cx="6096000" cy="4572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Ring Results</a:t>
            </a:r>
            <a:endParaRPr lang="en-US" dirty="0"/>
          </a:p>
        </p:txBody>
      </p:sp>
      <p:pic>
        <p:nvPicPr>
          <p:cNvPr id="3074" name="Picture 2" descr="C:\Users\brian\Desktop\AdvancedOS\Final_Presentation_Notes\PlotDataFiles\plot_ring_time_parallel_by_proc.png"/>
          <p:cNvPicPr>
            <a:picLocks noChangeAspect="1" noChangeArrowheads="1"/>
          </p:cNvPicPr>
          <p:nvPr/>
        </p:nvPicPr>
        <p:blipFill>
          <a:blip r:embed="rId2" cstate="print"/>
          <a:srcRect/>
          <a:stretch>
            <a:fillRect/>
          </a:stretch>
        </p:blipFill>
        <p:spPr bwMode="auto">
          <a:xfrm>
            <a:off x="1524000" y="1143000"/>
            <a:ext cx="6096000" cy="4572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Results</a:t>
            </a:r>
            <a:endParaRPr lang="en-US" dirty="0"/>
          </a:p>
        </p:txBody>
      </p:sp>
      <p:pic>
        <p:nvPicPr>
          <p:cNvPr id="4098" name="Picture 2" descr="C:\Users\brian\Desktop\AdvancedOS\Final_Presentation_Notes\PlotDataFiles\plot_star_time_parallel_by_proc.png"/>
          <p:cNvPicPr>
            <a:picLocks noChangeAspect="1" noChangeArrowheads="1"/>
          </p:cNvPicPr>
          <p:nvPr/>
        </p:nvPicPr>
        <p:blipFill>
          <a:blip r:embed="rId2" cstate="print"/>
          <a:srcRect/>
          <a:stretch>
            <a:fillRect/>
          </a:stretch>
        </p:blipFill>
        <p:spPr bwMode="auto">
          <a:xfrm>
            <a:off x="1524000" y="1295400"/>
            <a:ext cx="6096000" cy="4572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4" name="TextBox 3"/>
          <p:cNvSpPr txBox="1"/>
          <p:nvPr/>
        </p:nvSpPr>
        <p:spPr>
          <a:xfrm>
            <a:off x="304800" y="1295400"/>
            <a:ext cx="8534400" cy="1477328"/>
          </a:xfrm>
          <a:prstGeom prst="rect">
            <a:avLst/>
          </a:prstGeom>
          <a:noFill/>
        </p:spPr>
        <p:txBody>
          <a:bodyPr wrap="square" rtlCol="0">
            <a:spAutoFit/>
          </a:bodyPr>
          <a:lstStyle/>
          <a:p>
            <a:r>
              <a:rPr lang="en-US" dirty="0" smtClean="0"/>
              <a:t>What I would like to do is to develop an idea of what type of density is necessary for Tarry’s algorithm to be faster than </a:t>
            </a:r>
            <a:r>
              <a:rPr lang="en-US" dirty="0" err="1" smtClean="0"/>
              <a:t>Awerbuch’s</a:t>
            </a:r>
            <a:r>
              <a:rPr lang="en-US" dirty="0" smtClean="0"/>
              <a:t> on arbitrary topologies, and possibly develop some sort of rating system which could rate the density of a network and see exactly how sparse or dense a network would need to be in order for </a:t>
            </a:r>
            <a:r>
              <a:rPr lang="en-US" dirty="0" err="1" smtClean="0"/>
              <a:t>Awerbuch’s</a:t>
            </a:r>
            <a:r>
              <a:rPr lang="en-US" dirty="0" smtClean="0"/>
              <a:t> algorithm to be either faster or slower than Tarry’s.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5" name="TextBox 4"/>
          <p:cNvSpPr txBox="1"/>
          <p:nvPr/>
        </p:nvSpPr>
        <p:spPr>
          <a:xfrm>
            <a:off x="304800" y="1295400"/>
            <a:ext cx="8534400" cy="1477328"/>
          </a:xfrm>
          <a:prstGeom prst="rect">
            <a:avLst/>
          </a:prstGeom>
          <a:noFill/>
        </p:spPr>
        <p:txBody>
          <a:bodyPr wrap="square" rtlCol="0">
            <a:spAutoFit/>
          </a:bodyPr>
          <a:lstStyle/>
          <a:p>
            <a:r>
              <a:rPr lang="en-US" dirty="0" smtClean="0"/>
              <a:t>A. Baruch, “A New Distributed Depth-First-Search Algorithm,”</a:t>
            </a:r>
          </a:p>
          <a:p>
            <a:r>
              <a:rPr lang="en-US" i="1" dirty="0" smtClean="0"/>
              <a:t>Information Processing Letters 20, pp. 147-150, 1985.</a:t>
            </a:r>
          </a:p>
          <a:p>
            <a:endParaRPr lang="en-US" i="1" dirty="0" smtClean="0"/>
          </a:p>
          <a:p>
            <a:r>
              <a:rPr lang="fr-FR" dirty="0" smtClean="0"/>
              <a:t>G. </a:t>
            </a:r>
            <a:r>
              <a:rPr lang="fr-FR" dirty="0" err="1" smtClean="0"/>
              <a:t>Tarry</a:t>
            </a:r>
            <a:r>
              <a:rPr lang="fr-FR" dirty="0" smtClean="0"/>
              <a:t>, “Le </a:t>
            </a:r>
            <a:r>
              <a:rPr lang="fr-FR" dirty="0" err="1" smtClean="0"/>
              <a:t>Problem</a:t>
            </a:r>
            <a:r>
              <a:rPr lang="fr-FR" dirty="0" smtClean="0"/>
              <a:t> Des Labyrinthes,” </a:t>
            </a:r>
            <a:r>
              <a:rPr lang="fr-FR" i="1" dirty="0" smtClean="0"/>
              <a:t>Nouvelles Annales de</a:t>
            </a:r>
          </a:p>
          <a:p>
            <a:r>
              <a:rPr lang="en-US" i="1" dirty="0" err="1" smtClean="0"/>
              <a:t>Mathematique</a:t>
            </a:r>
            <a:r>
              <a:rPr lang="en-US" i="1" dirty="0" smtClean="0"/>
              <a:t> 14, 1895.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a:t>
            </a:r>
            <a:endParaRPr lang="en-US" dirty="0"/>
          </a:p>
        </p:txBody>
      </p:sp>
      <p:sp>
        <p:nvSpPr>
          <p:cNvPr id="4" name="TextBox 3"/>
          <p:cNvSpPr txBox="1"/>
          <p:nvPr/>
        </p:nvSpPr>
        <p:spPr>
          <a:xfrm>
            <a:off x="381000" y="1371600"/>
            <a:ext cx="8534400" cy="3139321"/>
          </a:xfrm>
          <a:prstGeom prst="rect">
            <a:avLst/>
          </a:prstGeom>
          <a:noFill/>
        </p:spPr>
        <p:txBody>
          <a:bodyPr wrap="square" rtlCol="0">
            <a:spAutoFit/>
          </a:bodyPr>
          <a:lstStyle/>
          <a:p>
            <a:pPr>
              <a:buFont typeface="Arial" pitchFamily="34" charset="0"/>
              <a:buChar char="•"/>
            </a:pPr>
            <a:r>
              <a:rPr lang="en-US" dirty="0" smtClean="0"/>
              <a:t> Algorithms</a:t>
            </a:r>
          </a:p>
          <a:p>
            <a:pPr lvl="1">
              <a:buFont typeface="Arial" pitchFamily="34" charset="0"/>
              <a:buChar char="•"/>
            </a:pPr>
            <a:r>
              <a:rPr lang="en-US" dirty="0" smtClean="0"/>
              <a:t> Tarry’s Algorithm</a:t>
            </a:r>
          </a:p>
          <a:p>
            <a:pPr lvl="2">
              <a:buFont typeface="Arial" pitchFamily="34" charset="0"/>
              <a:buChar char="•"/>
            </a:pPr>
            <a:r>
              <a:rPr lang="en-US" dirty="0" smtClean="0"/>
              <a:t> Time and Message complexity</a:t>
            </a:r>
          </a:p>
          <a:p>
            <a:pPr lvl="1">
              <a:buFont typeface="Arial" pitchFamily="34" charset="0"/>
              <a:buChar char="•"/>
            </a:pPr>
            <a:r>
              <a:rPr lang="en-US" dirty="0" smtClean="0"/>
              <a:t> </a:t>
            </a:r>
            <a:r>
              <a:rPr lang="en-US" dirty="0" err="1" smtClean="0"/>
              <a:t>Awerbuch’s</a:t>
            </a:r>
            <a:r>
              <a:rPr lang="en-US" dirty="0" smtClean="0"/>
              <a:t> Depth First Search Algorithm</a:t>
            </a:r>
          </a:p>
          <a:p>
            <a:pPr lvl="2">
              <a:buFont typeface="Arial" pitchFamily="34" charset="0"/>
              <a:buChar char="•"/>
            </a:pPr>
            <a:r>
              <a:rPr lang="en-US" dirty="0" smtClean="0"/>
              <a:t> Time and Message complexity</a:t>
            </a:r>
          </a:p>
          <a:p>
            <a:pPr>
              <a:buFont typeface="Arial" pitchFamily="34" charset="0"/>
              <a:buChar char="•"/>
            </a:pPr>
            <a:r>
              <a:rPr lang="en-US" dirty="0" smtClean="0"/>
              <a:t> Experiment</a:t>
            </a:r>
          </a:p>
          <a:p>
            <a:pPr lvl="1">
              <a:buFont typeface="Arial" pitchFamily="34" charset="0"/>
              <a:buChar char="•"/>
            </a:pPr>
            <a:r>
              <a:rPr lang="en-US" dirty="0" smtClean="0"/>
              <a:t> Description</a:t>
            </a:r>
          </a:p>
          <a:p>
            <a:pPr lvl="2">
              <a:buFont typeface="Arial" pitchFamily="34" charset="0"/>
              <a:buChar char="•"/>
            </a:pPr>
            <a:r>
              <a:rPr lang="en-US" dirty="0" smtClean="0"/>
              <a:t> Experiment Variables</a:t>
            </a:r>
          </a:p>
          <a:p>
            <a:pPr lvl="2">
              <a:buFont typeface="Arial" pitchFamily="34" charset="0"/>
              <a:buChar char="•"/>
            </a:pPr>
            <a:r>
              <a:rPr lang="en-US" dirty="0" smtClean="0"/>
              <a:t> Test Cases</a:t>
            </a:r>
          </a:p>
          <a:p>
            <a:pPr lvl="1">
              <a:buFont typeface="Arial" pitchFamily="34" charset="0"/>
              <a:buChar char="•"/>
            </a:pPr>
            <a:r>
              <a:rPr lang="en-US" dirty="0" smtClean="0"/>
              <a:t> Expected Results</a:t>
            </a:r>
          </a:p>
          <a:p>
            <a:pPr lvl="1">
              <a:buFont typeface="Arial" pitchFamily="34" charset="0"/>
              <a:buChar char="•"/>
            </a:pPr>
            <a:r>
              <a:rPr lang="en-US" dirty="0" smtClean="0"/>
              <a:t> Actual Results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Tarry’s Algorithm</a:t>
            </a:r>
            <a:endParaRPr lang="en-US" dirty="0"/>
          </a:p>
        </p:txBody>
      </p:sp>
      <p:sp>
        <p:nvSpPr>
          <p:cNvPr id="7" name="TextBox 6"/>
          <p:cNvSpPr txBox="1"/>
          <p:nvPr/>
        </p:nvSpPr>
        <p:spPr>
          <a:xfrm>
            <a:off x="1219200" y="1219200"/>
            <a:ext cx="6781800" cy="5262979"/>
          </a:xfrm>
          <a:prstGeom prst="rect">
            <a:avLst/>
          </a:prstGeom>
          <a:noFill/>
        </p:spPr>
        <p:txBody>
          <a:bodyPr wrap="square" rtlCol="0">
            <a:spAutoFit/>
          </a:bodyPr>
          <a:lstStyle/>
          <a:p>
            <a:pPr>
              <a:tabLst>
                <a:tab pos="182880" algn="l"/>
              </a:tabLst>
            </a:pPr>
            <a:r>
              <a:rPr lang="en-US" sz="1600" b="1" dirty="0" smtClean="0">
                <a:latin typeface="Times New Roman" pitchFamily="18" charset="0"/>
                <a:cs typeface="Times New Roman" pitchFamily="18" charset="0"/>
              </a:rPr>
              <a:t>var </a:t>
            </a:r>
            <a:r>
              <a:rPr lang="en-US" sz="1600" i="1" dirty="0" err="1" smtClean="0">
                <a:latin typeface="Times New Roman" pitchFamily="18" charset="0"/>
                <a:cs typeface="Times New Roman" pitchFamily="18" charset="0"/>
              </a:rPr>
              <a:t>used</a:t>
            </a:r>
            <a:r>
              <a:rPr lang="en-US" sz="1600" baseline="-25000" dirty="0" err="1"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a:t>
            </a:r>
            <a:r>
              <a:rPr lang="en-US" sz="1600" i="1" dirty="0" smtClean="0">
                <a:latin typeface="Times New Roman" pitchFamily="18" charset="0"/>
                <a:cs typeface="Times New Roman" pitchFamily="18" charset="0"/>
              </a:rPr>
              <a:t>q</a:t>
            </a:r>
            <a:r>
              <a:rPr lang="en-US" sz="1600" dirty="0" smtClean="0">
                <a:latin typeface="Times New Roman" pitchFamily="18" charset="0"/>
                <a:cs typeface="Times New Roman" pitchFamily="18" charset="0"/>
              </a:rPr>
              <a:t>] : </a:t>
            </a:r>
            <a:r>
              <a:rPr lang="en-US" sz="1600" dirty="0" err="1" smtClean="0">
                <a:latin typeface="Times New Roman" pitchFamily="18" charset="0"/>
                <a:cs typeface="Times New Roman" pitchFamily="18" charset="0"/>
              </a:rPr>
              <a:t>boolean</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Init </a:t>
            </a:r>
            <a:r>
              <a:rPr lang="en-US" sz="1600" dirty="0" smtClean="0">
                <a:latin typeface="Times New Roman" pitchFamily="18" charset="0"/>
                <a:cs typeface="Times New Roman" pitchFamily="18" charset="0"/>
              </a:rPr>
              <a:t>false for each </a:t>
            </a:r>
            <a:r>
              <a:rPr lang="en-US" sz="1600" i="1" dirty="0" smtClean="0">
                <a:latin typeface="Times New Roman" pitchFamily="18" charset="0"/>
                <a:cs typeface="Times New Roman" pitchFamily="18" charset="0"/>
              </a:rPr>
              <a:t>q </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Neigh</a:t>
            </a:r>
            <a:r>
              <a:rPr lang="en-US" sz="1600" i="1" baseline="-25000" dirty="0" err="1"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a:t>
            </a:r>
          </a:p>
          <a:p>
            <a:pPr>
              <a:tabLst>
                <a:tab pos="182880" algn="l"/>
              </a:tabLst>
            </a:pPr>
            <a:r>
              <a:rPr lang="en-US" sz="1600" i="1" dirty="0" err="1" smtClean="0">
                <a:latin typeface="Times New Roman" pitchFamily="18" charset="0"/>
                <a:cs typeface="Times New Roman" pitchFamily="18" charset="0"/>
              </a:rPr>
              <a:t>father</a:t>
            </a:r>
            <a:r>
              <a:rPr lang="en-US" sz="1600" i="1" baseline="-25000" dirty="0" err="1"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 : process init </a:t>
            </a:r>
            <a:r>
              <a:rPr lang="en-US" sz="1600" dirty="0" err="1" smtClean="0">
                <a:latin typeface="Times New Roman" pitchFamily="18" charset="0"/>
                <a:cs typeface="Times New Roman" pitchFamily="18" charset="0"/>
              </a:rPr>
              <a:t>undef</a:t>
            </a:r>
            <a:r>
              <a:rPr lang="en-US" sz="1600" dirty="0" smtClean="0">
                <a:latin typeface="Times New Roman" pitchFamily="18" charset="0"/>
                <a:cs typeface="Times New Roman" pitchFamily="18" charset="0"/>
              </a:rPr>
              <a:t> ;</a:t>
            </a:r>
          </a:p>
          <a:p>
            <a:pPr>
              <a:tabLst>
                <a:tab pos="182880" algn="l"/>
              </a:tabLst>
            </a:pPr>
            <a:endParaRPr lang="en-US" sz="1600" dirty="0" smtClean="0">
              <a:latin typeface="Times New Roman" pitchFamily="18" charset="0"/>
              <a:cs typeface="Times New Roman" pitchFamily="18" charset="0"/>
            </a:endParaRPr>
          </a:p>
          <a:p>
            <a:pPr>
              <a:tabLst>
                <a:tab pos="182880" algn="l"/>
              </a:tabLst>
            </a:pPr>
            <a:r>
              <a:rPr lang="en-US" sz="1600" dirty="0" smtClean="0"/>
              <a:t>For the initiator only execute once:</a:t>
            </a:r>
          </a:p>
          <a:p>
            <a:pPr>
              <a:tabLst>
                <a:tab pos="182880" algn="l"/>
              </a:tabLst>
            </a:pPr>
            <a:r>
              <a:rPr lang="en-US" sz="1600" dirty="0" smtClean="0"/>
              <a:t>	</a:t>
            </a:r>
            <a:r>
              <a:rPr lang="en-US" sz="1600" b="1" dirty="0" smtClean="0">
                <a:latin typeface="Times New Roman" pitchFamily="18" charset="0"/>
                <a:cs typeface="Times New Roman" pitchFamily="18" charset="0"/>
              </a:rPr>
              <a:t>begin </a:t>
            </a:r>
            <a:r>
              <a:rPr lang="en-US" sz="1600" i="1" dirty="0" err="1" smtClean="0">
                <a:latin typeface="Times New Roman" pitchFamily="18" charset="0"/>
                <a:cs typeface="Times New Roman" pitchFamily="18" charset="0"/>
              </a:rPr>
              <a:t>father</a:t>
            </a:r>
            <a:r>
              <a:rPr lang="en-US" sz="1600" i="1" baseline="-25000" dirty="0" err="1"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 ; choose </a:t>
            </a:r>
            <a:r>
              <a:rPr lang="en-US" sz="1600" i="1" dirty="0" smtClean="0">
                <a:latin typeface="Times New Roman" pitchFamily="18" charset="0"/>
                <a:cs typeface="Times New Roman" pitchFamily="18" charset="0"/>
              </a:rPr>
              <a:t>q </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Neigh</a:t>
            </a:r>
            <a:r>
              <a:rPr lang="en-US" sz="1600" i="1" baseline="-25000" dirty="0" err="1"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a:t>
            </a:r>
          </a:p>
          <a:p>
            <a:pPr>
              <a:tabLst>
                <a:tab pos="182880" algn="l"/>
              </a:tabLst>
            </a:pP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used</a:t>
            </a:r>
            <a:r>
              <a:rPr lang="en-US" sz="1600" baseline="-25000" dirty="0" err="1"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a:t>
            </a:r>
            <a:r>
              <a:rPr lang="en-US" sz="1600" i="1" dirty="0" smtClean="0">
                <a:latin typeface="Times New Roman" pitchFamily="18" charset="0"/>
                <a:cs typeface="Times New Roman" pitchFamily="18" charset="0"/>
              </a:rPr>
              <a:t>q</a:t>
            </a:r>
            <a:r>
              <a:rPr lang="en-US" sz="1600" dirty="0" smtClean="0">
                <a:latin typeface="Times New Roman" pitchFamily="18" charset="0"/>
                <a:cs typeface="Times New Roman" pitchFamily="18" charset="0"/>
              </a:rPr>
              <a:t>] := </a:t>
            </a:r>
            <a:r>
              <a:rPr lang="en-US" sz="1600" i="1" dirty="0" smtClean="0">
                <a:latin typeface="Times New Roman" pitchFamily="18" charset="0"/>
                <a:cs typeface="Times New Roman" pitchFamily="18" charset="0"/>
              </a:rPr>
              <a:t>true</a:t>
            </a:r>
            <a:r>
              <a:rPr lang="en-US" sz="1600" dirty="0" smtClean="0">
                <a:latin typeface="Times New Roman" pitchFamily="18" charset="0"/>
                <a:cs typeface="Times New Roman" pitchFamily="18" charset="0"/>
              </a:rPr>
              <a:t> ; send &lt;</a:t>
            </a:r>
            <a:r>
              <a:rPr lang="en-US" sz="1600" b="1" dirty="0" err="1" smtClean="0">
                <a:latin typeface="Times New Roman" pitchFamily="18" charset="0"/>
                <a:cs typeface="Times New Roman" pitchFamily="18" charset="0"/>
              </a:rPr>
              <a:t>tok</a:t>
            </a:r>
            <a:r>
              <a:rPr lang="en-US" sz="1600" dirty="0" smtClean="0">
                <a:latin typeface="Times New Roman" pitchFamily="18" charset="0"/>
                <a:cs typeface="Times New Roman" pitchFamily="18" charset="0"/>
              </a:rPr>
              <a:t>&gt; to </a:t>
            </a:r>
            <a:r>
              <a:rPr lang="en-US" sz="1600" i="1" dirty="0" smtClean="0">
                <a:latin typeface="Times New Roman" pitchFamily="18" charset="0"/>
                <a:cs typeface="Times New Roman" pitchFamily="18" charset="0"/>
              </a:rPr>
              <a:t>q</a:t>
            </a:r>
            <a:endParaRPr lang="en-US" sz="1600" dirty="0" smtClean="0">
              <a:latin typeface="Times New Roman" pitchFamily="18" charset="0"/>
              <a:cs typeface="Times New Roman" pitchFamily="18" charset="0"/>
            </a:endParaRPr>
          </a:p>
          <a:p>
            <a:pPr>
              <a:tabLst>
                <a:tab pos="182880" algn="l"/>
              </a:tabLst>
            </a:pP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end</a:t>
            </a:r>
          </a:p>
          <a:p>
            <a:pPr>
              <a:tabLst>
                <a:tab pos="182880" algn="l"/>
              </a:tabLst>
            </a:pPr>
            <a:endParaRPr lang="en-US" sz="1600" dirty="0" smtClean="0">
              <a:latin typeface="Times New Roman" pitchFamily="18" charset="0"/>
              <a:cs typeface="Times New Roman" pitchFamily="18" charset="0"/>
            </a:endParaRPr>
          </a:p>
          <a:p>
            <a:pPr>
              <a:tabLst>
                <a:tab pos="182880" algn="l"/>
              </a:tabLst>
            </a:pPr>
            <a:r>
              <a:rPr lang="en-US" sz="1600" dirty="0" smtClean="0"/>
              <a:t>For each process upon receipt of &lt;</a:t>
            </a:r>
            <a:r>
              <a:rPr lang="en-US" sz="1600" b="1" dirty="0" err="1" smtClean="0"/>
              <a:t>tok</a:t>
            </a:r>
            <a:r>
              <a:rPr lang="en-US" sz="1600" dirty="0" smtClean="0"/>
              <a:t>&gt;</a:t>
            </a:r>
            <a:r>
              <a:rPr lang="en-US" sz="1600" b="1" dirty="0" smtClean="0"/>
              <a:t> </a:t>
            </a:r>
            <a:r>
              <a:rPr lang="en-US" sz="1600" dirty="0" smtClean="0"/>
              <a:t>from </a:t>
            </a:r>
            <a:r>
              <a:rPr lang="en-US" sz="1600" i="1" dirty="0" smtClean="0"/>
              <a:t>q</a:t>
            </a:r>
            <a:r>
              <a:rPr lang="en-US" sz="1600" i="1" baseline="-25000" dirty="0" smtClean="0"/>
              <a:t>0</a:t>
            </a:r>
            <a:r>
              <a:rPr lang="en-US" sz="1600" dirty="0" smtClean="0"/>
              <a:t>:</a:t>
            </a:r>
          </a:p>
          <a:p>
            <a:pPr>
              <a:tabLst>
                <a:tab pos="182880" algn="l"/>
              </a:tabLst>
            </a:pPr>
            <a:r>
              <a:rPr lang="en-US" sz="1600" dirty="0" smtClean="0"/>
              <a:t>	</a:t>
            </a:r>
            <a:r>
              <a:rPr lang="en-US" sz="1600" b="1" dirty="0" smtClean="0">
                <a:latin typeface="Times New Roman" pitchFamily="18" charset="0"/>
                <a:cs typeface="Times New Roman" pitchFamily="18" charset="0"/>
              </a:rPr>
              <a:t>begin if</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father</a:t>
            </a:r>
            <a:r>
              <a:rPr lang="en-US" sz="1600" i="1" baseline="-25000" dirty="0" err="1"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 = </a:t>
            </a:r>
            <a:r>
              <a:rPr lang="en-US" sz="1600" dirty="0" err="1" smtClean="0">
                <a:latin typeface="Times New Roman" pitchFamily="18" charset="0"/>
                <a:cs typeface="Times New Roman" pitchFamily="18" charset="0"/>
              </a:rPr>
              <a:t>undef</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then </a:t>
            </a:r>
            <a:r>
              <a:rPr lang="en-US" sz="1600" i="1" dirty="0" err="1" smtClean="0">
                <a:latin typeface="Times New Roman" pitchFamily="18" charset="0"/>
                <a:cs typeface="Times New Roman" pitchFamily="18" charset="0"/>
              </a:rPr>
              <a:t>father</a:t>
            </a:r>
            <a:r>
              <a:rPr lang="en-US" sz="1600" i="1" baseline="-25000" dirty="0" err="1"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 := </a:t>
            </a:r>
            <a:r>
              <a:rPr lang="en-US" sz="1600" i="1" dirty="0" smtClean="0">
                <a:latin typeface="Times New Roman" pitchFamily="18" charset="0"/>
                <a:cs typeface="Times New Roman" pitchFamily="18" charset="0"/>
              </a:rPr>
              <a:t>q</a:t>
            </a:r>
            <a:r>
              <a:rPr lang="en-US" sz="1600" i="1" baseline="-25000" dirty="0" smtClean="0">
                <a:latin typeface="Times New Roman" pitchFamily="18" charset="0"/>
                <a:cs typeface="Times New Roman" pitchFamily="18" charset="0"/>
              </a:rPr>
              <a:t>0</a:t>
            </a:r>
            <a:r>
              <a:rPr lang="en-US" sz="1600" dirty="0" smtClean="0">
                <a:latin typeface="Times New Roman" pitchFamily="18" charset="0"/>
                <a:cs typeface="Times New Roman" pitchFamily="18" charset="0"/>
              </a:rPr>
              <a:t> ;</a:t>
            </a:r>
          </a:p>
          <a:p>
            <a:pPr>
              <a:tabLst>
                <a:tab pos="182880" algn="l"/>
              </a:tabLst>
            </a:pP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If </a:t>
            </a:r>
            <a:r>
              <a:rPr lang="en-US" sz="1600" dirty="0" smtClean="0">
                <a:latin typeface="Times New Roman" pitchFamily="18" charset="0"/>
                <a:cs typeface="Times New Roman" pitchFamily="18" charset="0"/>
              </a:rPr>
              <a:t>∀</a:t>
            </a:r>
            <a:r>
              <a:rPr lang="en-US" sz="1600" i="1" baseline="-25000" dirty="0" smtClean="0">
                <a:latin typeface="Times New Roman" pitchFamily="18" charset="0"/>
                <a:cs typeface="Times New Roman" pitchFamily="18" charset="0"/>
              </a:rPr>
              <a:t>q </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Neigh</a:t>
            </a:r>
            <a:r>
              <a:rPr lang="en-US" sz="1600" i="1" baseline="-25000" dirty="0" err="1" smtClean="0">
                <a:latin typeface="Times New Roman" pitchFamily="18" charset="0"/>
                <a:cs typeface="Times New Roman" pitchFamily="18" charset="0"/>
              </a:rPr>
              <a:t>p</a:t>
            </a:r>
            <a:r>
              <a:rPr lang="en-US" sz="1600" i="1" baseline="-25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used</a:t>
            </a:r>
            <a:r>
              <a:rPr lang="en-US" sz="1600" baseline="-25000" dirty="0" err="1"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a:t>
            </a:r>
            <a:r>
              <a:rPr lang="en-US" sz="1600" i="1" dirty="0" smtClean="0">
                <a:latin typeface="Times New Roman" pitchFamily="18" charset="0"/>
                <a:cs typeface="Times New Roman" pitchFamily="18" charset="0"/>
              </a:rPr>
              <a:t>q</a:t>
            </a:r>
            <a:r>
              <a:rPr lang="en-US" sz="1600" dirty="0" smtClean="0">
                <a:latin typeface="Times New Roman" pitchFamily="18" charset="0"/>
                <a:cs typeface="Times New Roman" pitchFamily="18" charset="0"/>
              </a:rPr>
              <a:t>]</a:t>
            </a:r>
          </a:p>
          <a:p>
            <a:pPr>
              <a:tabLst>
                <a:tab pos="182880" algn="l"/>
              </a:tabLst>
            </a:pPr>
            <a:r>
              <a:rPr lang="en-US" sz="1600" b="1" dirty="0" smtClean="0">
                <a:latin typeface="Times New Roman" pitchFamily="18" charset="0"/>
                <a:cs typeface="Times New Roman" pitchFamily="18" charset="0"/>
              </a:rPr>
              <a:t>			then </a:t>
            </a:r>
            <a:r>
              <a:rPr lang="en-US" sz="1600" i="1" dirty="0" smtClean="0">
                <a:latin typeface="Times New Roman" pitchFamily="18" charset="0"/>
                <a:cs typeface="Times New Roman" pitchFamily="18" charset="0"/>
              </a:rPr>
              <a:t>decide</a:t>
            </a:r>
            <a:endParaRPr lang="en-US" sz="1600" dirty="0" smtClean="0">
              <a:latin typeface="Times New Roman" pitchFamily="18" charset="0"/>
              <a:cs typeface="Times New Roman" pitchFamily="18" charset="0"/>
            </a:endParaRPr>
          </a:p>
          <a:p>
            <a:pPr>
              <a:tabLst>
                <a:tab pos="182880" algn="l"/>
              </a:tabLst>
            </a:pPr>
            <a:r>
              <a:rPr lang="en-US" sz="1600" b="1" dirty="0" smtClean="0">
                <a:latin typeface="Times New Roman" pitchFamily="18" charset="0"/>
                <a:cs typeface="Times New Roman" pitchFamily="18" charset="0"/>
              </a:rPr>
              <a:t>		else if </a:t>
            </a:r>
            <a:r>
              <a:rPr lang="en-US" sz="1600" dirty="0" smtClean="0">
                <a:latin typeface="Times New Roman" pitchFamily="18" charset="0"/>
                <a:cs typeface="Times New Roman" pitchFamily="18" charset="0"/>
              </a:rPr>
              <a:t>∃</a:t>
            </a:r>
            <a:r>
              <a:rPr lang="en-US" sz="1600" i="1" baseline="-25000" dirty="0" smtClean="0">
                <a:latin typeface="Times New Roman" pitchFamily="18" charset="0"/>
                <a:cs typeface="Times New Roman" pitchFamily="18" charset="0"/>
              </a:rPr>
              <a:t>q</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Neigh</a:t>
            </a:r>
            <a:r>
              <a:rPr lang="en-US" sz="1600" i="1" baseline="-25000" dirty="0" err="1" smtClean="0">
                <a:latin typeface="Times New Roman" pitchFamily="18" charset="0"/>
                <a:cs typeface="Times New Roman" pitchFamily="18" charset="0"/>
              </a:rPr>
              <a:t>p</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q</a:t>
            </a: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Neigh</a:t>
            </a:r>
            <a:r>
              <a:rPr lang="en-US" sz="1600" i="1" baseline="-25000" dirty="0" err="1"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 ∧ ¬</a:t>
            </a:r>
            <a:r>
              <a:rPr lang="en-US" sz="1600" i="1" dirty="0" smtClean="0">
                <a:latin typeface="Times New Roman" pitchFamily="18" charset="0"/>
                <a:cs typeface="Times New Roman" pitchFamily="18" charset="0"/>
              </a:rPr>
              <a:t>used</a:t>
            </a:r>
            <a:r>
              <a:rPr lang="en-US" sz="1600" i="1" baseline="-25000" dirty="0"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q</a:t>
            </a:r>
            <a:r>
              <a:rPr lang="en-US" sz="1600"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a:tabLst>
                <a:tab pos="182880" algn="l"/>
              </a:tabLst>
            </a:pPr>
            <a:r>
              <a:rPr lang="en-US" sz="1600" b="1" dirty="0" smtClean="0">
                <a:latin typeface="Times New Roman" pitchFamily="18" charset="0"/>
                <a:cs typeface="Times New Roman" pitchFamily="18" charset="0"/>
              </a:rPr>
              <a:t>			then begin </a:t>
            </a:r>
            <a:r>
              <a:rPr lang="en-US" sz="1600" dirty="0" smtClean="0">
                <a:latin typeface="Times New Roman" pitchFamily="18" charset="0"/>
                <a:cs typeface="Times New Roman" pitchFamily="18" charset="0"/>
              </a:rPr>
              <a:t>choose </a:t>
            </a:r>
            <a:r>
              <a:rPr lang="en-US" sz="1600" i="1" dirty="0" smtClean="0">
                <a:latin typeface="Times New Roman" pitchFamily="18" charset="0"/>
                <a:cs typeface="Times New Roman" pitchFamily="18" charset="0"/>
              </a:rPr>
              <a:t>q </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Neigh</a:t>
            </a:r>
            <a:r>
              <a:rPr lang="en-US" sz="1600" i="1" baseline="-25000" dirty="0" err="1" smtClean="0">
                <a:latin typeface="Times New Roman" pitchFamily="18" charset="0"/>
                <a:cs typeface="Times New Roman" pitchFamily="18" charset="0"/>
              </a:rPr>
              <a:t>p</a:t>
            </a:r>
            <a:r>
              <a:rPr lang="en-US" sz="1600" i="1" baseline="-25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 { </a:t>
            </a:r>
            <a:r>
              <a:rPr lang="en-US" sz="1600" i="1" dirty="0" err="1" smtClean="0">
                <a:latin typeface="Times New Roman" pitchFamily="18" charset="0"/>
                <a:cs typeface="Times New Roman" pitchFamily="18" charset="0"/>
              </a:rPr>
              <a:t>father</a:t>
            </a:r>
            <a:r>
              <a:rPr lang="en-US" sz="1600" i="1" baseline="-25000" dirty="0" err="1"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a:t>
            </a:r>
          </a:p>
          <a:p>
            <a:pPr>
              <a:tabLst>
                <a:tab pos="182880" algn="l"/>
              </a:tabLst>
            </a:pPr>
            <a:r>
              <a:rPr lang="en-US" sz="1600" dirty="0" smtClean="0">
                <a:latin typeface="Times New Roman" pitchFamily="18" charset="0"/>
                <a:cs typeface="Times New Roman" pitchFamily="18" charset="0"/>
              </a:rPr>
              <a:t>				with ¬</a:t>
            </a:r>
            <a:r>
              <a:rPr lang="en-US" sz="1600" i="1" dirty="0" smtClean="0">
                <a:latin typeface="Times New Roman" pitchFamily="18" charset="0"/>
                <a:cs typeface="Times New Roman" pitchFamily="18" charset="0"/>
              </a:rPr>
              <a:t>used</a:t>
            </a:r>
            <a:r>
              <a:rPr lang="en-US" sz="1600" i="1" baseline="-25000" dirty="0"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 [</a:t>
            </a:r>
            <a:r>
              <a:rPr lang="en-US" sz="1600" i="1" dirty="0" smtClean="0">
                <a:latin typeface="Times New Roman" pitchFamily="18" charset="0"/>
                <a:cs typeface="Times New Roman" pitchFamily="18" charset="0"/>
              </a:rPr>
              <a:t>q</a:t>
            </a:r>
            <a:r>
              <a:rPr lang="en-US" sz="1600" dirty="0" smtClean="0">
                <a:latin typeface="Times New Roman" pitchFamily="18" charset="0"/>
                <a:cs typeface="Times New Roman" pitchFamily="18" charset="0"/>
              </a:rPr>
              <a:t>];</a:t>
            </a:r>
          </a:p>
          <a:p>
            <a:pPr>
              <a:tabLst>
                <a:tab pos="182880" algn="l"/>
              </a:tabLst>
            </a:pP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used</a:t>
            </a:r>
            <a:r>
              <a:rPr lang="en-US" sz="1600" baseline="-25000" dirty="0" err="1"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a:t>
            </a:r>
            <a:r>
              <a:rPr lang="en-US" sz="1600" i="1" dirty="0" smtClean="0">
                <a:latin typeface="Times New Roman" pitchFamily="18" charset="0"/>
                <a:cs typeface="Times New Roman" pitchFamily="18" charset="0"/>
              </a:rPr>
              <a:t>q</a:t>
            </a:r>
            <a:r>
              <a:rPr lang="en-US" sz="1600" dirty="0" smtClean="0">
                <a:latin typeface="Times New Roman" pitchFamily="18" charset="0"/>
                <a:cs typeface="Times New Roman" pitchFamily="18" charset="0"/>
              </a:rPr>
              <a:t>] := </a:t>
            </a:r>
            <a:r>
              <a:rPr lang="en-US" sz="1600" i="1" dirty="0" smtClean="0">
                <a:latin typeface="Times New Roman" pitchFamily="18" charset="0"/>
                <a:cs typeface="Times New Roman" pitchFamily="18" charset="0"/>
              </a:rPr>
              <a:t>true</a:t>
            </a:r>
            <a:r>
              <a:rPr lang="en-US" sz="1600" dirty="0" smtClean="0">
                <a:latin typeface="Times New Roman" pitchFamily="18" charset="0"/>
                <a:cs typeface="Times New Roman" pitchFamily="18" charset="0"/>
              </a:rPr>
              <a:t> ; send &lt;</a:t>
            </a:r>
            <a:r>
              <a:rPr lang="en-US" sz="1600" b="1" dirty="0" err="1" smtClean="0">
                <a:latin typeface="Times New Roman" pitchFamily="18" charset="0"/>
                <a:cs typeface="Times New Roman" pitchFamily="18" charset="0"/>
              </a:rPr>
              <a:t>tok</a:t>
            </a:r>
            <a:r>
              <a:rPr lang="en-US" sz="1600" dirty="0" smtClean="0">
                <a:latin typeface="Times New Roman" pitchFamily="18" charset="0"/>
                <a:cs typeface="Times New Roman" pitchFamily="18" charset="0"/>
              </a:rPr>
              <a:t>&gt; to </a:t>
            </a:r>
            <a:r>
              <a:rPr lang="en-US" sz="1600" i="1" dirty="0" smtClean="0">
                <a:latin typeface="Times New Roman" pitchFamily="18" charset="0"/>
                <a:cs typeface="Times New Roman" pitchFamily="18" charset="0"/>
              </a:rPr>
              <a:t>q</a:t>
            </a:r>
            <a:endParaRPr lang="en-US" sz="1600" dirty="0" smtClean="0">
              <a:latin typeface="Times New Roman" pitchFamily="18" charset="0"/>
              <a:cs typeface="Times New Roman" pitchFamily="18" charset="0"/>
            </a:endParaRPr>
          </a:p>
          <a:p>
            <a:pPr>
              <a:tabLst>
                <a:tab pos="182880" algn="l"/>
              </a:tabLst>
            </a:pPr>
            <a:r>
              <a:rPr lang="en-US" sz="1600" b="1" dirty="0" smtClean="0">
                <a:latin typeface="Times New Roman" pitchFamily="18" charset="0"/>
                <a:cs typeface="Times New Roman" pitchFamily="18" charset="0"/>
              </a:rPr>
              <a:t>			end</a:t>
            </a:r>
            <a:endParaRPr lang="en-US" sz="1600" dirty="0" smtClean="0">
              <a:latin typeface="Times New Roman" pitchFamily="18" charset="0"/>
              <a:cs typeface="Times New Roman" pitchFamily="18" charset="0"/>
            </a:endParaRPr>
          </a:p>
          <a:p>
            <a:pPr>
              <a:tabLst>
                <a:tab pos="182880" algn="l"/>
              </a:tabLst>
            </a:pPr>
            <a:r>
              <a:rPr lang="en-US" sz="1600" b="1" dirty="0" smtClean="0">
                <a:latin typeface="Times New Roman" pitchFamily="18" charset="0"/>
                <a:cs typeface="Times New Roman" pitchFamily="18" charset="0"/>
              </a:rPr>
              <a:t>		else begin </a:t>
            </a:r>
            <a:r>
              <a:rPr lang="en-US" sz="1600" i="1" dirty="0" smtClean="0">
                <a:latin typeface="Times New Roman" pitchFamily="18" charset="0"/>
                <a:cs typeface="Times New Roman" pitchFamily="18" charset="0"/>
              </a:rPr>
              <a:t>used</a:t>
            </a:r>
            <a:r>
              <a:rPr lang="en-US" sz="1600" i="1" baseline="-25000" dirty="0"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father</a:t>
            </a:r>
            <a:r>
              <a:rPr lang="en-US" sz="1600" i="1" baseline="-25000" dirty="0" err="1"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 := </a:t>
            </a:r>
            <a:r>
              <a:rPr lang="en-US" sz="1600" i="1" dirty="0" smtClean="0">
                <a:latin typeface="Times New Roman" pitchFamily="18" charset="0"/>
                <a:cs typeface="Times New Roman" pitchFamily="18" charset="0"/>
              </a:rPr>
              <a:t>true</a:t>
            </a:r>
            <a:r>
              <a:rPr lang="en-US" sz="1600" dirty="0" smtClean="0">
                <a:latin typeface="Times New Roman" pitchFamily="18" charset="0"/>
                <a:cs typeface="Times New Roman" pitchFamily="18" charset="0"/>
              </a:rPr>
              <a:t> ; </a:t>
            </a:r>
          </a:p>
          <a:p>
            <a:pPr>
              <a:tabLst>
                <a:tab pos="182880" algn="l"/>
              </a:tabLst>
            </a:pP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send &lt;</a:t>
            </a:r>
            <a:r>
              <a:rPr lang="en-US" sz="1600" b="1" dirty="0" err="1" smtClean="0">
                <a:latin typeface="Times New Roman" pitchFamily="18" charset="0"/>
                <a:cs typeface="Times New Roman" pitchFamily="18" charset="0"/>
              </a:rPr>
              <a:t>tok</a:t>
            </a:r>
            <a:r>
              <a:rPr lang="en-US" sz="1600" b="1" dirty="0" smtClean="0">
                <a:latin typeface="Times New Roman" pitchFamily="18" charset="0"/>
                <a:cs typeface="Times New Roman" pitchFamily="18" charset="0"/>
              </a:rPr>
              <a:t>&gt; </a:t>
            </a:r>
            <a:r>
              <a:rPr lang="en-US" sz="1600" dirty="0" smtClean="0">
                <a:latin typeface="Times New Roman" pitchFamily="18" charset="0"/>
                <a:cs typeface="Times New Roman" pitchFamily="18" charset="0"/>
              </a:rPr>
              <a:t>to </a:t>
            </a:r>
            <a:r>
              <a:rPr lang="en-US" sz="1600" i="1" dirty="0" err="1" smtClean="0">
                <a:latin typeface="Times New Roman" pitchFamily="18" charset="0"/>
                <a:cs typeface="Times New Roman" pitchFamily="18" charset="0"/>
              </a:rPr>
              <a:t>father</a:t>
            </a:r>
            <a:r>
              <a:rPr lang="en-US" sz="1600" i="1" baseline="-25000" dirty="0" err="1" smtClean="0">
                <a:latin typeface="Times New Roman" pitchFamily="18" charset="0"/>
                <a:cs typeface="Times New Roman" pitchFamily="18" charset="0"/>
              </a:rPr>
              <a:t>p</a:t>
            </a:r>
            <a:endParaRPr lang="en-US" sz="1600" dirty="0" smtClean="0">
              <a:latin typeface="Times New Roman" pitchFamily="18" charset="0"/>
              <a:cs typeface="Times New Roman" pitchFamily="18" charset="0"/>
            </a:endParaRPr>
          </a:p>
          <a:p>
            <a:pPr>
              <a:tabLst>
                <a:tab pos="182880" algn="l"/>
              </a:tabLst>
            </a:pPr>
            <a:r>
              <a:rPr lang="en-US" sz="1600" b="1" dirty="0" smtClean="0">
                <a:latin typeface="Times New Roman" pitchFamily="18" charset="0"/>
                <a:cs typeface="Times New Roman" pitchFamily="18" charset="0"/>
              </a:rPr>
              <a:t>		end</a:t>
            </a:r>
            <a:endParaRPr lang="en-US" sz="1600" dirty="0" smtClean="0">
              <a:latin typeface="Times New Roman" pitchFamily="18" charset="0"/>
              <a:cs typeface="Times New Roman" pitchFamily="18" charset="0"/>
            </a:endParaRPr>
          </a:p>
          <a:p>
            <a:pPr>
              <a:tabLst>
                <a:tab pos="182880" algn="l"/>
              </a:tabLst>
            </a:pPr>
            <a:r>
              <a:rPr lang="en-US" sz="1600" b="1" dirty="0" smtClean="0">
                <a:latin typeface="Times New Roman" pitchFamily="18" charset="0"/>
                <a:cs typeface="Times New Roman" pitchFamily="18" charset="0"/>
              </a:rPr>
              <a:t>	end</a:t>
            </a:r>
            <a:endParaRPr lang="en-US" sz="16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t>Tarry’s Time And Message Complexity</a:t>
            </a:r>
            <a:endParaRPr lang="en-US" dirty="0"/>
          </a:p>
        </p:txBody>
      </p:sp>
      <p:sp>
        <p:nvSpPr>
          <p:cNvPr id="4" name="TextBox 3"/>
          <p:cNvSpPr txBox="1"/>
          <p:nvPr/>
        </p:nvSpPr>
        <p:spPr>
          <a:xfrm>
            <a:off x="304800" y="1295400"/>
            <a:ext cx="8534400" cy="1200329"/>
          </a:xfrm>
          <a:prstGeom prst="rect">
            <a:avLst/>
          </a:prstGeom>
          <a:noFill/>
        </p:spPr>
        <p:txBody>
          <a:bodyPr wrap="square" rtlCol="0">
            <a:spAutoFit/>
          </a:bodyPr>
          <a:lstStyle/>
          <a:p>
            <a:pPr>
              <a:buFont typeface="Arial" pitchFamily="34" charset="0"/>
              <a:buChar char="•"/>
            </a:pPr>
            <a:r>
              <a:rPr lang="en-US" dirty="0" smtClean="0"/>
              <a:t> Because Tarry’s algorithm is a traversal algorithm both the time complexity and message complexity are the same.</a:t>
            </a:r>
          </a:p>
          <a:p>
            <a:pPr>
              <a:buFont typeface="Arial" pitchFamily="34" charset="0"/>
              <a:buChar char="•"/>
            </a:pPr>
            <a:r>
              <a:rPr lang="en-US" dirty="0" smtClean="0"/>
              <a:t> Time Complexity = Message Complexity</a:t>
            </a:r>
          </a:p>
          <a:p>
            <a:pPr lvl="1">
              <a:buFont typeface="Arial" pitchFamily="34" charset="0"/>
              <a:buChar char="•"/>
            </a:pPr>
            <a:r>
              <a:rPr lang="en-US" dirty="0" smtClean="0"/>
              <a:t> 2E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3600" y="904756"/>
            <a:ext cx="4724400" cy="5724644"/>
          </a:xfrm>
          <a:prstGeom prst="rect">
            <a:avLst/>
          </a:prstGeom>
          <a:noFill/>
        </p:spPr>
        <p:txBody>
          <a:bodyPr wrap="square" rtlCol="0">
            <a:spAutoFit/>
          </a:bodyPr>
          <a:lstStyle/>
          <a:p>
            <a:pPr>
              <a:tabLst>
                <a:tab pos="182880" algn="l"/>
                <a:tab pos="457200" algn="l"/>
              </a:tabLst>
            </a:pPr>
            <a:r>
              <a:rPr lang="en-US" sz="1200" b="1" dirty="0" smtClean="0">
                <a:latin typeface="Times New Roman" pitchFamily="18" charset="0"/>
                <a:cs typeface="Times New Roman" pitchFamily="18" charset="0"/>
              </a:rPr>
              <a:t>var </a:t>
            </a:r>
            <a:r>
              <a:rPr lang="en-US" sz="1200" i="1" dirty="0" err="1" smtClean="0">
                <a:latin typeface="Times New Roman" pitchFamily="18" charset="0"/>
                <a:cs typeface="Times New Roman" pitchFamily="18" charset="0"/>
              </a:rPr>
              <a:t>used</a:t>
            </a:r>
            <a:r>
              <a:rPr lang="en-US" sz="1200" baseline="-25000" dirty="0" err="1" smtClean="0">
                <a:latin typeface="Times New Roman" pitchFamily="18" charset="0"/>
                <a:cs typeface="Times New Roman" pitchFamily="18" charset="0"/>
              </a:rPr>
              <a:t>p</a:t>
            </a:r>
            <a:r>
              <a:rPr lang="en-US" sz="1200" dirty="0" smtClean="0">
                <a:latin typeface="Times New Roman" pitchFamily="18" charset="0"/>
                <a:cs typeface="Times New Roman" pitchFamily="18" charset="0"/>
              </a:rPr>
              <a:t>[</a:t>
            </a:r>
            <a:r>
              <a:rPr lang="en-US" sz="1200" i="1" dirty="0" smtClean="0">
                <a:latin typeface="Times New Roman" pitchFamily="18" charset="0"/>
                <a:cs typeface="Times New Roman" pitchFamily="18" charset="0"/>
              </a:rPr>
              <a:t>q</a:t>
            </a:r>
            <a:r>
              <a:rPr lang="en-US" sz="1200" dirty="0" smtClean="0">
                <a:latin typeface="Times New Roman" pitchFamily="18" charset="0"/>
                <a:cs typeface="Times New Roman" pitchFamily="18" charset="0"/>
              </a:rPr>
              <a:t>] : </a:t>
            </a:r>
            <a:r>
              <a:rPr lang="en-US" sz="1200" dirty="0" err="1" smtClean="0">
                <a:latin typeface="Times New Roman" pitchFamily="18" charset="0"/>
                <a:cs typeface="Times New Roman" pitchFamily="18" charset="0"/>
              </a:rPr>
              <a:t>boolean</a:t>
            </a: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Init </a:t>
            </a:r>
            <a:r>
              <a:rPr lang="en-US" sz="1200" dirty="0" smtClean="0">
                <a:latin typeface="Times New Roman" pitchFamily="18" charset="0"/>
                <a:cs typeface="Times New Roman" pitchFamily="18" charset="0"/>
              </a:rPr>
              <a:t>false for each </a:t>
            </a:r>
            <a:r>
              <a:rPr lang="en-US" sz="1200" i="1" dirty="0" smtClean="0">
                <a:latin typeface="Times New Roman" pitchFamily="18" charset="0"/>
                <a:cs typeface="Times New Roman" pitchFamily="18" charset="0"/>
              </a:rPr>
              <a:t>q </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Neigh</a:t>
            </a:r>
            <a:r>
              <a:rPr lang="en-US" sz="1200" i="1" baseline="-25000" dirty="0" err="1" smtClean="0">
                <a:latin typeface="Times New Roman" pitchFamily="18" charset="0"/>
                <a:cs typeface="Times New Roman" pitchFamily="18" charset="0"/>
              </a:rPr>
              <a:t>p</a:t>
            </a:r>
            <a:r>
              <a:rPr lang="en-US" sz="1200" dirty="0" smtClean="0">
                <a:latin typeface="Times New Roman" pitchFamily="18" charset="0"/>
                <a:cs typeface="Times New Roman" pitchFamily="18" charset="0"/>
              </a:rPr>
              <a:t>;</a:t>
            </a:r>
          </a:p>
          <a:p>
            <a:pPr>
              <a:tabLst>
                <a:tab pos="182880" algn="l"/>
                <a:tab pos="457200" algn="l"/>
              </a:tabLst>
            </a:pPr>
            <a:r>
              <a:rPr lang="en-US" sz="1200" i="1" dirty="0" err="1" smtClean="0">
                <a:latin typeface="Times New Roman" pitchFamily="18" charset="0"/>
                <a:cs typeface="Times New Roman" pitchFamily="18" charset="0"/>
              </a:rPr>
              <a:t>father</a:t>
            </a:r>
            <a:r>
              <a:rPr lang="en-US" sz="1200" i="1" baseline="-25000" dirty="0" err="1" smtClean="0">
                <a:latin typeface="Times New Roman" pitchFamily="18" charset="0"/>
                <a:cs typeface="Times New Roman" pitchFamily="18" charset="0"/>
              </a:rPr>
              <a:t>p</a:t>
            </a:r>
            <a:r>
              <a:rPr lang="en-US" sz="1200" dirty="0" smtClean="0">
                <a:latin typeface="Times New Roman" pitchFamily="18" charset="0"/>
                <a:cs typeface="Times New Roman" pitchFamily="18" charset="0"/>
              </a:rPr>
              <a:t> : process init </a:t>
            </a:r>
            <a:r>
              <a:rPr lang="en-US" sz="1200" dirty="0" err="1" smtClean="0">
                <a:latin typeface="Times New Roman" pitchFamily="18" charset="0"/>
                <a:cs typeface="Times New Roman" pitchFamily="18" charset="0"/>
              </a:rPr>
              <a:t>undef</a:t>
            </a:r>
            <a:r>
              <a:rPr lang="en-US" sz="1200" dirty="0" smtClean="0">
                <a:latin typeface="Times New Roman" pitchFamily="18" charset="0"/>
                <a:cs typeface="Times New Roman" pitchFamily="18" charset="0"/>
              </a:rPr>
              <a:t> ;</a:t>
            </a:r>
          </a:p>
          <a:p>
            <a:pPr>
              <a:tabLst>
                <a:tab pos="182880" algn="l"/>
                <a:tab pos="457200" algn="l"/>
              </a:tabLst>
            </a:pPr>
            <a:r>
              <a:rPr lang="en-US" sz="1200" dirty="0" smtClean="0"/>
              <a:t> </a:t>
            </a:r>
          </a:p>
          <a:p>
            <a:pPr>
              <a:tabLst>
                <a:tab pos="182880" algn="l"/>
                <a:tab pos="457200" algn="l"/>
              </a:tabLst>
            </a:pPr>
            <a:r>
              <a:rPr lang="en-US" sz="1200" dirty="0" smtClean="0"/>
              <a:t>For the initiator only, execute once:</a:t>
            </a:r>
          </a:p>
          <a:p>
            <a:pPr>
              <a:tabLst>
                <a:tab pos="182880" algn="l"/>
                <a:tab pos="457200" algn="l"/>
              </a:tabLst>
            </a:pPr>
            <a:r>
              <a:rPr lang="en-US" sz="1200" dirty="0" smtClean="0"/>
              <a:t>	</a:t>
            </a:r>
            <a:r>
              <a:rPr lang="en-US" sz="1200" b="1" dirty="0" smtClean="0">
                <a:latin typeface="Times New Roman" pitchFamily="18" charset="0"/>
                <a:cs typeface="Times New Roman" pitchFamily="18" charset="0"/>
              </a:rPr>
              <a:t>begin</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father</a:t>
            </a:r>
            <a:r>
              <a:rPr lang="en-US" sz="1200" i="1" baseline="-25000" dirty="0" err="1" smtClean="0">
                <a:latin typeface="Times New Roman" pitchFamily="18" charset="0"/>
                <a:cs typeface="Times New Roman" pitchFamily="18" charset="0"/>
              </a:rPr>
              <a:t>p</a:t>
            </a:r>
            <a:r>
              <a:rPr lang="en-US" sz="1200" i="1" baseline="-250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p</a:t>
            </a:r>
            <a:r>
              <a:rPr lang="en-US" sz="1200" dirty="0" smtClean="0">
                <a:latin typeface="Times New Roman" pitchFamily="18" charset="0"/>
                <a:cs typeface="Times New Roman" pitchFamily="18" charset="0"/>
              </a:rPr>
              <a:t>; choose </a:t>
            </a:r>
            <a:r>
              <a:rPr lang="en-US" sz="1200" i="1" dirty="0" smtClean="0">
                <a:latin typeface="Times New Roman" pitchFamily="18" charset="0"/>
                <a:cs typeface="Times New Roman" pitchFamily="18" charset="0"/>
              </a:rPr>
              <a:t>q </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Neigh</a:t>
            </a:r>
            <a:r>
              <a:rPr lang="en-US" sz="1200" i="1" baseline="-25000" dirty="0" err="1" smtClean="0">
                <a:latin typeface="Times New Roman" pitchFamily="18" charset="0"/>
                <a:cs typeface="Times New Roman" pitchFamily="18" charset="0"/>
              </a:rPr>
              <a:t>p</a:t>
            </a:r>
            <a:r>
              <a:rPr lang="en-US" sz="1200" dirty="0" smtClean="0">
                <a:latin typeface="Times New Roman" pitchFamily="18" charset="0"/>
                <a:cs typeface="Times New Roman" pitchFamily="18" charset="0"/>
              </a:rPr>
              <a:t>;</a:t>
            </a:r>
          </a:p>
          <a:p>
            <a:pPr>
              <a:tabLst>
                <a:tab pos="182880" algn="l"/>
                <a:tab pos="457200" algn="l"/>
              </a:tabLst>
            </a:pPr>
            <a:r>
              <a:rPr lang="en-US" sz="1200"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forall</a:t>
            </a:r>
            <a:r>
              <a:rPr lang="en-US" sz="1200" b="1"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r </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Neigh</a:t>
            </a:r>
            <a:r>
              <a:rPr lang="en-US" sz="1200" i="1" baseline="-25000" dirty="0" err="1" smtClean="0">
                <a:latin typeface="Times New Roman" pitchFamily="18" charset="0"/>
                <a:cs typeface="Times New Roman" pitchFamily="18" charset="0"/>
              </a:rPr>
              <a:t>p</a:t>
            </a:r>
            <a:r>
              <a:rPr lang="en-US" sz="1200" b="1" dirty="0" smtClean="0">
                <a:latin typeface="Times New Roman" pitchFamily="18" charset="0"/>
                <a:cs typeface="Times New Roman" pitchFamily="18" charset="0"/>
              </a:rPr>
              <a:t> do send &lt;</a:t>
            </a:r>
            <a:r>
              <a:rPr lang="en-US" sz="1200" b="1" dirty="0" err="1" smtClean="0">
                <a:latin typeface="Times New Roman" pitchFamily="18" charset="0"/>
                <a:cs typeface="Times New Roman" pitchFamily="18" charset="0"/>
              </a:rPr>
              <a:t>vis</a:t>
            </a:r>
            <a:r>
              <a:rPr lang="en-US" sz="1200" b="1" dirty="0" smtClean="0">
                <a:latin typeface="Times New Roman" pitchFamily="18" charset="0"/>
                <a:cs typeface="Times New Roman" pitchFamily="18" charset="0"/>
              </a:rPr>
              <a:t>&gt; to </a:t>
            </a:r>
            <a:r>
              <a:rPr lang="en-US" sz="1200" b="1" i="1" dirty="0" smtClean="0">
                <a:latin typeface="Times New Roman" pitchFamily="18" charset="0"/>
                <a:cs typeface="Times New Roman" pitchFamily="18" charset="0"/>
              </a:rPr>
              <a:t>r</a:t>
            </a:r>
            <a:r>
              <a:rPr lang="en-US" sz="1200" b="1"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pPr>
              <a:tabLst>
                <a:tab pos="182880" algn="l"/>
                <a:tab pos="457200" algn="l"/>
              </a:tabLst>
            </a:pPr>
            <a:r>
              <a:rPr lang="en-US"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forall</a:t>
            </a:r>
            <a:r>
              <a:rPr lang="en-US" sz="1200" b="1"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r </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Neigh</a:t>
            </a:r>
            <a:r>
              <a:rPr lang="en-US" sz="1200" i="1" baseline="-25000" dirty="0" err="1" smtClean="0">
                <a:latin typeface="Times New Roman" pitchFamily="18" charset="0"/>
                <a:cs typeface="Times New Roman" pitchFamily="18" charset="0"/>
              </a:rPr>
              <a:t>p</a:t>
            </a:r>
            <a:r>
              <a:rPr lang="en-US" sz="1200" b="1" dirty="0" smtClean="0">
                <a:latin typeface="Times New Roman" pitchFamily="18" charset="0"/>
                <a:cs typeface="Times New Roman" pitchFamily="18" charset="0"/>
              </a:rPr>
              <a:t> do receive &lt;</a:t>
            </a:r>
            <a:r>
              <a:rPr lang="en-US" sz="1200" b="1" dirty="0" err="1" smtClean="0">
                <a:latin typeface="Times New Roman" pitchFamily="18" charset="0"/>
                <a:cs typeface="Times New Roman" pitchFamily="18" charset="0"/>
              </a:rPr>
              <a:t>ack</a:t>
            </a:r>
            <a:r>
              <a:rPr lang="en-US" sz="1200" b="1" dirty="0" smtClean="0">
                <a:latin typeface="Times New Roman" pitchFamily="18" charset="0"/>
                <a:cs typeface="Times New Roman" pitchFamily="18" charset="0"/>
              </a:rPr>
              <a:t>&gt; from </a:t>
            </a:r>
            <a:r>
              <a:rPr lang="en-US" sz="1200" b="1" i="1" dirty="0" smtClean="0">
                <a:latin typeface="Times New Roman" pitchFamily="18" charset="0"/>
                <a:cs typeface="Times New Roman" pitchFamily="18" charset="0"/>
              </a:rPr>
              <a:t>r</a:t>
            </a:r>
            <a:r>
              <a:rPr lang="en-US" sz="1200" b="1"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pPr>
              <a:tabLst>
                <a:tab pos="182880" algn="l"/>
                <a:tab pos="457200" algn="l"/>
              </a:tabLst>
            </a:pPr>
            <a:r>
              <a:rPr lang="en-US" sz="1200" dirty="0" smtClean="0">
                <a:latin typeface="Times New Roman" pitchFamily="18" charset="0"/>
                <a:cs typeface="Times New Roman" pitchFamily="18" charset="0"/>
              </a:rPr>
              <a:t>		</a:t>
            </a:r>
            <a:r>
              <a:rPr lang="en-US" sz="1200" i="1" dirty="0" smtClean="0">
                <a:latin typeface="Times New Roman" pitchFamily="18" charset="0"/>
              </a:rPr>
              <a:t>used</a:t>
            </a:r>
            <a:r>
              <a:rPr lang="en-US" sz="1200" baseline="-25000" dirty="0" smtClean="0">
                <a:latin typeface="Times New Roman" pitchFamily="18" charset="0"/>
              </a:rPr>
              <a:t>p</a:t>
            </a:r>
            <a:r>
              <a:rPr lang="en-US" sz="1200" dirty="0" smtClean="0">
                <a:latin typeface="Times New Roman" pitchFamily="18" charset="0"/>
              </a:rPr>
              <a:t>[</a:t>
            </a:r>
            <a:r>
              <a:rPr lang="en-US" sz="1200" i="1" dirty="0" smtClean="0">
                <a:latin typeface="Times New Roman" pitchFamily="18" charset="0"/>
              </a:rPr>
              <a:t>q</a:t>
            </a:r>
            <a:r>
              <a:rPr lang="en-US" sz="1200" dirty="0" smtClean="0">
                <a:latin typeface="Times New Roman" pitchFamily="18" charset="0"/>
              </a:rPr>
              <a:t>] := </a:t>
            </a:r>
            <a:r>
              <a:rPr lang="en-US" sz="1200" i="1" dirty="0" smtClean="0">
                <a:latin typeface="Times New Roman" pitchFamily="18" charset="0"/>
              </a:rPr>
              <a:t>true</a:t>
            </a:r>
            <a:r>
              <a:rPr lang="en-US" sz="1200" dirty="0" smtClean="0">
                <a:latin typeface="Times New Roman" pitchFamily="18" charset="0"/>
              </a:rPr>
              <a:t> ;</a:t>
            </a:r>
            <a:r>
              <a:rPr lang="en-US" sz="1200" dirty="0" smtClean="0"/>
              <a:t> </a:t>
            </a:r>
            <a:r>
              <a:rPr lang="en-US" sz="1200" dirty="0" smtClean="0">
                <a:latin typeface="Times New Roman" pitchFamily="18" charset="0"/>
                <a:cs typeface="Times New Roman" pitchFamily="18" charset="0"/>
              </a:rPr>
              <a:t>send &lt;</a:t>
            </a:r>
            <a:r>
              <a:rPr lang="en-US" sz="1200" b="1" dirty="0" err="1" smtClean="0">
                <a:latin typeface="Times New Roman" pitchFamily="18" charset="0"/>
                <a:cs typeface="Times New Roman" pitchFamily="18" charset="0"/>
              </a:rPr>
              <a:t>tok</a:t>
            </a:r>
            <a:r>
              <a:rPr lang="en-US" sz="1200" dirty="0" smtClean="0">
                <a:latin typeface="Times New Roman" pitchFamily="18" charset="0"/>
                <a:cs typeface="Times New Roman" pitchFamily="18" charset="0"/>
              </a:rPr>
              <a:t>&gt; to </a:t>
            </a:r>
            <a:r>
              <a:rPr lang="en-US" sz="1200" i="1" dirty="0" smtClean="0">
                <a:latin typeface="Times New Roman" pitchFamily="18" charset="0"/>
                <a:cs typeface="Times New Roman" pitchFamily="18" charset="0"/>
              </a:rPr>
              <a:t>q</a:t>
            </a:r>
            <a:endParaRPr lang="en-US" sz="1200" dirty="0" smtClean="0">
              <a:latin typeface="Times New Roman" pitchFamily="18" charset="0"/>
              <a:cs typeface="Times New Roman" pitchFamily="18" charset="0"/>
            </a:endParaRPr>
          </a:p>
          <a:p>
            <a:pPr>
              <a:tabLst>
                <a:tab pos="182880" algn="l"/>
                <a:tab pos="457200" algn="l"/>
              </a:tabLst>
            </a:pP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end</a:t>
            </a:r>
            <a:endParaRPr lang="en-US" sz="1200" dirty="0" smtClean="0">
              <a:latin typeface="Times New Roman" pitchFamily="18" charset="0"/>
              <a:cs typeface="Times New Roman" pitchFamily="18" charset="0"/>
            </a:endParaRPr>
          </a:p>
          <a:p>
            <a:pPr>
              <a:tabLst>
                <a:tab pos="182880" algn="l"/>
                <a:tab pos="457200" algn="l"/>
              </a:tabLst>
            </a:pPr>
            <a:r>
              <a:rPr lang="en-US" sz="1200" dirty="0" smtClean="0"/>
              <a:t> </a:t>
            </a:r>
          </a:p>
          <a:p>
            <a:pPr>
              <a:tabLst>
                <a:tab pos="182880" algn="l"/>
                <a:tab pos="457200" algn="l"/>
              </a:tabLst>
            </a:pPr>
            <a:r>
              <a:rPr lang="en-US" sz="1200" dirty="0" smtClean="0"/>
              <a:t>For all processes upon receive of &lt;</a:t>
            </a:r>
            <a:r>
              <a:rPr lang="en-US" sz="1200" b="1" dirty="0" err="1" smtClean="0">
                <a:latin typeface="Times New Roman" pitchFamily="18" charset="0"/>
                <a:cs typeface="Times New Roman" pitchFamily="18" charset="0"/>
              </a:rPr>
              <a:t>tok</a:t>
            </a:r>
            <a:r>
              <a:rPr lang="en-US" sz="1200" b="1" dirty="0" smtClean="0"/>
              <a:t>&gt; </a:t>
            </a:r>
            <a:r>
              <a:rPr lang="en-US" sz="1200" dirty="0" smtClean="0"/>
              <a:t>from </a:t>
            </a:r>
            <a:r>
              <a:rPr lang="en-US" sz="1200" i="1" dirty="0" smtClean="0">
                <a:latin typeface="Times New Roman" pitchFamily="18" charset="0"/>
                <a:cs typeface="Times New Roman" pitchFamily="18" charset="0"/>
              </a:rPr>
              <a:t>q</a:t>
            </a:r>
            <a:r>
              <a:rPr lang="en-US" sz="1200" i="1" baseline="-25000" dirty="0" smtClean="0">
                <a:latin typeface="Times New Roman" pitchFamily="18" charset="0"/>
                <a:cs typeface="Times New Roman" pitchFamily="18" charset="0"/>
              </a:rPr>
              <a:t>0</a:t>
            </a:r>
            <a:r>
              <a:rPr lang="en-US" sz="1200" dirty="0" smtClean="0"/>
              <a:t>:</a:t>
            </a:r>
          </a:p>
          <a:p>
            <a:pPr>
              <a:tabLst>
                <a:tab pos="182880" algn="l"/>
                <a:tab pos="457200" algn="l"/>
              </a:tabLst>
            </a:pPr>
            <a:r>
              <a:rPr lang="en-US" sz="1200" b="1" dirty="0" smtClean="0"/>
              <a:t>	</a:t>
            </a:r>
            <a:r>
              <a:rPr lang="en-US" sz="1200" b="1" dirty="0" smtClean="0">
                <a:latin typeface="Times New Roman" pitchFamily="18" charset="0"/>
                <a:cs typeface="Times New Roman" pitchFamily="18" charset="0"/>
              </a:rPr>
              <a:t>begin if</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father</a:t>
            </a:r>
            <a:r>
              <a:rPr lang="en-US" sz="1200" i="1" baseline="-25000" dirty="0" err="1" smtClean="0">
                <a:latin typeface="Times New Roman" pitchFamily="18" charset="0"/>
                <a:cs typeface="Times New Roman" pitchFamily="18" charset="0"/>
              </a:rPr>
              <a:t>p</a:t>
            </a:r>
            <a:r>
              <a:rPr lang="en-US" sz="1200" dirty="0" smtClean="0">
                <a:latin typeface="Times New Roman" pitchFamily="18" charset="0"/>
                <a:cs typeface="Times New Roman" pitchFamily="18" charset="0"/>
              </a:rPr>
              <a:t> = </a:t>
            </a:r>
            <a:r>
              <a:rPr lang="en-US" sz="1200" dirty="0" err="1" smtClean="0">
                <a:latin typeface="Times New Roman" pitchFamily="18" charset="0"/>
                <a:cs typeface="Times New Roman" pitchFamily="18" charset="0"/>
              </a:rPr>
              <a:t>undef</a:t>
            </a: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then </a:t>
            </a:r>
            <a:endParaRPr lang="en-US" sz="1200" dirty="0" smtClean="0">
              <a:latin typeface="Times New Roman" pitchFamily="18" charset="0"/>
              <a:cs typeface="Times New Roman" pitchFamily="18" charset="0"/>
            </a:endParaRPr>
          </a:p>
          <a:p>
            <a:pPr>
              <a:tabLst>
                <a:tab pos="182880" algn="l"/>
                <a:tab pos="457200" algn="l"/>
              </a:tabLst>
            </a:pPr>
            <a:r>
              <a:rPr lang="en-US" sz="1200" b="1" dirty="0" smtClean="0">
                <a:latin typeface="Times New Roman" pitchFamily="18" charset="0"/>
                <a:cs typeface="Times New Roman" pitchFamily="18" charset="0"/>
              </a:rPr>
              <a:t>		begin</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father</a:t>
            </a:r>
            <a:r>
              <a:rPr lang="en-US" sz="1200" i="1" baseline="-25000" dirty="0" err="1" smtClean="0">
                <a:latin typeface="Times New Roman" pitchFamily="18" charset="0"/>
                <a:cs typeface="Times New Roman" pitchFamily="18" charset="0"/>
              </a:rPr>
              <a:t>p</a:t>
            </a:r>
            <a:r>
              <a:rPr lang="en-US" sz="1200" dirty="0" smtClean="0">
                <a:latin typeface="Times New Roman" pitchFamily="18" charset="0"/>
                <a:cs typeface="Times New Roman" pitchFamily="18" charset="0"/>
              </a:rPr>
              <a:t> := </a:t>
            </a:r>
            <a:r>
              <a:rPr lang="en-US" sz="1200" i="1" dirty="0" smtClean="0">
                <a:latin typeface="Times New Roman" pitchFamily="18" charset="0"/>
                <a:cs typeface="Times New Roman" pitchFamily="18" charset="0"/>
              </a:rPr>
              <a:t>q</a:t>
            </a:r>
            <a:r>
              <a:rPr lang="en-US" sz="1200" i="1" baseline="-25000" dirty="0" smtClean="0">
                <a:latin typeface="Times New Roman" pitchFamily="18" charset="0"/>
                <a:cs typeface="Times New Roman" pitchFamily="18" charset="0"/>
              </a:rPr>
              <a:t>0</a:t>
            </a:r>
            <a:r>
              <a:rPr lang="en-US" sz="1200" dirty="0" smtClean="0">
                <a:latin typeface="Times New Roman" pitchFamily="18" charset="0"/>
                <a:cs typeface="Times New Roman" pitchFamily="18" charset="0"/>
              </a:rPr>
              <a:t> ;</a:t>
            </a:r>
          </a:p>
          <a:p>
            <a:pPr>
              <a:tabLst>
                <a:tab pos="182880" algn="l"/>
                <a:tab pos="457200" algn="l"/>
              </a:tabLst>
            </a:pPr>
            <a:r>
              <a:rPr lang="en-US" sz="1200"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forall</a:t>
            </a:r>
            <a:r>
              <a:rPr lang="en-US" sz="1200" b="1"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r </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Neigh</a:t>
            </a:r>
            <a:r>
              <a:rPr lang="en-US" sz="1200" i="1" baseline="-25000" dirty="0" err="1" smtClean="0">
                <a:latin typeface="Times New Roman" pitchFamily="18" charset="0"/>
                <a:cs typeface="Times New Roman" pitchFamily="18" charset="0"/>
              </a:rPr>
              <a:t>p</a:t>
            </a:r>
            <a:r>
              <a:rPr lang="en-US" sz="1200" b="1" dirty="0" smtClean="0">
                <a:latin typeface="Times New Roman" pitchFamily="18" charset="0"/>
                <a:cs typeface="Times New Roman" pitchFamily="18" charset="0"/>
              </a:rPr>
              <a:t> </a:t>
            </a:r>
            <a:r>
              <a:rPr lang="en-US" sz="1200" dirty="0" smtClean="0"/>
              <a:t>\ {</a:t>
            </a:r>
            <a:r>
              <a:rPr lang="en-US" sz="1200" i="1" dirty="0" smtClean="0"/>
              <a:t> </a:t>
            </a:r>
            <a:r>
              <a:rPr lang="en-US" sz="1200" i="1" dirty="0" err="1" smtClean="0"/>
              <a:t>father</a:t>
            </a:r>
            <a:r>
              <a:rPr lang="en-US" sz="1200" i="1" baseline="-25000" dirty="0" err="1" smtClean="0"/>
              <a:t>p</a:t>
            </a:r>
            <a:r>
              <a:rPr lang="en-US" sz="1200" b="1" dirty="0" smtClean="0"/>
              <a:t> </a:t>
            </a:r>
            <a:r>
              <a:rPr lang="en-US" sz="1200" dirty="0" smtClean="0"/>
              <a:t>}</a:t>
            </a:r>
            <a:r>
              <a:rPr lang="en-US" sz="1200" b="1" dirty="0" smtClean="0"/>
              <a:t>  </a:t>
            </a:r>
            <a:r>
              <a:rPr lang="en-US" sz="1200" b="1" dirty="0" smtClean="0">
                <a:latin typeface="Times New Roman" pitchFamily="18" charset="0"/>
                <a:cs typeface="Times New Roman" pitchFamily="18" charset="0"/>
              </a:rPr>
              <a:t>do </a:t>
            </a:r>
            <a:r>
              <a:rPr lang="en-US" sz="1200" dirty="0" smtClean="0">
                <a:latin typeface="Times New Roman" pitchFamily="18" charset="0"/>
                <a:cs typeface="Times New Roman" pitchFamily="18" charset="0"/>
              </a:rPr>
              <a:t>send &lt;</a:t>
            </a:r>
            <a:r>
              <a:rPr lang="en-US" sz="1200" b="1" dirty="0" err="1" smtClean="0">
                <a:latin typeface="Times New Roman" pitchFamily="18" charset="0"/>
                <a:cs typeface="Times New Roman" pitchFamily="18" charset="0"/>
              </a:rPr>
              <a:t>vis</a:t>
            </a:r>
            <a:r>
              <a:rPr lang="en-US" sz="1200" dirty="0" smtClean="0">
                <a:latin typeface="Times New Roman" pitchFamily="18" charset="0"/>
                <a:cs typeface="Times New Roman" pitchFamily="18" charset="0"/>
              </a:rPr>
              <a:t>&gt; to</a:t>
            </a:r>
            <a:r>
              <a:rPr lang="en-US" sz="1200" b="1"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r </a:t>
            </a:r>
            <a:r>
              <a:rPr lang="en-US" sz="1200" b="1"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a:p>
            <a:pPr>
              <a:tabLst>
                <a:tab pos="182880" algn="l"/>
                <a:tab pos="457200" algn="l"/>
              </a:tabLst>
            </a:pPr>
            <a:r>
              <a:rPr lang="en-US"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forall</a:t>
            </a:r>
            <a:r>
              <a:rPr lang="en-US" sz="1200" b="1"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r </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Neigh</a:t>
            </a:r>
            <a:r>
              <a:rPr lang="en-US" sz="1200" i="1" baseline="-25000" dirty="0" err="1" smtClean="0">
                <a:latin typeface="Times New Roman" pitchFamily="18" charset="0"/>
                <a:cs typeface="Times New Roman" pitchFamily="18" charset="0"/>
              </a:rPr>
              <a:t>p</a:t>
            </a:r>
            <a:r>
              <a:rPr lang="en-US" sz="1200" dirty="0" smtClean="0">
                <a:latin typeface="Times New Roman" pitchFamily="18" charset="0"/>
                <a:cs typeface="Times New Roman" pitchFamily="18" charset="0"/>
              </a:rPr>
              <a:t> </a:t>
            </a:r>
            <a:r>
              <a:rPr lang="en-US" sz="1200" dirty="0" smtClean="0"/>
              <a:t>\ {</a:t>
            </a:r>
            <a:r>
              <a:rPr lang="en-US" sz="1200" i="1" dirty="0" smtClean="0"/>
              <a:t> </a:t>
            </a:r>
            <a:r>
              <a:rPr lang="en-US" sz="1200" i="1" dirty="0" err="1" smtClean="0"/>
              <a:t>father</a:t>
            </a:r>
            <a:r>
              <a:rPr lang="en-US" sz="1200" i="1" baseline="-25000" dirty="0" err="1" smtClean="0"/>
              <a:t>p</a:t>
            </a:r>
            <a:r>
              <a:rPr lang="en-US" sz="1200" b="1" dirty="0" smtClean="0"/>
              <a:t> </a:t>
            </a:r>
            <a:r>
              <a:rPr lang="en-US" sz="1200" dirty="0" smtClean="0"/>
              <a:t>}</a:t>
            </a:r>
            <a:r>
              <a:rPr lang="en-US" sz="1200" b="1" dirty="0" smtClean="0"/>
              <a:t>  </a:t>
            </a:r>
            <a:r>
              <a:rPr lang="en-US" sz="1200" b="1" dirty="0" smtClean="0">
                <a:latin typeface="Times New Roman" pitchFamily="18" charset="0"/>
                <a:cs typeface="Times New Roman" pitchFamily="18" charset="0"/>
              </a:rPr>
              <a:t>do </a:t>
            </a:r>
            <a:r>
              <a:rPr lang="en-US" sz="1200" dirty="0" smtClean="0">
                <a:latin typeface="Times New Roman" pitchFamily="18" charset="0"/>
                <a:cs typeface="Times New Roman" pitchFamily="18" charset="0"/>
              </a:rPr>
              <a:t>receive</a:t>
            </a:r>
            <a:r>
              <a:rPr lang="en-US" sz="1200" b="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&lt;</a:t>
            </a:r>
            <a:r>
              <a:rPr lang="en-US" sz="1200" b="1" dirty="0" err="1" smtClean="0">
                <a:latin typeface="Times New Roman" pitchFamily="18" charset="0"/>
                <a:cs typeface="Times New Roman" pitchFamily="18" charset="0"/>
              </a:rPr>
              <a:t>ack</a:t>
            </a:r>
            <a:r>
              <a:rPr lang="en-US" sz="1200" dirty="0" smtClean="0">
                <a:latin typeface="Times New Roman" pitchFamily="18" charset="0"/>
                <a:cs typeface="Times New Roman" pitchFamily="18" charset="0"/>
              </a:rPr>
              <a:t>&gt; from</a:t>
            </a:r>
            <a:r>
              <a:rPr lang="en-US" sz="1200" b="1"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r</a:t>
            </a:r>
            <a:r>
              <a:rPr lang="en-US" sz="1200" b="1" dirty="0" smtClean="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a:tabLst>
                <a:tab pos="182880" algn="l"/>
                <a:tab pos="457200" algn="l"/>
              </a:tabLst>
            </a:pPr>
            <a:r>
              <a:rPr lang="en-US" sz="1200" b="1" dirty="0" smtClean="0">
                <a:latin typeface="Times New Roman" pitchFamily="18" charset="0"/>
                <a:cs typeface="Times New Roman" pitchFamily="18" charset="0"/>
              </a:rPr>
              <a:t>		end ;</a:t>
            </a:r>
            <a:endParaRPr lang="en-US" sz="1200" dirty="0" smtClean="0">
              <a:latin typeface="Times New Roman" pitchFamily="18" charset="0"/>
              <a:cs typeface="Times New Roman" pitchFamily="18" charset="0"/>
            </a:endParaRPr>
          </a:p>
          <a:p>
            <a:pPr>
              <a:tabLst>
                <a:tab pos="182880" algn="l"/>
                <a:tab pos="457200" algn="l"/>
              </a:tabLst>
            </a:pPr>
            <a:r>
              <a:rPr lang="en-US" sz="1200" b="1" dirty="0" smtClean="0">
                <a:latin typeface="Times New Roman" pitchFamily="18" charset="0"/>
                <a:cs typeface="Times New Roman" pitchFamily="18" charset="0"/>
              </a:rPr>
              <a:t>		if </a:t>
            </a:r>
            <a:r>
              <a:rPr lang="en-US" sz="1200" dirty="0" smtClean="0">
                <a:latin typeface="Times New Roman" pitchFamily="18" charset="0"/>
                <a:cs typeface="Times New Roman" pitchFamily="18" charset="0"/>
              </a:rPr>
              <a:t>∀</a:t>
            </a:r>
            <a:r>
              <a:rPr lang="en-US" sz="1200" i="1" baseline="-25000" dirty="0" smtClean="0">
                <a:latin typeface="Times New Roman" pitchFamily="18" charset="0"/>
                <a:cs typeface="Times New Roman" pitchFamily="18" charset="0"/>
              </a:rPr>
              <a:t>q </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Neigh</a:t>
            </a:r>
            <a:r>
              <a:rPr lang="en-US" sz="1200" i="1" baseline="-25000" dirty="0" err="1" smtClean="0">
                <a:latin typeface="Times New Roman" pitchFamily="18" charset="0"/>
                <a:cs typeface="Times New Roman" pitchFamily="18" charset="0"/>
              </a:rPr>
              <a:t>p</a:t>
            </a:r>
            <a:r>
              <a:rPr lang="en-US" sz="1200" i="1" baseline="-250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used</a:t>
            </a:r>
            <a:r>
              <a:rPr lang="en-US" sz="1200" baseline="-25000" dirty="0" err="1" smtClean="0">
                <a:latin typeface="Times New Roman" pitchFamily="18" charset="0"/>
                <a:cs typeface="Times New Roman" pitchFamily="18" charset="0"/>
              </a:rPr>
              <a:t>p</a:t>
            </a:r>
            <a:r>
              <a:rPr lang="en-US" sz="1200" dirty="0" smtClean="0">
                <a:latin typeface="Times New Roman" pitchFamily="18" charset="0"/>
                <a:cs typeface="Times New Roman" pitchFamily="18" charset="0"/>
              </a:rPr>
              <a:t>[</a:t>
            </a:r>
            <a:r>
              <a:rPr lang="en-US" sz="1200" i="1" dirty="0" smtClean="0">
                <a:latin typeface="Times New Roman" pitchFamily="18" charset="0"/>
                <a:cs typeface="Times New Roman" pitchFamily="18" charset="0"/>
              </a:rPr>
              <a:t>q</a:t>
            </a: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then</a:t>
            </a:r>
            <a:endParaRPr lang="en-US" sz="1200" dirty="0" smtClean="0">
              <a:latin typeface="Times New Roman" pitchFamily="18" charset="0"/>
              <a:cs typeface="Times New Roman" pitchFamily="18" charset="0"/>
            </a:endParaRPr>
          </a:p>
          <a:p>
            <a:pPr>
              <a:tabLst>
                <a:tab pos="182880" algn="l"/>
                <a:tab pos="457200" algn="l"/>
              </a:tabLst>
            </a:pPr>
            <a:r>
              <a:rPr lang="en-US" sz="1200" b="1" dirty="0" smtClean="0">
                <a:latin typeface="Times New Roman" pitchFamily="18" charset="0"/>
                <a:cs typeface="Times New Roman" pitchFamily="18" charset="0"/>
              </a:rPr>
              <a:t>			if </a:t>
            </a:r>
            <a:r>
              <a:rPr lang="en-US" sz="1200" i="1" dirty="0" smtClean="0">
                <a:latin typeface="Times New Roman" pitchFamily="18" charset="0"/>
                <a:cs typeface="Times New Roman" pitchFamily="18" charset="0"/>
              </a:rPr>
              <a:t>p</a:t>
            </a:r>
            <a:r>
              <a:rPr lang="en-US" sz="1200" dirty="0" smtClean="0">
                <a:latin typeface="Times New Roman" pitchFamily="18" charset="0"/>
                <a:cs typeface="Times New Roman" pitchFamily="18" charset="0"/>
              </a:rPr>
              <a:t> is the initiator </a:t>
            </a:r>
          </a:p>
          <a:p>
            <a:pPr>
              <a:tabLst>
                <a:tab pos="182880" algn="l"/>
                <a:tab pos="457200" algn="l"/>
              </a:tabLst>
            </a:pP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then </a:t>
            </a:r>
            <a:r>
              <a:rPr lang="en-US" sz="1200" i="1" dirty="0" smtClean="0">
                <a:latin typeface="Times New Roman" pitchFamily="18" charset="0"/>
                <a:cs typeface="Times New Roman" pitchFamily="18" charset="0"/>
              </a:rPr>
              <a:t>decide</a:t>
            </a:r>
            <a:endParaRPr lang="en-US" sz="1200" dirty="0" smtClean="0">
              <a:latin typeface="Times New Roman" pitchFamily="18" charset="0"/>
              <a:cs typeface="Times New Roman" pitchFamily="18" charset="0"/>
            </a:endParaRPr>
          </a:p>
          <a:p>
            <a:pPr>
              <a:tabLst>
                <a:tab pos="182880" algn="l"/>
                <a:tab pos="457200" algn="l"/>
              </a:tabLst>
            </a:pP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else </a:t>
            </a:r>
            <a:endParaRPr lang="en-US" sz="1200" dirty="0" smtClean="0">
              <a:latin typeface="Times New Roman" pitchFamily="18" charset="0"/>
              <a:cs typeface="Times New Roman" pitchFamily="18" charset="0"/>
            </a:endParaRPr>
          </a:p>
          <a:p>
            <a:pPr>
              <a:tabLst>
                <a:tab pos="182880" algn="l"/>
                <a:tab pos="457200" algn="l"/>
              </a:tabLst>
            </a:pPr>
            <a:r>
              <a:rPr lang="en-US" sz="1200" dirty="0" smtClean="0">
                <a:latin typeface="Times New Roman" pitchFamily="18" charset="0"/>
                <a:cs typeface="Times New Roman" pitchFamily="18" charset="0"/>
              </a:rPr>
              <a:t>				send &lt;</a:t>
            </a:r>
            <a:r>
              <a:rPr lang="en-US" sz="1200" b="1" dirty="0" err="1" smtClean="0">
                <a:latin typeface="Times New Roman" pitchFamily="18" charset="0"/>
                <a:cs typeface="Times New Roman" pitchFamily="18" charset="0"/>
              </a:rPr>
              <a:t>tok</a:t>
            </a:r>
            <a:r>
              <a:rPr lang="en-US" sz="1200" dirty="0" smtClean="0">
                <a:latin typeface="Times New Roman" pitchFamily="18" charset="0"/>
                <a:cs typeface="Times New Roman" pitchFamily="18" charset="0"/>
              </a:rPr>
              <a:t>&gt; to </a:t>
            </a:r>
            <a:r>
              <a:rPr lang="en-US" sz="1200" i="1" dirty="0" err="1" smtClean="0">
                <a:latin typeface="Times New Roman" pitchFamily="18" charset="0"/>
                <a:cs typeface="Times New Roman" pitchFamily="18" charset="0"/>
              </a:rPr>
              <a:t>father</a:t>
            </a:r>
            <a:r>
              <a:rPr lang="en-US" sz="1200" i="1" baseline="-25000" dirty="0" err="1" smtClean="0">
                <a:latin typeface="Times New Roman" pitchFamily="18" charset="0"/>
                <a:cs typeface="Times New Roman" pitchFamily="18" charset="0"/>
              </a:rPr>
              <a:t>p</a:t>
            </a:r>
            <a:endParaRPr lang="en-US" sz="1200" i="1" baseline="-25000" dirty="0" smtClean="0">
              <a:latin typeface="Times New Roman" pitchFamily="18" charset="0"/>
              <a:cs typeface="Times New Roman" pitchFamily="18" charset="0"/>
            </a:endParaRPr>
          </a:p>
          <a:p>
            <a:pPr>
              <a:tabLst>
                <a:tab pos="182880" algn="l"/>
                <a:tab pos="457200" algn="l"/>
              </a:tabLst>
            </a:pPr>
            <a:r>
              <a:rPr lang="en-US" sz="1200" i="1" baseline="-250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end</a:t>
            </a:r>
            <a:endParaRPr lang="en-US" sz="1200" dirty="0" smtClean="0">
              <a:latin typeface="Times New Roman" pitchFamily="18" charset="0"/>
              <a:cs typeface="Times New Roman" pitchFamily="18" charset="0"/>
            </a:endParaRPr>
          </a:p>
          <a:p>
            <a:pPr>
              <a:tabLst>
                <a:tab pos="182880" algn="l"/>
                <a:tab pos="457200" algn="l"/>
              </a:tabLst>
            </a:pP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else </a:t>
            </a:r>
            <a:endParaRPr lang="en-US" sz="1200" dirty="0" smtClean="0">
              <a:latin typeface="Times New Roman" pitchFamily="18" charset="0"/>
              <a:cs typeface="Times New Roman" pitchFamily="18" charset="0"/>
            </a:endParaRPr>
          </a:p>
          <a:p>
            <a:pPr>
              <a:tabLst>
                <a:tab pos="182880" algn="l"/>
                <a:tab pos="457200" algn="l"/>
              </a:tabLst>
            </a:pPr>
            <a:r>
              <a:rPr lang="en-US" sz="1200" dirty="0" smtClean="0">
                <a:latin typeface="Times New Roman" pitchFamily="18" charset="0"/>
                <a:cs typeface="Times New Roman" pitchFamily="18" charset="0"/>
              </a:rPr>
              <a:t>			choose </a:t>
            </a:r>
            <a:r>
              <a:rPr lang="en-US" sz="1200" i="1" dirty="0" smtClean="0">
                <a:latin typeface="Times New Roman" pitchFamily="18" charset="0"/>
                <a:cs typeface="Times New Roman" pitchFamily="18" charset="0"/>
              </a:rPr>
              <a:t>q </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Neigh</a:t>
            </a:r>
            <a:r>
              <a:rPr lang="en-US" sz="1200" i="1" baseline="-25000" dirty="0" err="1" smtClean="0">
                <a:latin typeface="Times New Roman" pitchFamily="18" charset="0"/>
                <a:cs typeface="Times New Roman" pitchFamily="18" charset="0"/>
              </a:rPr>
              <a:t>p</a:t>
            </a:r>
            <a:r>
              <a:rPr lang="en-US" sz="1200" i="1" baseline="-250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 with ¬</a:t>
            </a:r>
            <a:r>
              <a:rPr lang="en-US" sz="1200" i="1" dirty="0" smtClean="0">
                <a:latin typeface="Times New Roman" pitchFamily="18" charset="0"/>
                <a:cs typeface="Times New Roman" pitchFamily="18" charset="0"/>
              </a:rPr>
              <a:t>used</a:t>
            </a:r>
            <a:r>
              <a:rPr lang="en-US" sz="1200" i="1" baseline="-25000" dirty="0" smtClean="0">
                <a:latin typeface="Times New Roman" pitchFamily="18" charset="0"/>
                <a:cs typeface="Times New Roman" pitchFamily="18" charset="0"/>
              </a:rPr>
              <a:t>p</a:t>
            </a:r>
            <a:r>
              <a:rPr lang="en-US" sz="1200"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q</a:t>
            </a:r>
            <a:r>
              <a:rPr lang="en-US" sz="1200" dirty="0" smtClean="0">
                <a:latin typeface="Times New Roman" pitchFamily="18" charset="0"/>
                <a:cs typeface="Times New Roman" pitchFamily="18" charset="0"/>
              </a:rPr>
              <a:t>];</a:t>
            </a:r>
          </a:p>
          <a:p>
            <a:pPr>
              <a:tabLst>
                <a:tab pos="182880" algn="l"/>
                <a:tab pos="457200" algn="l"/>
              </a:tabLst>
            </a:pPr>
            <a:r>
              <a:rPr lang="en-US" sz="1200" dirty="0" smtClean="0">
                <a:latin typeface="Times New Roman" pitchFamily="18" charset="0"/>
                <a:cs typeface="Times New Roman" pitchFamily="18" charset="0"/>
              </a:rPr>
              <a:t>			</a:t>
            </a:r>
            <a:r>
              <a:rPr lang="en-US" sz="1200" i="1" dirty="0" smtClean="0">
                <a:latin typeface="Times New Roman" pitchFamily="18" charset="0"/>
              </a:rPr>
              <a:t> used</a:t>
            </a:r>
            <a:r>
              <a:rPr lang="en-US" sz="1200" baseline="-25000" dirty="0" smtClean="0">
                <a:latin typeface="Times New Roman" pitchFamily="18" charset="0"/>
              </a:rPr>
              <a:t>p</a:t>
            </a:r>
            <a:r>
              <a:rPr lang="en-US" sz="1200" dirty="0" smtClean="0">
                <a:latin typeface="Times New Roman" pitchFamily="18" charset="0"/>
              </a:rPr>
              <a:t>[</a:t>
            </a:r>
            <a:r>
              <a:rPr lang="en-US" sz="1200" i="1" dirty="0" smtClean="0">
                <a:latin typeface="Times New Roman" pitchFamily="18" charset="0"/>
              </a:rPr>
              <a:t>q</a:t>
            </a:r>
            <a:r>
              <a:rPr lang="en-US" sz="1200" dirty="0" smtClean="0">
                <a:latin typeface="Times New Roman" pitchFamily="18" charset="0"/>
              </a:rPr>
              <a:t>] := </a:t>
            </a:r>
            <a:r>
              <a:rPr lang="en-US" sz="1200" i="1" dirty="0" smtClean="0">
                <a:latin typeface="Times New Roman" pitchFamily="18" charset="0"/>
              </a:rPr>
              <a:t>true</a:t>
            </a:r>
            <a:r>
              <a:rPr lang="en-US" sz="1200" dirty="0" smtClean="0">
                <a:latin typeface="Times New Roman" pitchFamily="18" charset="0"/>
              </a:rPr>
              <a:t> ; </a:t>
            </a:r>
            <a:r>
              <a:rPr lang="en-US" sz="1200" dirty="0" smtClean="0">
                <a:latin typeface="Times New Roman" pitchFamily="18" charset="0"/>
                <a:cs typeface="Times New Roman" pitchFamily="18" charset="0"/>
              </a:rPr>
              <a:t>send &lt;</a:t>
            </a:r>
            <a:r>
              <a:rPr lang="en-US" sz="1200" b="1" dirty="0" err="1" smtClean="0">
                <a:latin typeface="Times New Roman" pitchFamily="18" charset="0"/>
                <a:cs typeface="Times New Roman" pitchFamily="18" charset="0"/>
              </a:rPr>
              <a:t>tok</a:t>
            </a:r>
            <a:r>
              <a:rPr lang="en-US" sz="1200" dirty="0" smtClean="0">
                <a:latin typeface="Times New Roman" pitchFamily="18" charset="0"/>
                <a:cs typeface="Times New Roman" pitchFamily="18" charset="0"/>
              </a:rPr>
              <a:t>&gt; to </a:t>
            </a:r>
            <a:r>
              <a:rPr lang="en-US" sz="1200" i="1" dirty="0" smtClean="0">
                <a:latin typeface="Times New Roman" pitchFamily="18" charset="0"/>
                <a:cs typeface="Times New Roman" pitchFamily="18" charset="0"/>
              </a:rPr>
              <a:t>q</a:t>
            </a:r>
            <a:endParaRPr lang="en-US" sz="1200" dirty="0" smtClean="0">
              <a:latin typeface="Times New Roman" pitchFamily="18" charset="0"/>
              <a:cs typeface="Times New Roman" pitchFamily="18" charset="0"/>
            </a:endParaRPr>
          </a:p>
          <a:p>
            <a:pPr>
              <a:tabLst>
                <a:tab pos="182880" algn="l"/>
                <a:tab pos="457200" algn="l"/>
              </a:tabLst>
            </a:pP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end</a:t>
            </a:r>
            <a:endParaRPr lang="en-US" sz="1200" dirty="0" smtClean="0">
              <a:latin typeface="Times New Roman" pitchFamily="18" charset="0"/>
              <a:cs typeface="Times New Roman" pitchFamily="18" charset="0"/>
            </a:endParaRPr>
          </a:p>
          <a:p>
            <a:pPr>
              <a:tabLst>
                <a:tab pos="182880" algn="l"/>
                <a:tab pos="457200" algn="l"/>
              </a:tabLst>
            </a:pPr>
            <a:r>
              <a:rPr lang="en-US" sz="1200" b="1" dirty="0" smtClean="0">
                <a:latin typeface="Times New Roman" pitchFamily="18" charset="0"/>
                <a:cs typeface="Times New Roman" pitchFamily="18" charset="0"/>
              </a:rPr>
              <a:t>	end</a:t>
            </a:r>
            <a:endParaRPr lang="en-US" sz="1200" dirty="0" smtClean="0">
              <a:latin typeface="Times New Roman" pitchFamily="18" charset="0"/>
              <a:cs typeface="Times New Roman" pitchFamily="18" charset="0"/>
            </a:endParaRPr>
          </a:p>
          <a:p>
            <a:pPr>
              <a:tabLst>
                <a:tab pos="182880" algn="l"/>
                <a:tab pos="457200" algn="l"/>
              </a:tabLst>
            </a:pPr>
            <a:r>
              <a:rPr lang="en-US" sz="1200" b="1" dirty="0" smtClean="0"/>
              <a:t> </a:t>
            </a:r>
            <a:endParaRPr lang="en-US" sz="1200" dirty="0" smtClean="0"/>
          </a:p>
          <a:p>
            <a:pPr>
              <a:tabLst>
                <a:tab pos="182880" algn="l"/>
                <a:tab pos="457200" algn="l"/>
              </a:tabLst>
            </a:pPr>
            <a:r>
              <a:rPr lang="en-US" sz="1200" dirty="0" smtClean="0"/>
              <a:t>For all processes upon receive of &lt;</a:t>
            </a:r>
            <a:r>
              <a:rPr lang="en-US" sz="1200" b="1" dirty="0" err="1" smtClean="0"/>
              <a:t>viz</a:t>
            </a:r>
            <a:r>
              <a:rPr lang="en-US" sz="1200" b="1" dirty="0" smtClean="0"/>
              <a:t>&gt; </a:t>
            </a:r>
            <a:r>
              <a:rPr lang="en-US" sz="1200" dirty="0" smtClean="0"/>
              <a:t>from </a:t>
            </a:r>
            <a:r>
              <a:rPr lang="en-US" sz="1200" i="1" dirty="0" smtClean="0"/>
              <a:t>q</a:t>
            </a:r>
            <a:r>
              <a:rPr lang="en-US" sz="1200" i="1" baseline="-25000" dirty="0" smtClean="0"/>
              <a:t>0</a:t>
            </a:r>
            <a:r>
              <a:rPr lang="en-US" sz="1200" dirty="0" smtClean="0"/>
              <a:t>:</a:t>
            </a:r>
          </a:p>
          <a:p>
            <a:pPr>
              <a:tabLst>
                <a:tab pos="182880" algn="l"/>
                <a:tab pos="457200" algn="l"/>
              </a:tabLst>
            </a:pPr>
            <a:r>
              <a:rPr lang="en-US" sz="1200" dirty="0" smtClean="0"/>
              <a:t>	</a:t>
            </a:r>
            <a:r>
              <a:rPr lang="en-US" sz="1200" b="1" dirty="0" smtClean="0">
                <a:latin typeface="Times New Roman" pitchFamily="18" charset="0"/>
                <a:cs typeface="Times New Roman" pitchFamily="18" charset="0"/>
              </a:rPr>
              <a:t>begin </a:t>
            </a:r>
            <a:r>
              <a:rPr lang="en-US" sz="1200" i="1" dirty="0" err="1" smtClean="0">
                <a:latin typeface="Times New Roman" pitchFamily="18" charset="0"/>
                <a:cs typeface="Times New Roman" pitchFamily="18" charset="0"/>
              </a:rPr>
              <a:t>used</a:t>
            </a:r>
            <a:r>
              <a:rPr lang="en-US" sz="1200" baseline="-25000" dirty="0" err="1" smtClean="0">
                <a:latin typeface="Times New Roman" pitchFamily="18" charset="0"/>
                <a:cs typeface="Times New Roman" pitchFamily="18" charset="0"/>
              </a:rPr>
              <a:t>p</a:t>
            </a:r>
            <a:r>
              <a:rPr lang="en-US" sz="1200" dirty="0" smtClean="0">
                <a:latin typeface="Times New Roman" pitchFamily="18" charset="0"/>
                <a:cs typeface="Times New Roman" pitchFamily="18" charset="0"/>
              </a:rPr>
              <a:t>[</a:t>
            </a:r>
            <a:r>
              <a:rPr lang="en-US" sz="1200" i="1" dirty="0" smtClean="0">
                <a:latin typeface="Times New Roman" pitchFamily="18" charset="0"/>
                <a:cs typeface="Times New Roman" pitchFamily="18" charset="0"/>
              </a:rPr>
              <a:t>q</a:t>
            </a:r>
            <a:r>
              <a:rPr lang="en-US" sz="1200" i="1" baseline="-25000" dirty="0" smtClean="0">
                <a:latin typeface="Times New Roman" pitchFamily="18" charset="0"/>
                <a:cs typeface="Times New Roman" pitchFamily="18" charset="0"/>
              </a:rPr>
              <a:t>0</a:t>
            </a:r>
            <a:r>
              <a:rPr lang="en-US" sz="1200" dirty="0" smtClean="0">
                <a:latin typeface="Times New Roman" pitchFamily="18" charset="0"/>
                <a:cs typeface="Times New Roman" pitchFamily="18" charset="0"/>
              </a:rPr>
              <a:t>] := </a:t>
            </a:r>
            <a:r>
              <a:rPr lang="en-US" sz="1200" i="1" dirty="0" smtClean="0">
                <a:latin typeface="Times New Roman" pitchFamily="18" charset="0"/>
                <a:cs typeface="Times New Roman" pitchFamily="18" charset="0"/>
              </a:rPr>
              <a:t>true</a:t>
            </a:r>
            <a:r>
              <a:rPr lang="en-US" sz="1200" dirty="0" smtClean="0">
                <a:latin typeface="Times New Roman" pitchFamily="18" charset="0"/>
                <a:cs typeface="Times New Roman" pitchFamily="18" charset="0"/>
              </a:rPr>
              <a:t>; send &lt;</a:t>
            </a:r>
            <a:r>
              <a:rPr lang="en-US" sz="1200" b="1" dirty="0" err="1" smtClean="0">
                <a:latin typeface="Times New Roman" pitchFamily="18" charset="0"/>
                <a:cs typeface="Times New Roman" pitchFamily="18" charset="0"/>
              </a:rPr>
              <a:t>ack</a:t>
            </a:r>
            <a:r>
              <a:rPr lang="en-US" sz="1200" dirty="0" smtClean="0">
                <a:latin typeface="Times New Roman" pitchFamily="18" charset="0"/>
                <a:cs typeface="Times New Roman" pitchFamily="18" charset="0"/>
              </a:rPr>
              <a:t>&gt; to </a:t>
            </a:r>
            <a:r>
              <a:rPr lang="en-US" sz="1200" i="1" dirty="0" smtClean="0">
                <a:latin typeface="Times New Roman" pitchFamily="18" charset="0"/>
                <a:cs typeface="Times New Roman" pitchFamily="18" charset="0"/>
              </a:rPr>
              <a:t>q</a:t>
            </a:r>
            <a:r>
              <a:rPr lang="en-US" sz="1200" i="1" baseline="-25000" dirty="0" smtClean="0">
                <a:latin typeface="Times New Roman" pitchFamily="18" charset="0"/>
                <a:cs typeface="Times New Roman" pitchFamily="18" charset="0"/>
              </a:rPr>
              <a:t>0 </a:t>
            </a:r>
            <a:r>
              <a:rPr lang="en-US" sz="1200" b="1" dirty="0" smtClean="0">
                <a:latin typeface="Times New Roman" pitchFamily="18" charset="0"/>
                <a:cs typeface="Times New Roman" pitchFamily="18" charset="0"/>
              </a:rPr>
              <a:t>;</a:t>
            </a:r>
            <a:endParaRPr lang="en-US" sz="1200" dirty="0" smtClean="0">
              <a:latin typeface="Times New Roman" pitchFamily="18" charset="0"/>
              <a:cs typeface="Times New Roman" pitchFamily="18" charset="0"/>
            </a:endParaRPr>
          </a:p>
        </p:txBody>
      </p:sp>
      <p:sp>
        <p:nvSpPr>
          <p:cNvPr id="6" name="Title 5"/>
          <p:cNvSpPr>
            <a:spLocks noGrp="1"/>
          </p:cNvSpPr>
          <p:nvPr>
            <p:ph type="title"/>
          </p:nvPr>
        </p:nvSpPr>
        <p:spPr>
          <a:xfrm>
            <a:off x="381000" y="-152400"/>
            <a:ext cx="8229600" cy="1143000"/>
          </a:xfrm>
        </p:spPr>
        <p:txBody>
          <a:bodyPr>
            <a:normAutofit/>
          </a:bodyPr>
          <a:lstStyle/>
          <a:p>
            <a:r>
              <a:rPr lang="en-US" dirty="0" err="1" smtClean="0"/>
              <a:t>Awerbuchs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err="1" smtClean="0"/>
              <a:t>Awerbuch’s</a:t>
            </a:r>
            <a:r>
              <a:rPr lang="en-US" dirty="0" smtClean="0"/>
              <a:t> Time And Message Complexity</a:t>
            </a:r>
            <a:endParaRPr lang="en-US" dirty="0"/>
          </a:p>
        </p:txBody>
      </p:sp>
      <p:sp>
        <p:nvSpPr>
          <p:cNvPr id="4" name="TextBox 3"/>
          <p:cNvSpPr txBox="1"/>
          <p:nvPr/>
        </p:nvSpPr>
        <p:spPr>
          <a:xfrm>
            <a:off x="304800" y="1295400"/>
            <a:ext cx="8534400" cy="1200329"/>
          </a:xfrm>
          <a:prstGeom prst="rect">
            <a:avLst/>
          </a:prstGeom>
          <a:noFill/>
        </p:spPr>
        <p:txBody>
          <a:bodyPr wrap="square" rtlCol="0">
            <a:spAutoFit/>
          </a:bodyPr>
          <a:lstStyle/>
          <a:p>
            <a:pPr>
              <a:buFont typeface="Arial" pitchFamily="34" charset="0"/>
              <a:buChar char="•"/>
            </a:pPr>
            <a:r>
              <a:rPr lang="en-US" dirty="0" smtClean="0"/>
              <a:t> Time Complexity</a:t>
            </a:r>
          </a:p>
          <a:p>
            <a:pPr lvl="1">
              <a:buFont typeface="Arial" pitchFamily="34" charset="0"/>
              <a:buChar char="•"/>
            </a:pPr>
            <a:r>
              <a:rPr lang="en-US" dirty="0" smtClean="0"/>
              <a:t> 4N - 2</a:t>
            </a:r>
          </a:p>
          <a:p>
            <a:pPr>
              <a:buFont typeface="Arial" pitchFamily="34" charset="0"/>
              <a:buChar char="•"/>
            </a:pPr>
            <a:r>
              <a:rPr lang="en-US" dirty="0" smtClean="0"/>
              <a:t> Time Complexity = Message Complexity</a:t>
            </a:r>
          </a:p>
          <a:p>
            <a:pPr lvl="1">
              <a:buFont typeface="Arial" pitchFamily="34" charset="0"/>
              <a:buChar char="•"/>
            </a:pPr>
            <a:r>
              <a:rPr lang="en-US" dirty="0" smtClean="0"/>
              <a:t> 4E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Experiment</a:t>
            </a:r>
            <a:endParaRPr lang="en-US" dirty="0"/>
          </a:p>
        </p:txBody>
      </p:sp>
      <p:sp>
        <p:nvSpPr>
          <p:cNvPr id="4" name="TextBox 3"/>
          <p:cNvSpPr txBox="1"/>
          <p:nvPr/>
        </p:nvSpPr>
        <p:spPr>
          <a:xfrm>
            <a:off x="304800" y="1295400"/>
            <a:ext cx="8534400" cy="2308324"/>
          </a:xfrm>
          <a:prstGeom prst="rect">
            <a:avLst/>
          </a:prstGeom>
          <a:noFill/>
        </p:spPr>
        <p:txBody>
          <a:bodyPr wrap="square" rtlCol="0">
            <a:spAutoFit/>
          </a:bodyPr>
          <a:lstStyle/>
          <a:p>
            <a:pPr>
              <a:buFont typeface="Arial" pitchFamily="34" charset="0"/>
              <a:buChar char="•"/>
            </a:pPr>
            <a:r>
              <a:rPr lang="en-US" b="1" dirty="0" smtClean="0"/>
              <a:t> Description:</a:t>
            </a:r>
            <a:r>
              <a:rPr lang="en-US" dirty="0" smtClean="0"/>
              <a:t> The goal of the experiment is to measure time and message complexities of Tarry’s and </a:t>
            </a:r>
            <a:r>
              <a:rPr lang="en-US" dirty="0" err="1" smtClean="0"/>
              <a:t>Awerbuch’s</a:t>
            </a:r>
            <a:r>
              <a:rPr lang="en-US" dirty="0" smtClean="0"/>
              <a:t> algorithms and compare them over various topologies with increasing numbers of nodes. The time complexities measured accounting for both parallel and sequential executions of both algorithms, however this only effects the execution time of </a:t>
            </a:r>
            <a:r>
              <a:rPr lang="en-US" dirty="0" err="1" smtClean="0"/>
              <a:t>Awerbuch’s</a:t>
            </a:r>
            <a:r>
              <a:rPr lang="en-US" dirty="0" smtClean="0"/>
              <a:t> algorithm. The different topologies tested were: star, chain ring and clique. Each topology was tested with 2 to 25 nodes comprising the topology. Each of the different number of nodes between 2 and 25 was each tested 5 times and the averages taken.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Experiment Variables</a:t>
            </a:r>
            <a:endParaRPr lang="en-US" dirty="0"/>
          </a:p>
        </p:txBody>
      </p:sp>
      <p:sp>
        <p:nvSpPr>
          <p:cNvPr id="4" name="TextBox 3"/>
          <p:cNvSpPr txBox="1"/>
          <p:nvPr/>
        </p:nvSpPr>
        <p:spPr>
          <a:xfrm>
            <a:off x="304800" y="1295400"/>
            <a:ext cx="8534400" cy="1754326"/>
          </a:xfrm>
          <a:prstGeom prst="rect">
            <a:avLst/>
          </a:prstGeom>
          <a:noFill/>
        </p:spPr>
        <p:txBody>
          <a:bodyPr wrap="square" rtlCol="0">
            <a:spAutoFit/>
          </a:bodyPr>
          <a:lstStyle/>
          <a:p>
            <a:pPr>
              <a:buFont typeface="Arial" pitchFamily="34" charset="0"/>
              <a:buChar char="•"/>
            </a:pPr>
            <a:r>
              <a:rPr lang="en-US" dirty="0" smtClean="0"/>
              <a:t> Independent Variables</a:t>
            </a:r>
          </a:p>
          <a:p>
            <a:pPr lvl="1">
              <a:buFont typeface="Arial" pitchFamily="34" charset="0"/>
              <a:buChar char="•"/>
            </a:pPr>
            <a:r>
              <a:rPr lang="en-US" dirty="0" smtClean="0"/>
              <a:t> Number of nodes</a:t>
            </a:r>
          </a:p>
          <a:p>
            <a:pPr>
              <a:buFont typeface="Arial" pitchFamily="34" charset="0"/>
              <a:buChar char="•"/>
            </a:pPr>
            <a:r>
              <a:rPr lang="en-US" dirty="0" smtClean="0"/>
              <a:t> Dependent Variables</a:t>
            </a:r>
          </a:p>
          <a:p>
            <a:pPr lvl="1">
              <a:buFont typeface="Arial" pitchFamily="34" charset="0"/>
              <a:buChar char="•"/>
            </a:pPr>
            <a:r>
              <a:rPr lang="en-US" dirty="0" smtClean="0"/>
              <a:t> Number of messages sent</a:t>
            </a:r>
          </a:p>
          <a:p>
            <a:pPr lvl="1">
              <a:buFont typeface="Arial" pitchFamily="34" charset="0"/>
              <a:buChar char="•"/>
            </a:pPr>
            <a:r>
              <a:rPr lang="en-US" dirty="0" smtClean="0"/>
              <a:t> Number of guarded commands executed</a:t>
            </a:r>
          </a:p>
          <a:p>
            <a:pPr lvl="1">
              <a:buFont typeface="Arial" pitchFamily="34" charset="0"/>
              <a:buChar char="•"/>
            </a:pPr>
            <a:r>
              <a:rPr lang="en-US" dirty="0" smtClean="0"/>
              <a:t> Parallel time (recorded for </a:t>
            </a:r>
            <a:r>
              <a:rPr lang="en-US" dirty="0" err="1" smtClean="0"/>
              <a:t>Awerbuch’s</a:t>
            </a:r>
            <a:r>
              <a:rPr lang="en-US"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Test Cases</a:t>
            </a:r>
            <a:endParaRPr lang="en-US" dirty="0"/>
          </a:p>
        </p:txBody>
      </p:sp>
      <p:sp>
        <p:nvSpPr>
          <p:cNvPr id="4" name="TextBox 3"/>
          <p:cNvSpPr txBox="1"/>
          <p:nvPr/>
        </p:nvSpPr>
        <p:spPr>
          <a:xfrm>
            <a:off x="304800" y="1295400"/>
            <a:ext cx="8534400" cy="2031325"/>
          </a:xfrm>
          <a:prstGeom prst="rect">
            <a:avLst/>
          </a:prstGeom>
          <a:noFill/>
        </p:spPr>
        <p:txBody>
          <a:bodyPr wrap="square" rtlCol="0">
            <a:spAutoFit/>
          </a:bodyPr>
          <a:lstStyle/>
          <a:p>
            <a:pPr>
              <a:buFont typeface="Arial" pitchFamily="34" charset="0"/>
              <a:buChar char="•"/>
            </a:pPr>
            <a:r>
              <a:rPr lang="en-US" b="1" dirty="0" smtClean="0"/>
              <a:t> </a:t>
            </a:r>
            <a:r>
              <a:rPr lang="en-US" dirty="0" smtClean="0"/>
              <a:t>Topologies</a:t>
            </a:r>
            <a:endParaRPr lang="en-US" b="1" dirty="0" smtClean="0"/>
          </a:p>
          <a:p>
            <a:pPr lvl="1">
              <a:buFont typeface="Arial" pitchFamily="34" charset="0"/>
              <a:buChar char="•"/>
            </a:pPr>
            <a:r>
              <a:rPr lang="en-US" dirty="0" smtClean="0"/>
              <a:t> Chain</a:t>
            </a:r>
          </a:p>
          <a:p>
            <a:pPr lvl="1">
              <a:buFont typeface="Arial" pitchFamily="34" charset="0"/>
              <a:buChar char="•"/>
            </a:pPr>
            <a:r>
              <a:rPr lang="en-US" dirty="0" smtClean="0"/>
              <a:t> Clique</a:t>
            </a:r>
          </a:p>
          <a:p>
            <a:pPr lvl="1">
              <a:buFont typeface="Arial" pitchFamily="34" charset="0"/>
              <a:buChar char="•"/>
            </a:pPr>
            <a:r>
              <a:rPr lang="en-US" dirty="0" smtClean="0"/>
              <a:t> Ring</a:t>
            </a:r>
          </a:p>
          <a:p>
            <a:pPr lvl="1">
              <a:buFont typeface="Arial" pitchFamily="34" charset="0"/>
              <a:buChar char="•"/>
            </a:pPr>
            <a:r>
              <a:rPr lang="en-US" dirty="0" smtClean="0"/>
              <a:t> Star</a:t>
            </a:r>
          </a:p>
          <a:p>
            <a:pPr>
              <a:buFont typeface="Arial" pitchFamily="34" charset="0"/>
              <a:buChar char="•"/>
            </a:pPr>
            <a:r>
              <a:rPr lang="en-US" dirty="0" smtClean="0"/>
              <a:t> For each topology graphs were constructed for 2 to 25 nodes.</a:t>
            </a:r>
          </a:p>
          <a:p>
            <a:pPr lvl="1">
              <a:buFont typeface="Arial" pitchFamily="34" charset="0"/>
              <a:buChar char="•"/>
            </a:pPr>
            <a:r>
              <a:rPr lang="en-US" dirty="0" smtClean="0"/>
              <a:t> Each of the configurations between 2 and 25 were each tested 5 times.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570</Words>
  <Application>Microsoft Office PowerPoint</Application>
  <PresentationFormat>On-screen Show (4:3)</PresentationFormat>
  <Paragraphs>114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Tarry’s &amp; Awerbuch’s Algorithms</vt:lpstr>
      <vt:lpstr>Outline</vt:lpstr>
      <vt:lpstr>Tarry’s Algorithm</vt:lpstr>
      <vt:lpstr>Tarry’s Time And Message Complexity</vt:lpstr>
      <vt:lpstr>Awerbuchs</vt:lpstr>
      <vt:lpstr>Awerbuch’s Time And Message Complexity</vt:lpstr>
      <vt:lpstr>Experiment</vt:lpstr>
      <vt:lpstr>Experiment Variables</vt:lpstr>
      <vt:lpstr>Test Cases</vt:lpstr>
      <vt:lpstr>Expected Results</vt:lpstr>
      <vt:lpstr>Chain Results</vt:lpstr>
      <vt:lpstr>Clique Results</vt:lpstr>
      <vt:lpstr>Ring Results</vt:lpstr>
      <vt:lpstr>Star Results</vt:lpstr>
      <vt:lpstr>Future Work</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dc:creator>
  <cp:lastModifiedBy>brian</cp:lastModifiedBy>
  <cp:revision>91</cp:revision>
  <dcterms:created xsi:type="dcterms:W3CDTF">2006-08-16T00:00:00Z</dcterms:created>
  <dcterms:modified xsi:type="dcterms:W3CDTF">2011-12-05T19:23:46Z</dcterms:modified>
</cp:coreProperties>
</file>