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4" r:id="rId4"/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</p:sldIdLst>
  <p:sldSz cy="5143500" cx="9144000"/>
  <p:notesSz cx="6858000" cy="9144000"/>
  <p:embeddedFontLst>
    <p:embeddedFont>
      <p:font typeface="Old Standard TT"/>
      <p:regular r:id="rId50"/>
      <p:bold r:id="rId51"/>
      <p:italic r:id="rId5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font" Target="fonts/OldStandardTT-bold.fntdata"/><Relationship Id="rId50" Type="http://schemas.openxmlformats.org/officeDocument/2006/relationships/font" Target="fonts/OldStandardTT-regular.fntdata"/><Relationship Id="rId52" Type="http://schemas.openxmlformats.org/officeDocument/2006/relationships/font" Target="fonts/OldStandardTT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70f8363011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270f8363011_1_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db729cd7f4_3_8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g2db729cd7f4_3_8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2db729cd7f4_3_9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g2db729cd7f4_3_9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2db729cd7f4_3_9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g2db729cd7f4_3_99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2db729cd7f4_3_10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g2db729cd7f4_3_10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g2db729cd7f4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g2db729cd7f4_3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270f8363011_1_6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g270f8363011_1_6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2db729cd7f4_3_7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0" name="Google Shape;700;g2db729cd7f4_3_78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3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g2db729cd7f4_3_7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g2db729cd7f4_3_7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2db729cd7f4_3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g2db729cd7f4_3_6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3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2db729cd7f4_3_5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g2db729cd7f4_3_56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70f8363011_1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 is a local minimum</a:t>
            </a:r>
            <a:endParaRPr/>
          </a:p>
        </p:txBody>
      </p:sp>
      <p:sp>
        <p:nvSpPr>
          <p:cNvPr id="296" name="Google Shape;296;g270f8363011_1_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8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g2db729cd7f4_3_6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g2db729cd7f4_3_6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3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g2de4fd18574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g2de4fd18574_0_2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g2de4fd18574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2" name="Google Shape;1032;g2de4fd18574_0_29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g2de4fd18574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chemeClr val="dk1"/>
                </a:solidFill>
              </a:rPr>
              <a:t>We</a:t>
            </a:r>
            <a:r>
              <a:rPr lang="en" sz="1350">
                <a:solidFill>
                  <a:schemeClr val="dk1"/>
                </a:solidFill>
              </a:rPr>
              <a:t> will be focus on c-thread.</a:t>
            </a:r>
            <a:endParaRPr/>
          </a:p>
        </p:txBody>
      </p:sp>
      <p:sp>
        <p:nvSpPr>
          <p:cNvPr id="1091" name="Google Shape;1091;g2de4fd18574_0_1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g2de4fd18574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3" name="Google Shape;1153;g2de4fd18574_0_1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3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Google Shape;1214;g2de4fd1857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5" name="Google Shape;1215;g2de4fd18574_0_5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5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Google Shape;1276;g2db729cd7f4_3_5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7" name="Google Shape;1277;g2db729cd7f4_3_50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5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Google Shape;1336;g2db6d3d69ce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7" name="Google Shape;1337;g2db6d3d69ce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g2db729cd7f4_3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4" name="Google Shape;1344;g2db729cd7f4_3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3" name="Shape 1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" name="Google Shape;1434;g2db729cd7f4_3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5" name="Google Shape;1435;g2db729cd7f4_3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db6d3d69c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g2db6d3d69c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5" name="Shape 1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Google Shape;1496;g2db729cd7f4_3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7" name="Google Shape;1497;g2db729cd7f4_3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0" name="Shape 1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" name="Google Shape;1541;g2db729cd7f4_3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2" name="Google Shape;1542;g2db729cd7f4_3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9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g2db6d3d69ce_25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Google Shape;1551;g2db6d3d69ce_25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6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Google Shape;1557;g2dbf08134de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8" name="Google Shape;1558;g2dbf08134de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2" name="Shape 1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3" name="Google Shape;1563;g270f96a5dbb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4" name="Google Shape;1564;g270f96a5dbb_0_38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9" name="Shape 1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Google Shape;1570;g2dbf08134d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1" name="Google Shape;1571;g2dbf08134de_0_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8" name="Shape 1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" name="Google Shape;1619;g2db729cd7f4_3_3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0" name="Google Shape;1620;g2db729cd7f4_3_39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7" name="Shape 1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8" name="Google Shape;1668;g2db729cd7f4_3_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9" name="Google Shape;1669;g2db729cd7f4_3_4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4" name="Shape 1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" name="Google Shape;1675;g2db6d3d69ce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6" name="Google Shape;1676;g2db6d3d69ce_0_1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7" name="Shape 1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8" name="Google Shape;1698;g270f8363011_1_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9" name="Google Shape;1699;g270f8363011_1_36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70f96a5dbb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g270f96a5dbb_0_26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6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" name="Google Shape;1747;g270f8363011_1_4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8" name="Google Shape;1748;g270f8363011_1_4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5" name="Shape 1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6" name="Google Shape;1796;g270f8363011_1_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7" name="Google Shape;1797;g270f8363011_1_46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6" name="Shape 1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" name="Google Shape;1847;g270f8363011_1_5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8" name="Google Shape;1848;g270f8363011_1_5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2" name="Shape 1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3" name="Google Shape;1903;g270f8363011_1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4" name="Google Shape;1904;g270f8363011_1_3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70f8363011_1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g270f8363011_1_16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70f8363011_1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g270f8363011_1_2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70f96a5dbb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g270f96a5dbb_0_3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db729cd7f4_3_8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g2db729cd7f4_3_88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2dbf08134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g2dbf08134d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/>
        </p:nvSpPr>
        <p:spPr>
          <a:xfrm>
            <a:off x="2513012" y="1896665"/>
            <a:ext cx="6126162" cy="103584"/>
          </a:xfrm>
          <a:prstGeom prst="rect">
            <a:avLst/>
          </a:prstGeom>
          <a:solidFill>
            <a:srgbClr val="9999FF">
              <a:alpha val="4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" name="Google Shape;58;p14"/>
          <p:cNvSpPr txBox="1"/>
          <p:nvPr>
            <p:ph type="ctrTitle"/>
          </p:nvPr>
        </p:nvSpPr>
        <p:spPr>
          <a:xfrm>
            <a:off x="779462" y="1496615"/>
            <a:ext cx="7678737" cy="400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4021137" y="2145506"/>
            <a:ext cx="4437062" cy="23360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lvl="1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lvl="2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lvl="3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lvl="4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lvl="5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lvl="6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lvl="7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lvl="8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rd" type="tx">
  <p:cSld name="TITLE_AND_BOD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87350" y="963215"/>
            <a:ext cx="8510587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rd + diagram">
  <p:cSld name="TITLE_AND_BODY_1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  <p:grpSp>
        <p:nvGrpSpPr>
          <p:cNvPr id="66" name="Google Shape;66;p16"/>
          <p:cNvGrpSpPr/>
          <p:nvPr/>
        </p:nvGrpSpPr>
        <p:grpSpPr>
          <a:xfrm>
            <a:off x="5130129" y="2588267"/>
            <a:ext cx="3539321" cy="2172858"/>
            <a:chOff x="1251804" y="2202317"/>
            <a:chExt cx="3539321" cy="2172858"/>
          </a:xfrm>
        </p:grpSpPr>
        <p:sp>
          <p:nvSpPr>
            <p:cNvPr id="67" name="Google Shape;67;p16"/>
            <p:cNvSpPr/>
            <p:nvPr/>
          </p:nvSpPr>
          <p:spPr>
            <a:xfrm>
              <a:off x="1428493" y="2803438"/>
              <a:ext cx="3253139" cy="1306134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8" name="Google Shape;68;p16"/>
            <p:cNvSpPr/>
            <p:nvPr/>
          </p:nvSpPr>
          <p:spPr>
            <a:xfrm>
              <a:off x="2035651" y="2443648"/>
              <a:ext cx="1997613" cy="674615"/>
            </a:xfrm>
            <a:custGeom>
              <a:rect b="b" l="l" r="r" t="t"/>
              <a:pathLst>
                <a:path extrusionOk="0" h="42203" w="124968">
                  <a:moveTo>
                    <a:pt x="0" y="22508"/>
                  </a:moveTo>
                  <a:lnTo>
                    <a:pt x="60725" y="0"/>
                  </a:lnTo>
                  <a:lnTo>
                    <a:pt x="124968" y="13130"/>
                  </a:lnTo>
                  <a:lnTo>
                    <a:pt x="89798" y="32356"/>
                  </a:lnTo>
                  <a:lnTo>
                    <a:pt x="36810" y="42203"/>
                  </a:lnTo>
                  <a:close/>
                </a:path>
              </a:pathLst>
            </a:cu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69" name="Google Shape;69;p16"/>
            <p:cNvCxnSpPr/>
            <p:nvPr/>
          </p:nvCxnSpPr>
          <p:spPr>
            <a:xfrm flipH="1" rot="10800000">
              <a:off x="1427230" y="2806938"/>
              <a:ext cx="604200" cy="69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6"/>
            <p:cNvCxnSpPr/>
            <p:nvPr/>
          </p:nvCxnSpPr>
          <p:spPr>
            <a:xfrm flipH="1" rot="10800000">
              <a:off x="2031591" y="2441722"/>
              <a:ext cx="976500" cy="362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6"/>
            <p:cNvCxnSpPr/>
            <p:nvPr/>
          </p:nvCxnSpPr>
          <p:spPr>
            <a:xfrm>
              <a:off x="3002424" y="2441714"/>
              <a:ext cx="1028700" cy="21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6"/>
            <p:cNvCxnSpPr/>
            <p:nvPr/>
          </p:nvCxnSpPr>
          <p:spPr>
            <a:xfrm flipH="1" rot="10800000">
              <a:off x="3473166" y="2655863"/>
              <a:ext cx="563100" cy="30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6"/>
            <p:cNvCxnSpPr/>
            <p:nvPr/>
          </p:nvCxnSpPr>
          <p:spPr>
            <a:xfrm rot="10800000">
              <a:off x="4029795" y="2655866"/>
              <a:ext cx="653100" cy="846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6"/>
            <p:cNvCxnSpPr/>
            <p:nvPr/>
          </p:nvCxnSpPr>
          <p:spPr>
            <a:xfrm flipH="1">
              <a:off x="3871653" y="3498450"/>
              <a:ext cx="813000" cy="42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6"/>
            <p:cNvCxnSpPr/>
            <p:nvPr/>
          </p:nvCxnSpPr>
          <p:spPr>
            <a:xfrm flipH="1" rot="10800000">
              <a:off x="1427230" y="3499711"/>
              <a:ext cx="3252600" cy="2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6"/>
            <p:cNvCxnSpPr/>
            <p:nvPr/>
          </p:nvCxnSpPr>
          <p:spPr>
            <a:xfrm>
              <a:off x="3034937" y="3652258"/>
              <a:ext cx="843300" cy="274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6"/>
            <p:cNvCxnSpPr/>
            <p:nvPr/>
          </p:nvCxnSpPr>
          <p:spPr>
            <a:xfrm rot="10800000">
              <a:off x="3031734" y="3652850"/>
              <a:ext cx="275700" cy="4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6"/>
            <p:cNvCxnSpPr/>
            <p:nvPr/>
          </p:nvCxnSpPr>
          <p:spPr>
            <a:xfrm rot="10800000">
              <a:off x="1422750" y="3504032"/>
              <a:ext cx="951000" cy="15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6"/>
            <p:cNvCxnSpPr/>
            <p:nvPr/>
          </p:nvCxnSpPr>
          <p:spPr>
            <a:xfrm flipH="1" rot="10800000">
              <a:off x="2620990" y="2959286"/>
              <a:ext cx="855300" cy="1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6"/>
            <p:cNvCxnSpPr/>
            <p:nvPr/>
          </p:nvCxnSpPr>
          <p:spPr>
            <a:xfrm>
              <a:off x="2033349" y="2809417"/>
              <a:ext cx="590100" cy="30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6"/>
            <p:cNvCxnSpPr/>
            <p:nvPr/>
          </p:nvCxnSpPr>
          <p:spPr>
            <a:xfrm>
              <a:off x="3466596" y="2958557"/>
              <a:ext cx="1214700" cy="540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6"/>
            <p:cNvCxnSpPr/>
            <p:nvPr/>
          </p:nvCxnSpPr>
          <p:spPr>
            <a:xfrm flipH="1">
              <a:off x="2620817" y="2448300"/>
              <a:ext cx="384900" cy="66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6"/>
            <p:cNvCxnSpPr/>
            <p:nvPr/>
          </p:nvCxnSpPr>
          <p:spPr>
            <a:xfrm>
              <a:off x="3473710" y="2961210"/>
              <a:ext cx="403500" cy="96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6"/>
            <p:cNvCxnSpPr/>
            <p:nvPr/>
          </p:nvCxnSpPr>
          <p:spPr>
            <a:xfrm flipH="1">
              <a:off x="3038120" y="2967620"/>
              <a:ext cx="432600" cy="689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5" name="Google Shape;85;p16"/>
            <p:cNvSpPr/>
            <p:nvPr/>
          </p:nvSpPr>
          <p:spPr>
            <a:xfrm>
              <a:off x="2132344" y="2525435"/>
              <a:ext cx="2276919" cy="92778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86" name="Google Shape;86;p16"/>
            <p:cNvSpPr txBox="1"/>
            <p:nvPr/>
          </p:nvSpPr>
          <p:spPr>
            <a:xfrm>
              <a:off x="1251804" y="333931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7" name="Google Shape;87;p16"/>
            <p:cNvSpPr txBox="1"/>
            <p:nvPr/>
          </p:nvSpPr>
          <p:spPr>
            <a:xfrm>
              <a:off x="4642325" y="336802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8" name="Google Shape;88;p16"/>
            <p:cNvSpPr txBox="1"/>
            <p:nvPr/>
          </p:nvSpPr>
          <p:spPr>
            <a:xfrm>
              <a:off x="1563191" y="2479658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" name="Google Shape;89;p16"/>
            <p:cNvSpPr txBox="1"/>
            <p:nvPr/>
          </p:nvSpPr>
          <p:spPr>
            <a:xfrm>
              <a:off x="2903163" y="22023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0" name="Google Shape;90;p16"/>
            <p:cNvSpPr txBox="1"/>
            <p:nvPr/>
          </p:nvSpPr>
          <p:spPr>
            <a:xfrm>
              <a:off x="2494816" y="285849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1" name="Google Shape;91;p16"/>
            <p:cNvSpPr txBox="1"/>
            <p:nvPr/>
          </p:nvSpPr>
          <p:spPr>
            <a:xfrm>
              <a:off x="3999656" y="246703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2" name="Google Shape;92;p16"/>
            <p:cNvSpPr txBox="1"/>
            <p:nvPr/>
          </p:nvSpPr>
          <p:spPr>
            <a:xfrm>
              <a:off x="3503187" y="279024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3" name="Google Shape;93;p16"/>
            <p:cNvSpPr txBox="1"/>
            <p:nvPr/>
          </p:nvSpPr>
          <p:spPr>
            <a:xfrm>
              <a:off x="3807758" y="380283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" name="Google Shape;94;p16"/>
            <p:cNvSpPr txBox="1"/>
            <p:nvPr/>
          </p:nvSpPr>
          <p:spPr>
            <a:xfrm>
              <a:off x="2810597" y="3467806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5" name="Google Shape;95;p16"/>
            <p:cNvSpPr txBox="1"/>
            <p:nvPr/>
          </p:nvSpPr>
          <p:spPr>
            <a:xfrm>
              <a:off x="1809064" y="373822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6" name="Google Shape;96;p16"/>
            <p:cNvSpPr txBox="1"/>
            <p:nvPr/>
          </p:nvSpPr>
          <p:spPr>
            <a:xfrm>
              <a:off x="1975196" y="23228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7" name="Google Shape;97;p16"/>
            <p:cNvSpPr txBox="1"/>
            <p:nvPr/>
          </p:nvSpPr>
          <p:spPr>
            <a:xfrm>
              <a:off x="2004336" y="323707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8" name="Google Shape;98;p16"/>
            <p:cNvSpPr txBox="1"/>
            <p:nvPr/>
          </p:nvSpPr>
          <p:spPr>
            <a:xfrm>
              <a:off x="2816454" y="268600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9" name="Google Shape;99;p16"/>
            <p:cNvSpPr txBox="1"/>
            <p:nvPr/>
          </p:nvSpPr>
          <p:spPr>
            <a:xfrm>
              <a:off x="1945264" y="2888998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0" name="Google Shape;100;p16"/>
            <p:cNvSpPr txBox="1"/>
            <p:nvPr/>
          </p:nvSpPr>
          <p:spPr>
            <a:xfrm>
              <a:off x="3350569" y="3535567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R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1" name="Google Shape;101;p16"/>
            <p:cNvSpPr txBox="1"/>
            <p:nvPr/>
          </p:nvSpPr>
          <p:spPr>
            <a:xfrm>
              <a:off x="2949720" y="2479651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thread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02" name="Google Shape;102;p16"/>
            <p:cNvCxnSpPr/>
            <p:nvPr/>
          </p:nvCxnSpPr>
          <p:spPr>
            <a:xfrm flipH="1" rot="10800000">
              <a:off x="1430507" y="2710277"/>
              <a:ext cx="279300" cy="789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6"/>
            <p:cNvCxnSpPr/>
            <p:nvPr/>
          </p:nvCxnSpPr>
          <p:spPr>
            <a:xfrm flipH="1" rot="10800000">
              <a:off x="1707687" y="2442761"/>
              <a:ext cx="1299000" cy="267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6"/>
            <p:cNvCxnSpPr/>
            <p:nvPr/>
          </p:nvCxnSpPr>
          <p:spPr>
            <a:xfrm>
              <a:off x="1711859" y="2718942"/>
              <a:ext cx="319800" cy="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5" name="Google Shape;105;p16"/>
            <p:cNvSpPr txBox="1"/>
            <p:nvPr/>
          </p:nvSpPr>
          <p:spPr>
            <a:xfrm>
              <a:off x="1808998" y="2670180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06" name="Google Shape;106;p16"/>
            <p:cNvCxnSpPr/>
            <p:nvPr/>
          </p:nvCxnSpPr>
          <p:spPr>
            <a:xfrm rot="10800000">
              <a:off x="1430357" y="3504183"/>
              <a:ext cx="475800" cy="300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6"/>
            <p:cNvCxnSpPr/>
            <p:nvPr/>
          </p:nvCxnSpPr>
          <p:spPr>
            <a:xfrm rot="10800000">
              <a:off x="1905236" y="3805557"/>
              <a:ext cx="1403700" cy="303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6"/>
            <p:cNvCxnSpPr/>
            <p:nvPr/>
          </p:nvCxnSpPr>
          <p:spPr>
            <a:xfrm>
              <a:off x="3035081" y="3654208"/>
              <a:ext cx="854700" cy="53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6"/>
            <p:cNvCxnSpPr/>
            <p:nvPr/>
          </p:nvCxnSpPr>
          <p:spPr>
            <a:xfrm flipH="1">
              <a:off x="3882085" y="3500544"/>
              <a:ext cx="798300" cy="6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6"/>
            <p:cNvCxnSpPr/>
            <p:nvPr/>
          </p:nvCxnSpPr>
          <p:spPr>
            <a:xfrm>
              <a:off x="3878338" y="3924051"/>
              <a:ext cx="7500" cy="260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" name="Google Shape;111;p16"/>
            <p:cNvCxnSpPr/>
            <p:nvPr/>
          </p:nvCxnSpPr>
          <p:spPr>
            <a:xfrm>
              <a:off x="2624171" y="3118743"/>
              <a:ext cx="410700" cy="535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2" name="Google Shape;112;p16"/>
            <p:cNvSpPr/>
            <p:nvPr/>
          </p:nvSpPr>
          <p:spPr>
            <a:xfrm>
              <a:off x="1500281" y="2911145"/>
              <a:ext cx="2954603" cy="557173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13" name="Google Shape;113;p16"/>
            <p:cNvSpPr txBox="1"/>
            <p:nvPr/>
          </p:nvSpPr>
          <p:spPr>
            <a:xfrm>
              <a:off x="3262420" y="397822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4" name="Google Shape;114;p16"/>
            <p:cNvSpPr txBox="1"/>
            <p:nvPr/>
          </p:nvSpPr>
          <p:spPr>
            <a:xfrm>
              <a:off x="3722868" y="405207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15" name="Google Shape;115;p16"/>
            <p:cNvCxnSpPr/>
            <p:nvPr/>
          </p:nvCxnSpPr>
          <p:spPr>
            <a:xfrm rot="10800000">
              <a:off x="2372890" y="3664613"/>
              <a:ext cx="929700" cy="440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16"/>
            <p:cNvCxnSpPr/>
            <p:nvPr/>
          </p:nvCxnSpPr>
          <p:spPr>
            <a:xfrm flipH="1">
              <a:off x="1902087" y="3662185"/>
              <a:ext cx="474300" cy="14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7" name="Google Shape;117;p16"/>
            <p:cNvSpPr txBox="1"/>
            <p:nvPr/>
          </p:nvSpPr>
          <p:spPr>
            <a:xfrm>
              <a:off x="2270624" y="357685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1619625" y="3519295"/>
              <a:ext cx="2897105" cy="408736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ndard + diagram 1">
  <p:cSld name="TITLE_AND_BODY_1_2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7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  <p:grpSp>
        <p:nvGrpSpPr>
          <p:cNvPr id="122" name="Google Shape;122;p17"/>
          <p:cNvGrpSpPr/>
          <p:nvPr/>
        </p:nvGrpSpPr>
        <p:grpSpPr>
          <a:xfrm>
            <a:off x="5358729" y="2816867"/>
            <a:ext cx="3539321" cy="2172858"/>
            <a:chOff x="1251804" y="2202317"/>
            <a:chExt cx="3539321" cy="2172858"/>
          </a:xfrm>
        </p:grpSpPr>
        <p:sp>
          <p:nvSpPr>
            <p:cNvPr id="123" name="Google Shape;123;p17"/>
            <p:cNvSpPr/>
            <p:nvPr/>
          </p:nvSpPr>
          <p:spPr>
            <a:xfrm>
              <a:off x="1428493" y="2803438"/>
              <a:ext cx="3253139" cy="1306134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24" name="Google Shape;124;p17"/>
            <p:cNvSpPr/>
            <p:nvPr/>
          </p:nvSpPr>
          <p:spPr>
            <a:xfrm>
              <a:off x="2035651" y="2443648"/>
              <a:ext cx="1997613" cy="674615"/>
            </a:xfrm>
            <a:custGeom>
              <a:rect b="b" l="l" r="r" t="t"/>
              <a:pathLst>
                <a:path extrusionOk="0" h="42203" w="124968">
                  <a:moveTo>
                    <a:pt x="0" y="22508"/>
                  </a:moveTo>
                  <a:lnTo>
                    <a:pt x="60725" y="0"/>
                  </a:lnTo>
                  <a:lnTo>
                    <a:pt x="124968" y="13130"/>
                  </a:lnTo>
                  <a:lnTo>
                    <a:pt x="89798" y="32356"/>
                  </a:lnTo>
                  <a:lnTo>
                    <a:pt x="36810" y="42203"/>
                  </a:lnTo>
                  <a:close/>
                </a:path>
              </a:pathLst>
            </a:cu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25" name="Google Shape;125;p17"/>
            <p:cNvCxnSpPr/>
            <p:nvPr/>
          </p:nvCxnSpPr>
          <p:spPr>
            <a:xfrm flipH="1" rot="10800000">
              <a:off x="1427230" y="2806938"/>
              <a:ext cx="604200" cy="69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17"/>
            <p:cNvCxnSpPr/>
            <p:nvPr/>
          </p:nvCxnSpPr>
          <p:spPr>
            <a:xfrm flipH="1" rot="10800000">
              <a:off x="2031591" y="2441722"/>
              <a:ext cx="976500" cy="362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7" name="Google Shape;127;p17"/>
            <p:cNvCxnSpPr/>
            <p:nvPr/>
          </p:nvCxnSpPr>
          <p:spPr>
            <a:xfrm>
              <a:off x="3002424" y="2441714"/>
              <a:ext cx="1028700" cy="21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" name="Google Shape;128;p17"/>
            <p:cNvCxnSpPr/>
            <p:nvPr/>
          </p:nvCxnSpPr>
          <p:spPr>
            <a:xfrm flipH="1" rot="10800000">
              <a:off x="3473166" y="2655863"/>
              <a:ext cx="563100" cy="30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" name="Google Shape;129;p17"/>
            <p:cNvCxnSpPr/>
            <p:nvPr/>
          </p:nvCxnSpPr>
          <p:spPr>
            <a:xfrm rot="10800000">
              <a:off x="4029795" y="2655866"/>
              <a:ext cx="653100" cy="846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Google Shape;130;p17"/>
            <p:cNvCxnSpPr/>
            <p:nvPr/>
          </p:nvCxnSpPr>
          <p:spPr>
            <a:xfrm flipH="1">
              <a:off x="3871653" y="3498450"/>
              <a:ext cx="813000" cy="42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" name="Google Shape;131;p17"/>
            <p:cNvCxnSpPr/>
            <p:nvPr/>
          </p:nvCxnSpPr>
          <p:spPr>
            <a:xfrm flipH="1" rot="10800000">
              <a:off x="1427230" y="3499711"/>
              <a:ext cx="3252600" cy="2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7"/>
            <p:cNvCxnSpPr/>
            <p:nvPr/>
          </p:nvCxnSpPr>
          <p:spPr>
            <a:xfrm>
              <a:off x="3034937" y="3652258"/>
              <a:ext cx="843300" cy="274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7"/>
            <p:cNvCxnSpPr/>
            <p:nvPr/>
          </p:nvCxnSpPr>
          <p:spPr>
            <a:xfrm rot="10800000">
              <a:off x="3031734" y="3652850"/>
              <a:ext cx="275700" cy="4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7"/>
            <p:cNvCxnSpPr/>
            <p:nvPr/>
          </p:nvCxnSpPr>
          <p:spPr>
            <a:xfrm rot="10800000">
              <a:off x="1422750" y="3504032"/>
              <a:ext cx="951000" cy="15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7"/>
            <p:cNvCxnSpPr/>
            <p:nvPr/>
          </p:nvCxnSpPr>
          <p:spPr>
            <a:xfrm flipH="1" rot="10800000">
              <a:off x="2620990" y="2959286"/>
              <a:ext cx="855300" cy="1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7"/>
            <p:cNvCxnSpPr/>
            <p:nvPr/>
          </p:nvCxnSpPr>
          <p:spPr>
            <a:xfrm>
              <a:off x="2033349" y="2809417"/>
              <a:ext cx="590100" cy="30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7"/>
            <p:cNvCxnSpPr/>
            <p:nvPr/>
          </p:nvCxnSpPr>
          <p:spPr>
            <a:xfrm>
              <a:off x="3466596" y="2958557"/>
              <a:ext cx="1214700" cy="540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8" name="Google Shape;138;p17"/>
            <p:cNvCxnSpPr/>
            <p:nvPr/>
          </p:nvCxnSpPr>
          <p:spPr>
            <a:xfrm flipH="1">
              <a:off x="2620817" y="2448300"/>
              <a:ext cx="384900" cy="66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7"/>
            <p:cNvCxnSpPr/>
            <p:nvPr/>
          </p:nvCxnSpPr>
          <p:spPr>
            <a:xfrm>
              <a:off x="3473710" y="2961210"/>
              <a:ext cx="403500" cy="96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7"/>
            <p:cNvCxnSpPr/>
            <p:nvPr/>
          </p:nvCxnSpPr>
          <p:spPr>
            <a:xfrm flipH="1">
              <a:off x="3038120" y="2967620"/>
              <a:ext cx="432600" cy="689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1" name="Google Shape;141;p17"/>
            <p:cNvSpPr/>
            <p:nvPr/>
          </p:nvSpPr>
          <p:spPr>
            <a:xfrm>
              <a:off x="2132344" y="2525435"/>
              <a:ext cx="2276919" cy="92778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42" name="Google Shape;142;p17"/>
            <p:cNvSpPr txBox="1"/>
            <p:nvPr/>
          </p:nvSpPr>
          <p:spPr>
            <a:xfrm>
              <a:off x="1251804" y="333931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3" name="Google Shape;143;p17"/>
            <p:cNvSpPr txBox="1"/>
            <p:nvPr/>
          </p:nvSpPr>
          <p:spPr>
            <a:xfrm>
              <a:off x="4642325" y="336802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4" name="Google Shape;144;p17"/>
            <p:cNvSpPr txBox="1"/>
            <p:nvPr/>
          </p:nvSpPr>
          <p:spPr>
            <a:xfrm>
              <a:off x="1563191" y="2479658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5" name="Google Shape;145;p17"/>
            <p:cNvSpPr txBox="1"/>
            <p:nvPr/>
          </p:nvSpPr>
          <p:spPr>
            <a:xfrm>
              <a:off x="2903163" y="22023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" name="Google Shape;146;p17"/>
            <p:cNvSpPr txBox="1"/>
            <p:nvPr/>
          </p:nvSpPr>
          <p:spPr>
            <a:xfrm>
              <a:off x="2494816" y="285849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7" name="Google Shape;147;p17"/>
            <p:cNvSpPr txBox="1"/>
            <p:nvPr/>
          </p:nvSpPr>
          <p:spPr>
            <a:xfrm>
              <a:off x="3999656" y="246703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8" name="Google Shape;148;p17"/>
            <p:cNvSpPr txBox="1"/>
            <p:nvPr/>
          </p:nvSpPr>
          <p:spPr>
            <a:xfrm>
              <a:off x="3503187" y="279024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9" name="Google Shape;149;p17"/>
            <p:cNvSpPr txBox="1"/>
            <p:nvPr/>
          </p:nvSpPr>
          <p:spPr>
            <a:xfrm>
              <a:off x="3807758" y="380283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0" name="Google Shape;150;p17"/>
            <p:cNvSpPr txBox="1"/>
            <p:nvPr/>
          </p:nvSpPr>
          <p:spPr>
            <a:xfrm>
              <a:off x="2810597" y="3467806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1" name="Google Shape;151;p17"/>
            <p:cNvSpPr txBox="1"/>
            <p:nvPr/>
          </p:nvSpPr>
          <p:spPr>
            <a:xfrm>
              <a:off x="1809064" y="373822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2" name="Google Shape;152;p17"/>
            <p:cNvSpPr txBox="1"/>
            <p:nvPr/>
          </p:nvSpPr>
          <p:spPr>
            <a:xfrm>
              <a:off x="1975196" y="23228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3" name="Google Shape;153;p17"/>
            <p:cNvSpPr txBox="1"/>
            <p:nvPr/>
          </p:nvSpPr>
          <p:spPr>
            <a:xfrm>
              <a:off x="2004336" y="323707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4" name="Google Shape;154;p17"/>
            <p:cNvSpPr txBox="1"/>
            <p:nvPr/>
          </p:nvSpPr>
          <p:spPr>
            <a:xfrm>
              <a:off x="2816454" y="268600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5" name="Google Shape;155;p17"/>
            <p:cNvSpPr txBox="1"/>
            <p:nvPr/>
          </p:nvSpPr>
          <p:spPr>
            <a:xfrm>
              <a:off x="1945264" y="2888998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6" name="Google Shape;156;p17"/>
            <p:cNvSpPr txBox="1"/>
            <p:nvPr/>
          </p:nvSpPr>
          <p:spPr>
            <a:xfrm>
              <a:off x="3350569" y="3535567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R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7" name="Google Shape;157;p17"/>
            <p:cNvSpPr txBox="1"/>
            <p:nvPr/>
          </p:nvSpPr>
          <p:spPr>
            <a:xfrm>
              <a:off x="2949720" y="2479651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thread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58" name="Google Shape;158;p17"/>
            <p:cNvCxnSpPr/>
            <p:nvPr/>
          </p:nvCxnSpPr>
          <p:spPr>
            <a:xfrm flipH="1" rot="10800000">
              <a:off x="1430507" y="2710277"/>
              <a:ext cx="279300" cy="789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" name="Google Shape;159;p17"/>
            <p:cNvCxnSpPr/>
            <p:nvPr/>
          </p:nvCxnSpPr>
          <p:spPr>
            <a:xfrm flipH="1" rot="10800000">
              <a:off x="1707687" y="2442761"/>
              <a:ext cx="1299000" cy="267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" name="Google Shape;160;p17"/>
            <p:cNvCxnSpPr/>
            <p:nvPr/>
          </p:nvCxnSpPr>
          <p:spPr>
            <a:xfrm>
              <a:off x="1711859" y="2718942"/>
              <a:ext cx="319800" cy="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1" name="Google Shape;161;p17"/>
            <p:cNvSpPr txBox="1"/>
            <p:nvPr/>
          </p:nvSpPr>
          <p:spPr>
            <a:xfrm>
              <a:off x="1808998" y="2670180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62" name="Google Shape;162;p17"/>
            <p:cNvCxnSpPr/>
            <p:nvPr/>
          </p:nvCxnSpPr>
          <p:spPr>
            <a:xfrm rot="10800000">
              <a:off x="1430357" y="3504183"/>
              <a:ext cx="475800" cy="300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" name="Google Shape;163;p17"/>
            <p:cNvCxnSpPr/>
            <p:nvPr/>
          </p:nvCxnSpPr>
          <p:spPr>
            <a:xfrm rot="10800000">
              <a:off x="1905236" y="3805557"/>
              <a:ext cx="1403700" cy="303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17"/>
            <p:cNvCxnSpPr/>
            <p:nvPr/>
          </p:nvCxnSpPr>
          <p:spPr>
            <a:xfrm>
              <a:off x="3035081" y="3654208"/>
              <a:ext cx="854700" cy="53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17"/>
            <p:cNvCxnSpPr/>
            <p:nvPr/>
          </p:nvCxnSpPr>
          <p:spPr>
            <a:xfrm flipH="1">
              <a:off x="3882085" y="3500544"/>
              <a:ext cx="798300" cy="6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" name="Google Shape;166;p17"/>
            <p:cNvCxnSpPr/>
            <p:nvPr/>
          </p:nvCxnSpPr>
          <p:spPr>
            <a:xfrm>
              <a:off x="3878338" y="3924051"/>
              <a:ext cx="7500" cy="260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7" name="Google Shape;167;p17"/>
            <p:cNvCxnSpPr/>
            <p:nvPr/>
          </p:nvCxnSpPr>
          <p:spPr>
            <a:xfrm>
              <a:off x="2624171" y="3118743"/>
              <a:ext cx="410700" cy="535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8" name="Google Shape;168;p17"/>
            <p:cNvSpPr/>
            <p:nvPr/>
          </p:nvSpPr>
          <p:spPr>
            <a:xfrm>
              <a:off x="1500281" y="2911145"/>
              <a:ext cx="2954603" cy="557173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69" name="Google Shape;169;p17"/>
            <p:cNvSpPr txBox="1"/>
            <p:nvPr/>
          </p:nvSpPr>
          <p:spPr>
            <a:xfrm>
              <a:off x="3262420" y="397822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70" name="Google Shape;170;p17"/>
            <p:cNvSpPr txBox="1"/>
            <p:nvPr/>
          </p:nvSpPr>
          <p:spPr>
            <a:xfrm>
              <a:off x="3722868" y="405207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71" name="Google Shape;171;p17"/>
            <p:cNvCxnSpPr/>
            <p:nvPr/>
          </p:nvCxnSpPr>
          <p:spPr>
            <a:xfrm rot="10800000">
              <a:off x="2372890" y="3664613"/>
              <a:ext cx="929700" cy="440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2" name="Google Shape;172;p17"/>
            <p:cNvCxnSpPr/>
            <p:nvPr/>
          </p:nvCxnSpPr>
          <p:spPr>
            <a:xfrm flipH="1">
              <a:off x="1902087" y="3662185"/>
              <a:ext cx="474300" cy="14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3" name="Google Shape;173;p17"/>
            <p:cNvSpPr txBox="1"/>
            <p:nvPr/>
          </p:nvSpPr>
          <p:spPr>
            <a:xfrm>
              <a:off x="2270624" y="357685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1619625" y="3519295"/>
              <a:ext cx="2897105" cy="408736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utline">
  <p:cSld name="TITLE_AND_BODY_1_1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18"/>
          <p:cNvSpPr txBox="1"/>
          <p:nvPr/>
        </p:nvSpPr>
        <p:spPr>
          <a:xfrm>
            <a:off x="2628370" y="1695106"/>
            <a:ext cx="3000000" cy="15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34290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</a:pPr>
            <a:r>
              <a:rPr lang="en" sz="1350">
                <a:solidFill>
                  <a:schemeClr val="dk1"/>
                </a:solidFill>
              </a:rPr>
              <a:t>geometric routing concepts</a:t>
            </a:r>
            <a:endParaRPr sz="135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</a:pPr>
            <a:r>
              <a:rPr lang="en" sz="1350">
                <a:solidFill>
                  <a:srgbClr val="000099"/>
                </a:solidFill>
              </a:rPr>
              <a:t>BeRGeR</a:t>
            </a:r>
            <a:endParaRPr sz="1350">
              <a:solidFill>
                <a:srgbClr val="000099"/>
              </a:solidFill>
            </a:endParaRPr>
          </a:p>
          <a:p>
            <a:pPr indent="-268605" lvl="1" marL="74295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lang="en" sz="1350">
                <a:solidFill>
                  <a:schemeClr val="dk1"/>
                </a:solidFill>
              </a:rPr>
              <a:t>terms</a:t>
            </a:r>
            <a:endParaRPr sz="1350">
              <a:solidFill>
                <a:schemeClr val="dk1"/>
              </a:solidFill>
            </a:endParaRPr>
          </a:p>
          <a:p>
            <a:pPr indent="-268605" lvl="1" marL="74295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lang="en" sz="1350">
                <a:solidFill>
                  <a:schemeClr val="dk1"/>
                </a:solidFill>
              </a:rPr>
              <a:t>operation</a:t>
            </a:r>
            <a:endParaRPr sz="1350">
              <a:solidFill>
                <a:schemeClr val="dk1"/>
              </a:solidFill>
            </a:endParaRPr>
          </a:p>
          <a:p>
            <a:pPr indent="-268605" lvl="1" marL="74295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lang="en" sz="1350">
                <a:solidFill>
                  <a:schemeClr val="dk1"/>
                </a:solidFill>
              </a:rPr>
              <a:t>correctness </a:t>
            </a:r>
            <a:endParaRPr sz="13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</a:endParaRPr>
          </a:p>
        </p:txBody>
      </p:sp>
      <p:grpSp>
        <p:nvGrpSpPr>
          <p:cNvPr id="178" name="Google Shape;178;p18"/>
          <p:cNvGrpSpPr/>
          <p:nvPr/>
        </p:nvGrpSpPr>
        <p:grpSpPr>
          <a:xfrm>
            <a:off x="5130129" y="2588267"/>
            <a:ext cx="3539321" cy="2172858"/>
            <a:chOff x="1251804" y="2202317"/>
            <a:chExt cx="3539321" cy="2172858"/>
          </a:xfrm>
        </p:grpSpPr>
        <p:sp>
          <p:nvSpPr>
            <p:cNvPr id="179" name="Google Shape;179;p18"/>
            <p:cNvSpPr/>
            <p:nvPr/>
          </p:nvSpPr>
          <p:spPr>
            <a:xfrm>
              <a:off x="1428493" y="2803438"/>
              <a:ext cx="3253139" cy="1306134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80" name="Google Shape;180;p18"/>
            <p:cNvSpPr/>
            <p:nvPr/>
          </p:nvSpPr>
          <p:spPr>
            <a:xfrm>
              <a:off x="2035651" y="2443648"/>
              <a:ext cx="1997613" cy="674615"/>
            </a:xfrm>
            <a:custGeom>
              <a:rect b="b" l="l" r="r" t="t"/>
              <a:pathLst>
                <a:path extrusionOk="0" h="42203" w="124968">
                  <a:moveTo>
                    <a:pt x="0" y="22508"/>
                  </a:moveTo>
                  <a:lnTo>
                    <a:pt x="60725" y="0"/>
                  </a:lnTo>
                  <a:lnTo>
                    <a:pt x="124968" y="13130"/>
                  </a:lnTo>
                  <a:lnTo>
                    <a:pt x="89798" y="32356"/>
                  </a:lnTo>
                  <a:lnTo>
                    <a:pt x="36810" y="42203"/>
                  </a:lnTo>
                  <a:close/>
                </a:path>
              </a:pathLst>
            </a:cu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81" name="Google Shape;181;p18"/>
            <p:cNvCxnSpPr/>
            <p:nvPr/>
          </p:nvCxnSpPr>
          <p:spPr>
            <a:xfrm flipH="1" rot="10800000">
              <a:off x="1427230" y="2806938"/>
              <a:ext cx="604200" cy="69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2" name="Google Shape;182;p18"/>
            <p:cNvCxnSpPr/>
            <p:nvPr/>
          </p:nvCxnSpPr>
          <p:spPr>
            <a:xfrm flipH="1" rot="10800000">
              <a:off x="2031591" y="2441722"/>
              <a:ext cx="976500" cy="362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3" name="Google Shape;183;p18"/>
            <p:cNvCxnSpPr/>
            <p:nvPr/>
          </p:nvCxnSpPr>
          <p:spPr>
            <a:xfrm>
              <a:off x="3002424" y="2441714"/>
              <a:ext cx="1028700" cy="21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4" name="Google Shape;184;p18"/>
            <p:cNvCxnSpPr/>
            <p:nvPr/>
          </p:nvCxnSpPr>
          <p:spPr>
            <a:xfrm flipH="1" rot="10800000">
              <a:off x="3473166" y="2655863"/>
              <a:ext cx="563100" cy="30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5" name="Google Shape;185;p18"/>
            <p:cNvCxnSpPr/>
            <p:nvPr/>
          </p:nvCxnSpPr>
          <p:spPr>
            <a:xfrm rot="10800000">
              <a:off x="4029795" y="2655866"/>
              <a:ext cx="653100" cy="846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6" name="Google Shape;186;p18"/>
            <p:cNvCxnSpPr/>
            <p:nvPr/>
          </p:nvCxnSpPr>
          <p:spPr>
            <a:xfrm flipH="1">
              <a:off x="3871653" y="3498450"/>
              <a:ext cx="813000" cy="42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7" name="Google Shape;187;p18"/>
            <p:cNvCxnSpPr/>
            <p:nvPr/>
          </p:nvCxnSpPr>
          <p:spPr>
            <a:xfrm flipH="1" rot="10800000">
              <a:off x="1427230" y="3499711"/>
              <a:ext cx="3252600" cy="2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88" name="Google Shape;188;p18"/>
            <p:cNvCxnSpPr/>
            <p:nvPr/>
          </p:nvCxnSpPr>
          <p:spPr>
            <a:xfrm>
              <a:off x="3034937" y="3652258"/>
              <a:ext cx="843300" cy="274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9" name="Google Shape;189;p18"/>
            <p:cNvCxnSpPr/>
            <p:nvPr/>
          </p:nvCxnSpPr>
          <p:spPr>
            <a:xfrm rot="10800000">
              <a:off x="3031734" y="3652850"/>
              <a:ext cx="275700" cy="4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0" name="Google Shape;190;p18"/>
            <p:cNvCxnSpPr/>
            <p:nvPr/>
          </p:nvCxnSpPr>
          <p:spPr>
            <a:xfrm rot="10800000">
              <a:off x="1422750" y="3504032"/>
              <a:ext cx="951000" cy="15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1" name="Google Shape;191;p18"/>
            <p:cNvCxnSpPr/>
            <p:nvPr/>
          </p:nvCxnSpPr>
          <p:spPr>
            <a:xfrm flipH="1" rot="10800000">
              <a:off x="2620990" y="2959286"/>
              <a:ext cx="855300" cy="1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2" name="Google Shape;192;p18"/>
            <p:cNvCxnSpPr/>
            <p:nvPr/>
          </p:nvCxnSpPr>
          <p:spPr>
            <a:xfrm>
              <a:off x="2033349" y="2809417"/>
              <a:ext cx="590100" cy="30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3" name="Google Shape;193;p18"/>
            <p:cNvCxnSpPr/>
            <p:nvPr/>
          </p:nvCxnSpPr>
          <p:spPr>
            <a:xfrm>
              <a:off x="3466596" y="2958557"/>
              <a:ext cx="1214700" cy="540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4" name="Google Shape;194;p18"/>
            <p:cNvCxnSpPr/>
            <p:nvPr/>
          </p:nvCxnSpPr>
          <p:spPr>
            <a:xfrm flipH="1">
              <a:off x="2620817" y="2448300"/>
              <a:ext cx="384900" cy="66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5" name="Google Shape;195;p18"/>
            <p:cNvCxnSpPr/>
            <p:nvPr/>
          </p:nvCxnSpPr>
          <p:spPr>
            <a:xfrm>
              <a:off x="3473710" y="2961210"/>
              <a:ext cx="403500" cy="96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6" name="Google Shape;196;p18"/>
            <p:cNvCxnSpPr/>
            <p:nvPr/>
          </p:nvCxnSpPr>
          <p:spPr>
            <a:xfrm flipH="1">
              <a:off x="3038120" y="2967620"/>
              <a:ext cx="432600" cy="689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7" name="Google Shape;197;p18"/>
            <p:cNvSpPr/>
            <p:nvPr/>
          </p:nvSpPr>
          <p:spPr>
            <a:xfrm>
              <a:off x="2132344" y="2525435"/>
              <a:ext cx="2276919" cy="92778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98" name="Google Shape;198;p18"/>
            <p:cNvSpPr txBox="1"/>
            <p:nvPr/>
          </p:nvSpPr>
          <p:spPr>
            <a:xfrm>
              <a:off x="1251804" y="333931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99" name="Google Shape;199;p18"/>
            <p:cNvSpPr txBox="1"/>
            <p:nvPr/>
          </p:nvSpPr>
          <p:spPr>
            <a:xfrm>
              <a:off x="4642325" y="336802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0" name="Google Shape;200;p18"/>
            <p:cNvSpPr txBox="1"/>
            <p:nvPr/>
          </p:nvSpPr>
          <p:spPr>
            <a:xfrm>
              <a:off x="1563191" y="2479658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1" name="Google Shape;201;p18"/>
            <p:cNvSpPr txBox="1"/>
            <p:nvPr/>
          </p:nvSpPr>
          <p:spPr>
            <a:xfrm>
              <a:off x="2903163" y="22023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2" name="Google Shape;202;p18"/>
            <p:cNvSpPr txBox="1"/>
            <p:nvPr/>
          </p:nvSpPr>
          <p:spPr>
            <a:xfrm>
              <a:off x="2494816" y="285849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3" name="Google Shape;203;p18"/>
            <p:cNvSpPr txBox="1"/>
            <p:nvPr/>
          </p:nvSpPr>
          <p:spPr>
            <a:xfrm>
              <a:off x="3999656" y="246703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4" name="Google Shape;204;p18"/>
            <p:cNvSpPr txBox="1"/>
            <p:nvPr/>
          </p:nvSpPr>
          <p:spPr>
            <a:xfrm>
              <a:off x="3503187" y="279024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5" name="Google Shape;205;p18"/>
            <p:cNvSpPr txBox="1"/>
            <p:nvPr/>
          </p:nvSpPr>
          <p:spPr>
            <a:xfrm>
              <a:off x="3807758" y="380283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6" name="Google Shape;206;p18"/>
            <p:cNvSpPr txBox="1"/>
            <p:nvPr/>
          </p:nvSpPr>
          <p:spPr>
            <a:xfrm>
              <a:off x="2810597" y="3467806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7" name="Google Shape;207;p18"/>
            <p:cNvSpPr txBox="1"/>
            <p:nvPr/>
          </p:nvSpPr>
          <p:spPr>
            <a:xfrm>
              <a:off x="1809064" y="373822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8" name="Google Shape;208;p18"/>
            <p:cNvSpPr txBox="1"/>
            <p:nvPr/>
          </p:nvSpPr>
          <p:spPr>
            <a:xfrm>
              <a:off x="1975196" y="23228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09" name="Google Shape;209;p18"/>
            <p:cNvSpPr txBox="1"/>
            <p:nvPr/>
          </p:nvSpPr>
          <p:spPr>
            <a:xfrm>
              <a:off x="2004336" y="323707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10" name="Google Shape;210;p18"/>
            <p:cNvSpPr txBox="1"/>
            <p:nvPr/>
          </p:nvSpPr>
          <p:spPr>
            <a:xfrm>
              <a:off x="2816454" y="268600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11" name="Google Shape;211;p18"/>
            <p:cNvSpPr txBox="1"/>
            <p:nvPr/>
          </p:nvSpPr>
          <p:spPr>
            <a:xfrm>
              <a:off x="1945264" y="2888998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2" name="Google Shape;212;p18"/>
            <p:cNvSpPr txBox="1"/>
            <p:nvPr/>
          </p:nvSpPr>
          <p:spPr>
            <a:xfrm>
              <a:off x="3350569" y="3535567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R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3" name="Google Shape;213;p18"/>
            <p:cNvSpPr txBox="1"/>
            <p:nvPr/>
          </p:nvSpPr>
          <p:spPr>
            <a:xfrm>
              <a:off x="2949720" y="2479651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thread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14" name="Google Shape;214;p18"/>
            <p:cNvCxnSpPr/>
            <p:nvPr/>
          </p:nvCxnSpPr>
          <p:spPr>
            <a:xfrm flipH="1" rot="10800000">
              <a:off x="1430507" y="2710277"/>
              <a:ext cx="279300" cy="789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5" name="Google Shape;215;p18"/>
            <p:cNvCxnSpPr/>
            <p:nvPr/>
          </p:nvCxnSpPr>
          <p:spPr>
            <a:xfrm flipH="1" rot="10800000">
              <a:off x="1707687" y="2442761"/>
              <a:ext cx="1299000" cy="267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6" name="Google Shape;216;p18"/>
            <p:cNvCxnSpPr/>
            <p:nvPr/>
          </p:nvCxnSpPr>
          <p:spPr>
            <a:xfrm>
              <a:off x="1711859" y="2718942"/>
              <a:ext cx="319800" cy="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7" name="Google Shape;217;p18"/>
            <p:cNvSpPr txBox="1"/>
            <p:nvPr/>
          </p:nvSpPr>
          <p:spPr>
            <a:xfrm>
              <a:off x="1808998" y="2670180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218" name="Google Shape;218;p18"/>
            <p:cNvCxnSpPr/>
            <p:nvPr/>
          </p:nvCxnSpPr>
          <p:spPr>
            <a:xfrm rot="10800000">
              <a:off x="1430357" y="3504183"/>
              <a:ext cx="475800" cy="300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9" name="Google Shape;219;p18"/>
            <p:cNvCxnSpPr/>
            <p:nvPr/>
          </p:nvCxnSpPr>
          <p:spPr>
            <a:xfrm rot="10800000">
              <a:off x="1905236" y="3805557"/>
              <a:ext cx="1403700" cy="303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0" name="Google Shape;220;p18"/>
            <p:cNvCxnSpPr/>
            <p:nvPr/>
          </p:nvCxnSpPr>
          <p:spPr>
            <a:xfrm>
              <a:off x="3035081" y="3654208"/>
              <a:ext cx="854700" cy="53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1" name="Google Shape;221;p18"/>
            <p:cNvCxnSpPr/>
            <p:nvPr/>
          </p:nvCxnSpPr>
          <p:spPr>
            <a:xfrm flipH="1">
              <a:off x="3882085" y="3500544"/>
              <a:ext cx="798300" cy="6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2" name="Google Shape;222;p18"/>
            <p:cNvCxnSpPr/>
            <p:nvPr/>
          </p:nvCxnSpPr>
          <p:spPr>
            <a:xfrm>
              <a:off x="3878338" y="3924051"/>
              <a:ext cx="7500" cy="260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3" name="Google Shape;223;p18"/>
            <p:cNvCxnSpPr/>
            <p:nvPr/>
          </p:nvCxnSpPr>
          <p:spPr>
            <a:xfrm>
              <a:off x="2624171" y="3118743"/>
              <a:ext cx="410700" cy="535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4" name="Google Shape;224;p18"/>
            <p:cNvSpPr/>
            <p:nvPr/>
          </p:nvSpPr>
          <p:spPr>
            <a:xfrm>
              <a:off x="1500281" y="2911145"/>
              <a:ext cx="2954603" cy="557173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225" name="Google Shape;225;p18"/>
            <p:cNvSpPr txBox="1"/>
            <p:nvPr/>
          </p:nvSpPr>
          <p:spPr>
            <a:xfrm>
              <a:off x="3262420" y="397822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26" name="Google Shape;226;p18"/>
            <p:cNvSpPr txBox="1"/>
            <p:nvPr/>
          </p:nvSpPr>
          <p:spPr>
            <a:xfrm>
              <a:off x="3722868" y="405207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227" name="Google Shape;227;p18"/>
            <p:cNvCxnSpPr/>
            <p:nvPr/>
          </p:nvCxnSpPr>
          <p:spPr>
            <a:xfrm rot="10800000">
              <a:off x="2372890" y="3664613"/>
              <a:ext cx="929700" cy="440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8" name="Google Shape;228;p18"/>
            <p:cNvCxnSpPr/>
            <p:nvPr/>
          </p:nvCxnSpPr>
          <p:spPr>
            <a:xfrm flipH="1">
              <a:off x="1902087" y="3662185"/>
              <a:ext cx="474300" cy="14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9" name="Google Shape;229;p18"/>
            <p:cNvSpPr txBox="1"/>
            <p:nvPr/>
          </p:nvSpPr>
          <p:spPr>
            <a:xfrm>
              <a:off x="2270624" y="357685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30" name="Google Shape;230;p18"/>
            <p:cNvSpPr/>
            <p:nvPr/>
          </p:nvSpPr>
          <p:spPr>
            <a:xfrm>
              <a:off x="1619625" y="3519295"/>
              <a:ext cx="2897105" cy="408736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4325" lvl="1" marL="914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−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o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b="0" i="0" sz="22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/>
        </p:nvSpPr>
        <p:spPr>
          <a:xfrm>
            <a:off x="8619475" y="4893872"/>
            <a:ext cx="457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200"/>
              <a:buFont typeface="Arial"/>
              <a:buNone/>
            </a:pPr>
            <a:fld id="{00000000-1234-1234-1234-123412341234}" type="slidenum">
              <a:rPr b="0" i="0" lang="en" sz="12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900"/>
          </a:p>
        </p:txBody>
      </p:sp>
      <p:pic>
        <p:nvPicPr>
          <p:cNvPr id="54" name="Google Shape;54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001538" y="50006"/>
            <a:ext cx="1075132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200" y="91529"/>
            <a:ext cx="9144003" cy="38844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3"/>
    <p:sldLayoutId id="2147483660" r:id="rId4"/>
    <p:sldLayoutId id="2147483661" r:id="rId5"/>
    <p:sldLayoutId id="2147483662" r:id="rId6"/>
    <p:sldLayoutId id="214748366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5.jp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5.jp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5.jp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"/>
          <p:cNvSpPr txBox="1"/>
          <p:nvPr>
            <p:ph type="ctrTitle"/>
          </p:nvPr>
        </p:nvSpPr>
        <p:spPr>
          <a:xfrm>
            <a:off x="2095500" y="1022750"/>
            <a:ext cx="6592800" cy="84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3400"/>
              <a:buFont typeface="Arial"/>
              <a:buNone/>
            </a:pPr>
            <a:r>
              <a:rPr lang="en" sz="2800"/>
              <a:t>BeRGeR:  Byzantine-Robust </a:t>
            </a:r>
            <a:br>
              <a:rPr lang="en" sz="2800"/>
            </a:br>
            <a:r>
              <a:rPr lang="en" sz="2800"/>
              <a:t>Geometric Routing</a:t>
            </a:r>
            <a:endParaRPr sz="2800"/>
          </a:p>
        </p:txBody>
      </p:sp>
      <p:sp>
        <p:nvSpPr>
          <p:cNvPr id="236" name="Google Shape;236;p19"/>
          <p:cNvSpPr txBox="1"/>
          <p:nvPr>
            <p:ph idx="1" type="subTitle"/>
          </p:nvPr>
        </p:nvSpPr>
        <p:spPr>
          <a:xfrm>
            <a:off x="6116525" y="2362738"/>
            <a:ext cx="20067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20"/>
              <a:buFont typeface="Arial"/>
              <a:buNone/>
            </a:pPr>
            <a:r>
              <a:rPr lang="en">
                <a:solidFill>
                  <a:srgbClr val="000099"/>
                </a:solidFill>
              </a:rPr>
              <a:t>Zaz Brown</a:t>
            </a:r>
            <a:br>
              <a:rPr b="0" i="0" lang="en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Mikhail Nesterenko</a:t>
            </a:r>
            <a:endParaRPr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20"/>
              <a:buFont typeface="Arial"/>
              <a:buNone/>
            </a:pPr>
            <a:r>
              <a:rPr lang="en"/>
              <a:t>Gokarna Sharma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Font typeface="Arial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237" name="Google Shape;23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05950" y="197681"/>
            <a:ext cx="1937148" cy="56673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8" name="Google Shape;238;p19"/>
          <p:cNvGrpSpPr/>
          <p:nvPr/>
        </p:nvGrpSpPr>
        <p:grpSpPr>
          <a:xfrm>
            <a:off x="1251804" y="2202317"/>
            <a:ext cx="3539181" cy="2172975"/>
            <a:chOff x="1251804" y="2202317"/>
            <a:chExt cx="3539181" cy="2172975"/>
          </a:xfrm>
        </p:grpSpPr>
        <p:sp>
          <p:nvSpPr>
            <p:cNvPr id="239" name="Google Shape;239;p19"/>
            <p:cNvSpPr/>
            <p:nvPr/>
          </p:nvSpPr>
          <p:spPr>
            <a:xfrm>
              <a:off x="1428493" y="2803438"/>
              <a:ext cx="3253139" cy="1306134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40" name="Google Shape;240;p19"/>
            <p:cNvSpPr/>
            <p:nvPr/>
          </p:nvSpPr>
          <p:spPr>
            <a:xfrm>
              <a:off x="2035651" y="2443648"/>
              <a:ext cx="1997613" cy="674615"/>
            </a:xfrm>
            <a:custGeom>
              <a:rect b="b" l="l" r="r" t="t"/>
              <a:pathLst>
                <a:path extrusionOk="0" h="42203" w="124968">
                  <a:moveTo>
                    <a:pt x="0" y="22508"/>
                  </a:moveTo>
                  <a:lnTo>
                    <a:pt x="60725" y="0"/>
                  </a:lnTo>
                  <a:lnTo>
                    <a:pt x="124968" y="13130"/>
                  </a:lnTo>
                  <a:lnTo>
                    <a:pt x="89798" y="32356"/>
                  </a:lnTo>
                  <a:lnTo>
                    <a:pt x="36810" y="42203"/>
                  </a:lnTo>
                  <a:close/>
                </a:path>
              </a:pathLst>
            </a:cu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241" name="Google Shape;241;p19"/>
            <p:cNvCxnSpPr/>
            <p:nvPr/>
          </p:nvCxnSpPr>
          <p:spPr>
            <a:xfrm flipH="1" rot="10800000">
              <a:off x="1427230" y="2806907"/>
              <a:ext cx="604233" cy="69573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2" name="Google Shape;242;p19"/>
            <p:cNvCxnSpPr/>
            <p:nvPr/>
          </p:nvCxnSpPr>
          <p:spPr>
            <a:xfrm flipH="1" rot="10800000">
              <a:off x="2031591" y="2441858"/>
              <a:ext cx="976556" cy="361964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3" name="Google Shape;243;p19"/>
            <p:cNvCxnSpPr/>
            <p:nvPr/>
          </p:nvCxnSpPr>
          <p:spPr>
            <a:xfrm>
              <a:off x="3002424" y="2441714"/>
              <a:ext cx="1028731" cy="212537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4" name="Google Shape;244;p19"/>
            <p:cNvCxnSpPr/>
            <p:nvPr/>
          </p:nvCxnSpPr>
          <p:spPr>
            <a:xfrm flipH="1" rot="10800000">
              <a:off x="3473166" y="2655753"/>
              <a:ext cx="562992" cy="30461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5" name="Google Shape;245;p19"/>
            <p:cNvCxnSpPr/>
            <p:nvPr/>
          </p:nvCxnSpPr>
          <p:spPr>
            <a:xfrm rot="10800000">
              <a:off x="4029748" y="2655881"/>
              <a:ext cx="653147" cy="846885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6" name="Google Shape;246;p19"/>
            <p:cNvCxnSpPr/>
            <p:nvPr/>
          </p:nvCxnSpPr>
          <p:spPr>
            <a:xfrm flipH="1">
              <a:off x="3871528" y="3498450"/>
              <a:ext cx="813125" cy="42795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7" name="Google Shape;247;p19"/>
            <p:cNvCxnSpPr/>
            <p:nvPr/>
          </p:nvCxnSpPr>
          <p:spPr>
            <a:xfrm flipH="1" rot="10800000">
              <a:off x="1427230" y="3499617"/>
              <a:ext cx="3252692" cy="249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248" name="Google Shape;248;p19"/>
            <p:cNvCxnSpPr/>
            <p:nvPr/>
          </p:nvCxnSpPr>
          <p:spPr>
            <a:xfrm>
              <a:off x="3034937" y="3652258"/>
              <a:ext cx="843241" cy="27430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9" name="Google Shape;249;p19"/>
            <p:cNvCxnSpPr/>
            <p:nvPr/>
          </p:nvCxnSpPr>
          <p:spPr>
            <a:xfrm rot="10800000">
              <a:off x="3031596" y="3652849"/>
              <a:ext cx="275837" cy="45960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0" name="Google Shape;250;p19"/>
            <p:cNvCxnSpPr/>
            <p:nvPr/>
          </p:nvCxnSpPr>
          <p:spPr>
            <a:xfrm rot="10800000">
              <a:off x="1422706" y="3504013"/>
              <a:ext cx="951044" cy="159019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1" name="Google Shape;251;p19"/>
            <p:cNvCxnSpPr/>
            <p:nvPr/>
          </p:nvCxnSpPr>
          <p:spPr>
            <a:xfrm flipH="1" rot="10800000">
              <a:off x="2620990" y="2959292"/>
              <a:ext cx="855325" cy="159594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2" name="Google Shape;252;p19"/>
            <p:cNvCxnSpPr/>
            <p:nvPr/>
          </p:nvCxnSpPr>
          <p:spPr>
            <a:xfrm>
              <a:off x="2033349" y="2809417"/>
              <a:ext cx="590230" cy="309406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3" name="Google Shape;253;p19"/>
            <p:cNvCxnSpPr/>
            <p:nvPr/>
          </p:nvCxnSpPr>
          <p:spPr>
            <a:xfrm>
              <a:off x="3466596" y="2958557"/>
              <a:ext cx="1214796" cy="539973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4" name="Google Shape;254;p19"/>
            <p:cNvCxnSpPr/>
            <p:nvPr/>
          </p:nvCxnSpPr>
          <p:spPr>
            <a:xfrm flipH="1">
              <a:off x="2620926" y="2448300"/>
              <a:ext cx="384791" cy="665615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5" name="Google Shape;255;p19"/>
            <p:cNvCxnSpPr/>
            <p:nvPr/>
          </p:nvCxnSpPr>
          <p:spPr>
            <a:xfrm>
              <a:off x="3473710" y="2961210"/>
              <a:ext cx="403397" cy="965238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6" name="Google Shape;256;p19"/>
            <p:cNvCxnSpPr/>
            <p:nvPr/>
          </p:nvCxnSpPr>
          <p:spPr>
            <a:xfrm flipH="1">
              <a:off x="3038166" y="2967620"/>
              <a:ext cx="432554" cy="689593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57" name="Google Shape;257;p19"/>
            <p:cNvSpPr/>
            <p:nvPr/>
          </p:nvSpPr>
          <p:spPr>
            <a:xfrm>
              <a:off x="2132344" y="2525435"/>
              <a:ext cx="2276919" cy="92778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258" name="Google Shape;258;p19"/>
            <p:cNvSpPr txBox="1"/>
            <p:nvPr/>
          </p:nvSpPr>
          <p:spPr>
            <a:xfrm>
              <a:off x="1251804" y="333931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59" name="Google Shape;259;p19"/>
            <p:cNvSpPr txBox="1"/>
            <p:nvPr/>
          </p:nvSpPr>
          <p:spPr>
            <a:xfrm>
              <a:off x="4642325" y="3368029"/>
              <a:ext cx="148661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0" name="Google Shape;260;p19"/>
            <p:cNvSpPr txBox="1"/>
            <p:nvPr/>
          </p:nvSpPr>
          <p:spPr>
            <a:xfrm>
              <a:off x="1563191" y="2479658"/>
              <a:ext cx="148660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1" name="Google Shape;261;p19"/>
            <p:cNvSpPr txBox="1"/>
            <p:nvPr/>
          </p:nvSpPr>
          <p:spPr>
            <a:xfrm>
              <a:off x="2903163" y="22023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2" name="Google Shape;262;p19"/>
            <p:cNvSpPr txBox="1"/>
            <p:nvPr/>
          </p:nvSpPr>
          <p:spPr>
            <a:xfrm>
              <a:off x="2494816" y="285849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3" name="Google Shape;263;p19"/>
            <p:cNvSpPr txBox="1"/>
            <p:nvPr/>
          </p:nvSpPr>
          <p:spPr>
            <a:xfrm>
              <a:off x="3999656" y="2467034"/>
              <a:ext cx="148661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4" name="Google Shape;264;p19"/>
            <p:cNvSpPr txBox="1"/>
            <p:nvPr/>
          </p:nvSpPr>
          <p:spPr>
            <a:xfrm>
              <a:off x="3503187" y="279024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5" name="Google Shape;265;p19"/>
            <p:cNvSpPr txBox="1"/>
            <p:nvPr/>
          </p:nvSpPr>
          <p:spPr>
            <a:xfrm>
              <a:off x="3807758" y="380283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6" name="Google Shape;266;p19"/>
            <p:cNvSpPr txBox="1"/>
            <p:nvPr/>
          </p:nvSpPr>
          <p:spPr>
            <a:xfrm>
              <a:off x="2810597" y="3467806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7" name="Google Shape;267;p19"/>
            <p:cNvSpPr txBox="1"/>
            <p:nvPr/>
          </p:nvSpPr>
          <p:spPr>
            <a:xfrm>
              <a:off x="1809064" y="3738225"/>
              <a:ext cx="148660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8" name="Google Shape;268;p19"/>
            <p:cNvSpPr txBox="1"/>
            <p:nvPr/>
          </p:nvSpPr>
          <p:spPr>
            <a:xfrm>
              <a:off x="1975196" y="2322817"/>
              <a:ext cx="148660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69" name="Google Shape;269;p19"/>
            <p:cNvSpPr txBox="1"/>
            <p:nvPr/>
          </p:nvSpPr>
          <p:spPr>
            <a:xfrm>
              <a:off x="2004336" y="3237079"/>
              <a:ext cx="148660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70" name="Google Shape;270;p19"/>
            <p:cNvSpPr txBox="1"/>
            <p:nvPr/>
          </p:nvSpPr>
          <p:spPr>
            <a:xfrm>
              <a:off x="2816454" y="2686005"/>
              <a:ext cx="148660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71" name="Google Shape;271;p19"/>
            <p:cNvSpPr txBox="1"/>
            <p:nvPr/>
          </p:nvSpPr>
          <p:spPr>
            <a:xfrm>
              <a:off x="1945264" y="2888998"/>
              <a:ext cx="562992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2" name="Google Shape;272;p19"/>
            <p:cNvSpPr txBox="1"/>
            <p:nvPr/>
          </p:nvSpPr>
          <p:spPr>
            <a:xfrm>
              <a:off x="3350569" y="3535567"/>
              <a:ext cx="562992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R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3" name="Google Shape;273;p19"/>
            <p:cNvSpPr txBox="1"/>
            <p:nvPr/>
          </p:nvSpPr>
          <p:spPr>
            <a:xfrm>
              <a:off x="2949720" y="2479651"/>
              <a:ext cx="562992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thread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74" name="Google Shape;274;p19"/>
            <p:cNvCxnSpPr/>
            <p:nvPr/>
          </p:nvCxnSpPr>
          <p:spPr>
            <a:xfrm flipH="1" rot="10800000">
              <a:off x="1430507" y="2710262"/>
              <a:ext cx="279290" cy="789915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5" name="Google Shape;275;p19"/>
            <p:cNvCxnSpPr/>
            <p:nvPr/>
          </p:nvCxnSpPr>
          <p:spPr>
            <a:xfrm flipH="1" rot="10800000">
              <a:off x="1707687" y="2442881"/>
              <a:ext cx="1299005" cy="26778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6" name="Google Shape;276;p19"/>
            <p:cNvCxnSpPr/>
            <p:nvPr/>
          </p:nvCxnSpPr>
          <p:spPr>
            <a:xfrm>
              <a:off x="1711859" y="2718942"/>
              <a:ext cx="319764" cy="876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7" name="Google Shape;277;p19"/>
            <p:cNvSpPr txBox="1"/>
            <p:nvPr/>
          </p:nvSpPr>
          <p:spPr>
            <a:xfrm>
              <a:off x="1808998" y="2670180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278" name="Google Shape;278;p19"/>
            <p:cNvCxnSpPr/>
            <p:nvPr/>
          </p:nvCxnSpPr>
          <p:spPr>
            <a:xfrm rot="10800000">
              <a:off x="1430443" y="3504285"/>
              <a:ext cx="475714" cy="300198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9" name="Google Shape;279;p19"/>
            <p:cNvCxnSpPr/>
            <p:nvPr/>
          </p:nvCxnSpPr>
          <p:spPr>
            <a:xfrm rot="10800000">
              <a:off x="1905197" y="3805506"/>
              <a:ext cx="1403739" cy="30365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0" name="Google Shape;280;p19"/>
            <p:cNvCxnSpPr/>
            <p:nvPr/>
          </p:nvCxnSpPr>
          <p:spPr>
            <a:xfrm>
              <a:off x="3035081" y="3654208"/>
              <a:ext cx="854558" cy="532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1" name="Google Shape;281;p19"/>
            <p:cNvCxnSpPr/>
            <p:nvPr/>
          </p:nvCxnSpPr>
          <p:spPr>
            <a:xfrm flipH="1">
              <a:off x="3882222" y="3500544"/>
              <a:ext cx="798163" cy="687675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2" name="Google Shape;282;p19"/>
            <p:cNvCxnSpPr/>
            <p:nvPr/>
          </p:nvCxnSpPr>
          <p:spPr>
            <a:xfrm>
              <a:off x="3878338" y="3924051"/>
              <a:ext cx="7481" cy="26049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3" name="Google Shape;283;p19"/>
            <p:cNvCxnSpPr/>
            <p:nvPr/>
          </p:nvCxnSpPr>
          <p:spPr>
            <a:xfrm>
              <a:off x="2624171" y="3118743"/>
              <a:ext cx="410687" cy="53594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84" name="Google Shape;284;p19"/>
            <p:cNvSpPr/>
            <p:nvPr/>
          </p:nvSpPr>
          <p:spPr>
            <a:xfrm>
              <a:off x="1500281" y="2911145"/>
              <a:ext cx="2954603" cy="557173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285" name="Google Shape;285;p19"/>
            <p:cNvSpPr txBox="1"/>
            <p:nvPr/>
          </p:nvSpPr>
          <p:spPr>
            <a:xfrm>
              <a:off x="3262420" y="3978224"/>
              <a:ext cx="148661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86" name="Google Shape;286;p19"/>
            <p:cNvSpPr txBox="1"/>
            <p:nvPr/>
          </p:nvSpPr>
          <p:spPr>
            <a:xfrm>
              <a:off x="3722868" y="4052075"/>
              <a:ext cx="148661" cy="3232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287" name="Google Shape;287;p19"/>
            <p:cNvCxnSpPr/>
            <p:nvPr/>
          </p:nvCxnSpPr>
          <p:spPr>
            <a:xfrm rot="10800000">
              <a:off x="2372839" y="3664486"/>
              <a:ext cx="929752" cy="440227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8" name="Google Shape;288;p19"/>
            <p:cNvCxnSpPr/>
            <p:nvPr/>
          </p:nvCxnSpPr>
          <p:spPr>
            <a:xfrm flipH="1">
              <a:off x="1902016" y="3662185"/>
              <a:ext cx="474371" cy="14233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89" name="Google Shape;289;p19"/>
            <p:cNvSpPr txBox="1"/>
            <p:nvPr/>
          </p:nvSpPr>
          <p:spPr>
            <a:xfrm>
              <a:off x="2270624" y="357685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290" name="Google Shape;290;p19"/>
            <p:cNvSpPr/>
            <p:nvPr/>
          </p:nvSpPr>
          <p:spPr>
            <a:xfrm>
              <a:off x="1619625" y="3519295"/>
              <a:ext cx="2897105" cy="408736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pic>
        <p:nvPicPr>
          <p:cNvPr id="291" name="Google Shape;29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700" y="273879"/>
            <a:ext cx="1937151" cy="807146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9"/>
          <p:cNvSpPr txBox="1"/>
          <p:nvPr>
            <p:ph idx="1" type="subTitle"/>
          </p:nvPr>
        </p:nvSpPr>
        <p:spPr>
          <a:xfrm>
            <a:off x="7245550" y="4673000"/>
            <a:ext cx="17796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Font typeface="Arial"/>
              <a:buNone/>
            </a:pPr>
            <a:r>
              <a:rPr lang="en" sz="1200">
                <a:solidFill>
                  <a:srgbClr val="000099"/>
                </a:solidFill>
              </a:rPr>
              <a:t>May</a:t>
            </a:r>
            <a:r>
              <a:rPr b="0" i="0" lang="en" sz="12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200">
                <a:solidFill>
                  <a:srgbClr val="000099"/>
                </a:solidFill>
              </a:rPr>
              <a:t>29-31</a:t>
            </a:r>
            <a:r>
              <a:rPr b="0" i="0" lang="en" sz="12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" sz="1200">
                <a:solidFill>
                  <a:srgbClr val="000099"/>
                </a:solidFill>
              </a:rPr>
              <a:t>2024</a:t>
            </a:r>
            <a:endParaRPr sz="1200"/>
          </a:p>
        </p:txBody>
      </p:sp>
      <p:sp>
        <p:nvSpPr>
          <p:cNvPr id="293" name="Google Shape;293;p19"/>
          <p:cNvSpPr txBox="1"/>
          <p:nvPr>
            <p:ph idx="1" type="subTitle"/>
          </p:nvPr>
        </p:nvSpPr>
        <p:spPr>
          <a:xfrm>
            <a:off x="124075" y="4673000"/>
            <a:ext cx="22224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Font typeface="Arial"/>
              <a:buNone/>
            </a:pPr>
            <a:r>
              <a:rPr lang="en" sz="1200">
                <a:solidFill>
                  <a:srgbClr val="000099"/>
                </a:solidFill>
              </a:rPr>
              <a:t>Rabat, Morocco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8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 Definitions</a:t>
            </a:r>
            <a:endParaRPr/>
          </a:p>
        </p:txBody>
      </p:sp>
      <p:sp>
        <p:nvSpPr>
          <p:cNvPr id="436" name="Google Shape;436;p28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0099"/>
                </a:solidFill>
              </a:rPr>
              <a:t>green face</a:t>
            </a:r>
            <a:r>
              <a:rPr lang="en"/>
              <a:t>:</a:t>
            </a:r>
            <a:r>
              <a:rPr lang="en" sz="1350"/>
              <a:t> union of faces that lie on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 –</a:t>
            </a:r>
            <a:r>
              <a:rPr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s̅t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:</a:t>
            </a:r>
            <a:r>
              <a:rPr lang="en" sz="1350"/>
              <a:t> the graph minus the edges that intersect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/>
          </a:p>
        </p:txBody>
      </p:sp>
      <p:grpSp>
        <p:nvGrpSpPr>
          <p:cNvPr id="437" name="Google Shape;437;p28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438" name="Google Shape;438;p28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439" name="Google Shape;439;p28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0" name="Google Shape;440;p28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1" name="Google Shape;441;p28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2" name="Google Shape;442;p28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3" name="Google Shape;443;p28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4" name="Google Shape;444;p28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5" name="Google Shape;445;p28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446" name="Google Shape;446;p28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7" name="Google Shape;447;p28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8" name="Google Shape;448;p28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9" name="Google Shape;449;p28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0" name="Google Shape;450;p28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1" name="Google Shape;451;p28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2" name="Google Shape;452;p28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53" name="Google Shape;453;p28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4" name="Google Shape;454;p28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5" name="Google Shape;455;p28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6" name="Google Shape;456;p28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7" name="Google Shape;457;p28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8" name="Google Shape;458;p28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9" name="Google Shape;459;p28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0" name="Google Shape;460;p28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1" name="Google Shape;461;p28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2" name="Google Shape;462;p28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3" name="Google Shape;463;p28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4" name="Google Shape;464;p28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5" name="Google Shape;465;p28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6" name="Google Shape;466;p28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7" name="Google Shape;467;p28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68" name="Google Shape;468;p28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9" name="Google Shape;469;p28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0" name="Google Shape;470;p28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1" name="Google Shape;471;p28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2" name="Google Shape;472;p28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3" name="Google Shape;473;p28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74" name="Google Shape;474;p28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5" name="Google Shape;475;p28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76" name="Google Shape;476;p28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7" name="Google Shape;477;p28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78" name="Google Shape;478;p28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29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 Definitions</a:t>
            </a:r>
            <a:endParaRPr/>
          </a:p>
        </p:txBody>
      </p:sp>
      <p:sp>
        <p:nvSpPr>
          <p:cNvPr id="484" name="Google Shape;484;p29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0099"/>
                </a:solidFill>
              </a:rPr>
              <a:t>green face</a:t>
            </a:r>
            <a:r>
              <a:rPr lang="en"/>
              <a:t>:</a:t>
            </a:r>
            <a:r>
              <a:rPr lang="en" sz="1350"/>
              <a:t> union of faces that lie on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 –</a:t>
            </a:r>
            <a:r>
              <a:rPr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s̅t</a:t>
            </a:r>
            <a:r>
              <a:rPr i="1" lang="en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:</a:t>
            </a:r>
            <a:r>
              <a:rPr lang="en" sz="1350"/>
              <a:t> the graph minus the edges that intersect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 sz="1350">
                <a:solidFill>
                  <a:srgbClr val="000099"/>
                </a:solidFill>
              </a:rPr>
              <a:t>-blue face</a:t>
            </a:r>
            <a:r>
              <a:rPr lang="en"/>
              <a:t>:</a:t>
            </a:r>
            <a:r>
              <a:rPr lang="en" sz="1350"/>
              <a:t> union of the faces adjacent to green face and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endParaRPr i="1"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</p:txBody>
      </p:sp>
      <p:sp>
        <p:nvSpPr>
          <p:cNvPr id="485" name="Google Shape;485;p29"/>
          <p:cNvSpPr/>
          <p:nvPr/>
        </p:nvSpPr>
        <p:spPr>
          <a:xfrm>
            <a:off x="4709969" y="1537675"/>
            <a:ext cx="3124200" cy="1055075"/>
          </a:xfrm>
          <a:custGeom>
            <a:rect b="b" l="l" r="r" t="t"/>
            <a:pathLst>
              <a:path extrusionOk="0" h="42203" w="124968">
                <a:moveTo>
                  <a:pt x="0" y="22508"/>
                </a:moveTo>
                <a:lnTo>
                  <a:pt x="60725" y="0"/>
                </a:lnTo>
                <a:lnTo>
                  <a:pt x="124968" y="13130"/>
                </a:lnTo>
                <a:lnTo>
                  <a:pt x="89798" y="32356"/>
                </a:lnTo>
                <a:lnTo>
                  <a:pt x="36810" y="42203"/>
                </a:lnTo>
                <a:close/>
              </a:path>
            </a:pathLst>
          </a:cu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486" name="Google Shape;486;p29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487" name="Google Shape;487;p29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488" name="Google Shape;488;p29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9" name="Google Shape;489;p29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0" name="Google Shape;490;p29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1" name="Google Shape;491;p29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2" name="Google Shape;492;p29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3" name="Google Shape;493;p29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4" name="Google Shape;494;p29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495" name="Google Shape;495;p29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6" name="Google Shape;496;p29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7" name="Google Shape;497;p29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8" name="Google Shape;498;p29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9" name="Google Shape;499;p29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0" name="Google Shape;500;p29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1" name="Google Shape;501;p29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02" name="Google Shape;502;p29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3" name="Google Shape;503;p29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4" name="Google Shape;504;p29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5" name="Google Shape;505;p29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6" name="Google Shape;506;p29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7" name="Google Shape;507;p29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8" name="Google Shape;508;p29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9" name="Google Shape;509;p29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0" name="Google Shape;510;p29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1" name="Google Shape;511;p29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2" name="Google Shape;512;p29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3" name="Google Shape;513;p29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14" name="Google Shape;514;p29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5" name="Google Shape;515;p29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6" name="Google Shape;516;p29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17" name="Google Shape;517;p29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18" name="Google Shape;518;p29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9" name="Google Shape;519;p29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0" name="Google Shape;520;p29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1" name="Google Shape;521;p29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2" name="Google Shape;522;p29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23" name="Google Shape;523;p29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4" name="Google Shape;524;p29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5" name="Google Shape;525;p29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6" name="Google Shape;526;p29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27" name="Google Shape;527;p29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30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 Definitions</a:t>
            </a:r>
            <a:endParaRPr/>
          </a:p>
        </p:txBody>
      </p:sp>
      <p:sp>
        <p:nvSpPr>
          <p:cNvPr id="533" name="Google Shape;533;p30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0099"/>
                </a:solidFill>
              </a:rPr>
              <a:t>green face</a:t>
            </a:r>
            <a:r>
              <a:rPr lang="en"/>
              <a:t>:</a:t>
            </a:r>
            <a:r>
              <a:rPr lang="en" sz="1350"/>
              <a:t> union of faces that lie on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 –</a:t>
            </a:r>
            <a:r>
              <a:rPr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s̅t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:</a:t>
            </a:r>
            <a:r>
              <a:rPr lang="en" sz="1350"/>
              <a:t> the graph minus the edges that intersect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 sz="1350">
                <a:solidFill>
                  <a:srgbClr val="000099"/>
                </a:solidFill>
              </a:rPr>
              <a:t>-blue face</a:t>
            </a:r>
            <a:r>
              <a:rPr lang="en"/>
              <a:t>:</a:t>
            </a:r>
            <a:r>
              <a:rPr lang="en" sz="1350"/>
              <a:t> union of the faces adjacent to green face </a:t>
            </a:r>
            <a:r>
              <a:rPr lang="en" sz="1350"/>
              <a:t>and</a:t>
            </a:r>
            <a:r>
              <a:rPr lang="en" sz="1350"/>
              <a:t>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endParaRPr i="1"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0099"/>
                </a:solidFill>
              </a:rPr>
              <a:t>core</a:t>
            </a:r>
            <a:r>
              <a:rPr lang="en"/>
              <a:t>:</a:t>
            </a:r>
            <a:r>
              <a:rPr lang="en" sz="1350"/>
              <a:t> traverses green face either left or right</a:t>
            </a:r>
            <a:endParaRPr sz="1350"/>
          </a:p>
        </p:txBody>
      </p:sp>
      <p:sp>
        <p:nvSpPr>
          <p:cNvPr id="534" name="Google Shape;534;p30"/>
          <p:cNvSpPr/>
          <p:nvPr/>
        </p:nvSpPr>
        <p:spPr>
          <a:xfrm>
            <a:off x="4709969" y="1537675"/>
            <a:ext cx="3124200" cy="1055075"/>
          </a:xfrm>
          <a:custGeom>
            <a:rect b="b" l="l" r="r" t="t"/>
            <a:pathLst>
              <a:path extrusionOk="0" h="42203" w="124968">
                <a:moveTo>
                  <a:pt x="0" y="22508"/>
                </a:moveTo>
                <a:lnTo>
                  <a:pt x="60725" y="0"/>
                </a:lnTo>
                <a:lnTo>
                  <a:pt x="124968" y="13130"/>
                </a:lnTo>
                <a:lnTo>
                  <a:pt x="89798" y="32356"/>
                </a:lnTo>
                <a:lnTo>
                  <a:pt x="36810" y="42203"/>
                </a:lnTo>
                <a:close/>
              </a:path>
            </a:pathLst>
          </a:cu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535" name="Google Shape;535;p30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536" name="Google Shape;536;p30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537" name="Google Shape;537;p30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8" name="Google Shape;538;p30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9" name="Google Shape;539;p30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0" name="Google Shape;540;p30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1" name="Google Shape;541;p30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2" name="Google Shape;542;p30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3" name="Google Shape;543;p30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544" name="Google Shape;544;p30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5" name="Google Shape;545;p30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6" name="Google Shape;546;p30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7" name="Google Shape;547;p30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8" name="Google Shape;548;p30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9" name="Google Shape;549;p30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0" name="Google Shape;550;p30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51" name="Google Shape;551;p30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2" name="Google Shape;552;p30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3" name="Google Shape;553;p30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4" name="Google Shape;554;p30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5" name="Google Shape;555;p30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6" name="Google Shape;556;p30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7" name="Google Shape;557;p30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8" name="Google Shape;558;p30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9" name="Google Shape;559;p30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0" name="Google Shape;560;p30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1" name="Google Shape;561;p30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2" name="Google Shape;562;p30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63" name="Google Shape;563;p30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4" name="Google Shape;564;p30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5" name="Google Shape;565;p30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66" name="Google Shape;566;p30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67" name="Google Shape;567;p30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8" name="Google Shape;568;p30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9" name="Google Shape;569;p30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0" name="Google Shape;570;p30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1" name="Google Shape;571;p30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2" name="Google Shape;572;p30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73" name="Google Shape;573;p30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74" name="Google Shape;574;p30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5" name="Google Shape;575;p30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6" name="Google Shape;576;p30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grpSp>
        <p:nvGrpSpPr>
          <p:cNvPr id="577" name="Google Shape;577;p30"/>
          <p:cNvGrpSpPr/>
          <p:nvPr/>
        </p:nvGrpSpPr>
        <p:grpSpPr>
          <a:xfrm>
            <a:off x="3881250" y="2268825"/>
            <a:ext cx="4717625" cy="1590375"/>
            <a:chOff x="2281050" y="1278225"/>
            <a:chExt cx="4717625" cy="1590375"/>
          </a:xfrm>
        </p:grpSpPr>
        <p:sp>
          <p:nvSpPr>
            <p:cNvPr id="578" name="Google Shape;578;p30"/>
            <p:cNvSpPr/>
            <p:nvPr/>
          </p:nvSpPr>
          <p:spPr>
            <a:xfrm>
              <a:off x="2281050" y="1278225"/>
              <a:ext cx="4620900" cy="871400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579" name="Google Shape;579;p30"/>
            <p:cNvSpPr/>
            <p:nvPr/>
          </p:nvSpPr>
          <p:spPr>
            <a:xfrm>
              <a:off x="2467700" y="2229350"/>
              <a:ext cx="4530975" cy="639250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580" name="Google Shape;580;p30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1" name="Google Shape;581;p30"/>
          <p:cNvSpPr txBox="1"/>
          <p:nvPr/>
        </p:nvSpPr>
        <p:spPr>
          <a:xfrm>
            <a:off x="4577188" y="2234188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L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31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 Definitions</a:t>
            </a:r>
            <a:endParaRPr/>
          </a:p>
        </p:txBody>
      </p:sp>
      <p:sp>
        <p:nvSpPr>
          <p:cNvPr id="587" name="Google Shape;587;p31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0099"/>
                </a:solidFill>
              </a:rPr>
              <a:t>green face</a:t>
            </a:r>
            <a:r>
              <a:rPr lang="en"/>
              <a:t>:</a:t>
            </a:r>
            <a:r>
              <a:rPr lang="en" sz="1350"/>
              <a:t> union of faces that lie on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 –</a:t>
            </a:r>
            <a:r>
              <a:rPr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s̅t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:</a:t>
            </a:r>
            <a:r>
              <a:rPr lang="en" sz="1350"/>
              <a:t> the graph minus the edges that intersect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 sz="1350">
                <a:solidFill>
                  <a:srgbClr val="000099"/>
                </a:solidFill>
              </a:rPr>
              <a:t>-blue face</a:t>
            </a:r>
            <a:r>
              <a:rPr lang="en"/>
              <a:t>:</a:t>
            </a:r>
            <a:r>
              <a:rPr lang="en" sz="1350"/>
              <a:t> union of the faces adjacent to green face </a:t>
            </a:r>
            <a:r>
              <a:rPr lang="en" sz="1350"/>
              <a:t>and</a:t>
            </a:r>
            <a:r>
              <a:rPr lang="en" sz="1350"/>
              <a:t>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endParaRPr i="1"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0099"/>
                </a:solidFill>
              </a:rPr>
              <a:t>core</a:t>
            </a:r>
            <a:r>
              <a:rPr lang="en"/>
              <a:t>:</a:t>
            </a:r>
            <a:r>
              <a:rPr lang="en" sz="1350"/>
              <a:t> traverses green face either left or right</a:t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i="1" lang="en" sz="1350">
                <a:solidFill>
                  <a:srgbClr val="000099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 sz="1350">
                <a:solidFill>
                  <a:srgbClr val="000099"/>
                </a:solidFill>
              </a:rPr>
              <a:t>-thread</a:t>
            </a:r>
            <a:r>
              <a:rPr lang="en"/>
              <a:t>:</a:t>
            </a:r>
            <a:r>
              <a:rPr lang="en" sz="1350"/>
              <a:t> traverses the union of green face and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 sz="1350"/>
              <a:t>-blue face</a:t>
            </a:r>
            <a:r>
              <a:rPr lang="en"/>
              <a:t>, </a:t>
            </a:r>
            <a:r>
              <a:rPr lang="en" sz="1350"/>
              <a:t>left or right</a:t>
            </a:r>
            <a:endParaRPr sz="1350"/>
          </a:p>
        </p:txBody>
      </p:sp>
      <p:sp>
        <p:nvSpPr>
          <p:cNvPr id="588" name="Google Shape;588;p31"/>
          <p:cNvSpPr/>
          <p:nvPr/>
        </p:nvSpPr>
        <p:spPr>
          <a:xfrm>
            <a:off x="4709969" y="1537675"/>
            <a:ext cx="3124200" cy="1055075"/>
          </a:xfrm>
          <a:custGeom>
            <a:rect b="b" l="l" r="r" t="t"/>
            <a:pathLst>
              <a:path extrusionOk="0" h="42203" w="124968">
                <a:moveTo>
                  <a:pt x="0" y="22508"/>
                </a:moveTo>
                <a:lnTo>
                  <a:pt x="60725" y="0"/>
                </a:lnTo>
                <a:lnTo>
                  <a:pt x="124968" y="13130"/>
                </a:lnTo>
                <a:lnTo>
                  <a:pt x="89798" y="32356"/>
                </a:lnTo>
                <a:lnTo>
                  <a:pt x="36810" y="42203"/>
                </a:lnTo>
                <a:close/>
              </a:path>
            </a:pathLst>
          </a:cu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589" name="Google Shape;589;p31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590" name="Google Shape;590;p31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591" name="Google Shape;591;p31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2" name="Google Shape;592;p31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3" name="Google Shape;593;p31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4" name="Google Shape;594;p31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5" name="Google Shape;595;p31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6" name="Google Shape;596;p31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7" name="Google Shape;597;p31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598" name="Google Shape;598;p31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9" name="Google Shape;599;p31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0" name="Google Shape;600;p31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1" name="Google Shape;601;p31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2" name="Google Shape;602;p31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3" name="Google Shape;603;p31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4" name="Google Shape;604;p31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5" name="Google Shape;605;p31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06" name="Google Shape;606;p31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07" name="Google Shape;607;p31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08" name="Google Shape;608;p31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09" name="Google Shape;609;p31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10" name="Google Shape;610;p31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11" name="Google Shape;611;p31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12" name="Google Shape;612;p31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13" name="Google Shape;613;p31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14" name="Google Shape;614;p31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15" name="Google Shape;615;p31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16" name="Google Shape;616;p31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617" name="Google Shape;617;p31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8" name="Google Shape;618;p31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9" name="Google Shape;619;p31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0" name="Google Shape;620;p31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21" name="Google Shape;621;p31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2" name="Google Shape;622;p31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3" name="Google Shape;623;p31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4" name="Google Shape;624;p31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5" name="Google Shape;625;p31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6" name="Google Shape;626;p31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27" name="Google Shape;627;p31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628" name="Google Shape;628;p31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9" name="Google Shape;629;p31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0" name="Google Shape;630;p31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</p:grpSp>
      <p:grpSp>
        <p:nvGrpSpPr>
          <p:cNvPr id="631" name="Google Shape;631;p31"/>
          <p:cNvGrpSpPr/>
          <p:nvPr/>
        </p:nvGrpSpPr>
        <p:grpSpPr>
          <a:xfrm>
            <a:off x="3881250" y="2268825"/>
            <a:ext cx="4717625" cy="1590375"/>
            <a:chOff x="2281050" y="1278225"/>
            <a:chExt cx="4717625" cy="1590375"/>
          </a:xfrm>
        </p:grpSpPr>
        <p:sp>
          <p:nvSpPr>
            <p:cNvPr id="632" name="Google Shape;632;p31"/>
            <p:cNvSpPr/>
            <p:nvPr/>
          </p:nvSpPr>
          <p:spPr>
            <a:xfrm>
              <a:off x="2281050" y="1278225"/>
              <a:ext cx="4620900" cy="871400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633" name="Google Shape;633;p31"/>
            <p:cNvSpPr/>
            <p:nvPr/>
          </p:nvSpPr>
          <p:spPr>
            <a:xfrm>
              <a:off x="2467700" y="2229350"/>
              <a:ext cx="4530975" cy="639250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634" name="Google Shape;634;p31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5" name="Google Shape;635;p31"/>
          <p:cNvSpPr txBox="1"/>
          <p:nvPr/>
        </p:nvSpPr>
        <p:spPr>
          <a:xfrm>
            <a:off x="4577188" y="2234188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L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36" name="Google Shape;636;p31"/>
          <p:cNvGrpSpPr/>
          <p:nvPr/>
        </p:nvGrpSpPr>
        <p:grpSpPr>
          <a:xfrm>
            <a:off x="4869775" y="1574238"/>
            <a:ext cx="3561025" cy="1542375"/>
            <a:chOff x="3269575" y="583638"/>
            <a:chExt cx="3561025" cy="1542375"/>
          </a:xfrm>
        </p:grpSpPr>
        <p:sp>
          <p:nvSpPr>
            <p:cNvPr id="637" name="Google Shape;637;p31"/>
            <p:cNvSpPr/>
            <p:nvPr/>
          </p:nvSpPr>
          <p:spPr>
            <a:xfrm>
              <a:off x="3269575" y="674987"/>
              <a:ext cx="3561025" cy="145102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638" name="Google Shape;638;p31"/>
            <p:cNvSpPr txBox="1"/>
            <p:nvPr/>
          </p:nvSpPr>
          <p:spPr>
            <a:xfrm>
              <a:off x="4521375" y="58363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thread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639" name="Google Shape;639;p31"/>
          <p:cNvSpPr txBox="1"/>
          <p:nvPr/>
        </p:nvSpPr>
        <p:spPr>
          <a:xfrm>
            <a:off x="9331925" y="996825"/>
            <a:ext cx="2239800" cy="23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highlight>
                  <a:srgbClr val="FFFF00"/>
                </a:highlight>
              </a:rPr>
              <a:t>TODO: do you prefer this font for letters on the diagram?</a:t>
            </a:r>
            <a:br>
              <a:rPr lang="en" sz="1600">
                <a:solidFill>
                  <a:schemeClr val="dk1"/>
                </a:solidFill>
                <a:highlight>
                  <a:srgbClr val="FFFF00"/>
                </a:highlight>
              </a:rPr>
            </a:br>
            <a:br>
              <a:rPr lang="en" sz="16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lang="en" sz="1200">
                <a:solidFill>
                  <a:schemeClr val="dk1"/>
                </a:solidFill>
                <a:highlight>
                  <a:srgbClr val="FFFF00"/>
                </a:highlight>
              </a:rPr>
              <a:t>It is Old Standard TT, the closest Google slides has to LaTeX’s Computer Modern</a:t>
            </a:r>
            <a:endParaRPr sz="12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-"/>
            </a:pPr>
            <a:r>
              <a:rPr lang="en" sz="1200">
                <a:solidFill>
                  <a:schemeClr val="dk1"/>
                </a:solidFill>
                <a:highlight>
                  <a:srgbClr val="FFFF00"/>
                </a:highlight>
              </a:rPr>
              <a:t>Zaz</a:t>
            </a:r>
            <a:endParaRPr sz="12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32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Outline</a:t>
            </a:r>
            <a:endParaRPr/>
          </a:p>
        </p:txBody>
      </p:sp>
      <p:sp>
        <p:nvSpPr>
          <p:cNvPr id="645" name="Google Shape;645;p32"/>
          <p:cNvSpPr/>
          <p:nvPr/>
        </p:nvSpPr>
        <p:spPr>
          <a:xfrm>
            <a:off x="854050" y="2724442"/>
            <a:ext cx="4062900" cy="18537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6" name="Google Shape;646;p32"/>
          <p:cNvSpPr/>
          <p:nvPr/>
        </p:nvSpPr>
        <p:spPr>
          <a:xfrm>
            <a:off x="1232125" y="1646947"/>
            <a:ext cx="4062900" cy="3549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7" name="Google Shape;647;p32"/>
          <p:cNvSpPr/>
          <p:nvPr/>
        </p:nvSpPr>
        <p:spPr>
          <a:xfrm>
            <a:off x="1392900" y="2236146"/>
            <a:ext cx="4062900" cy="2553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33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653" name="Google Shape;653;p33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33"/>
          <p:cNvSpPr/>
          <p:nvPr/>
        </p:nvSpPr>
        <p:spPr>
          <a:xfrm>
            <a:off x="3768975" y="2100375"/>
            <a:ext cx="5087800" cy="2042750"/>
          </a:xfrm>
          <a:custGeom>
            <a:rect b="b" l="l" r="r" t="t"/>
            <a:pathLst>
              <a:path extrusionOk="0" h="81710" w="203512">
                <a:moveTo>
                  <a:pt x="0" y="43610"/>
                </a:moveTo>
                <a:lnTo>
                  <a:pt x="37748" y="0"/>
                </a:lnTo>
                <a:lnTo>
                  <a:pt x="74676" y="19695"/>
                </a:lnTo>
                <a:lnTo>
                  <a:pt x="128250" y="9848"/>
                </a:lnTo>
                <a:lnTo>
                  <a:pt x="203512" y="43610"/>
                </a:lnTo>
                <a:lnTo>
                  <a:pt x="153220" y="70222"/>
                </a:lnTo>
                <a:lnTo>
                  <a:pt x="100349" y="53106"/>
                </a:lnTo>
                <a:lnTo>
                  <a:pt x="117231" y="81710"/>
                </a:lnTo>
                <a:lnTo>
                  <a:pt x="58850" y="53692"/>
                </a:lnTo>
                <a:close/>
              </a:path>
            </a:pathLst>
          </a:custGeom>
          <a:solidFill>
            <a:srgbClr val="79EC4A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grpSp>
        <p:nvGrpSpPr>
          <p:cNvPr id="655" name="Google Shape;655;p33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cxnSp>
          <p:nvCxnSpPr>
            <p:cNvPr id="656" name="Google Shape;656;p33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7" name="Google Shape;657;p33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8" name="Google Shape;658;p33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9" name="Google Shape;659;p33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0" name="Google Shape;660;p33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1" name="Google Shape;661;p33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2" name="Google Shape;662;p33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663" name="Google Shape;663;p33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4" name="Google Shape;664;p33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5" name="Google Shape;665;p33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6" name="Google Shape;666;p33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7" name="Google Shape;667;p33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8" name="Google Shape;668;p33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9" name="Google Shape;669;p33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0" name="Google Shape;670;p33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1" name="Google Shape;671;p33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72" name="Google Shape;672;p33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73" name="Google Shape;673;p33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74" name="Google Shape;674;p33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75" name="Google Shape;675;p33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76" name="Google Shape;676;p33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77" name="Google Shape;677;p33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78" name="Google Shape;678;p33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79" name="Google Shape;679;p33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80" name="Google Shape;680;p33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81" name="Google Shape;681;p33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82" name="Google Shape;682;p33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683" name="Google Shape;683;p33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4" name="Google Shape;684;p33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5" name="Google Shape;685;p33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86" name="Google Shape;686;p33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687" name="Google Shape;687;p33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8" name="Google Shape;688;p33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9" name="Google Shape;689;p33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0" name="Google Shape;690;p33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1" name="Google Shape;691;p33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2" name="Google Shape;692;p33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3" name="Google Shape;693;p33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694" name="Google Shape;694;p33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695" name="Google Shape;695;p33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6" name="Google Shape;696;p33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7" name="Google Shape;697;p33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34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703" name="Google Shape;703;p34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originates 2 cores:</a:t>
            </a:r>
            <a:endParaRPr sz="1350"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 core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R core</a:t>
            </a:r>
            <a:endParaRPr sz="1350"/>
          </a:p>
        </p:txBody>
      </p:sp>
      <p:grpSp>
        <p:nvGrpSpPr>
          <p:cNvPr id="704" name="Google Shape;704;p34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705" name="Google Shape;705;p34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706" name="Google Shape;706;p34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7" name="Google Shape;707;p34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8" name="Google Shape;708;p34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9" name="Google Shape;709;p34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0" name="Google Shape;710;p34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1" name="Google Shape;711;p34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2" name="Google Shape;712;p34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713" name="Google Shape;713;p34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4" name="Google Shape;714;p34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5" name="Google Shape;715;p34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6" name="Google Shape;716;p34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7" name="Google Shape;717;p34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8" name="Google Shape;718;p34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9" name="Google Shape;719;p34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0" name="Google Shape;720;p34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1" name="Google Shape;721;p34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2" name="Google Shape;722;p34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23" name="Google Shape;723;p34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24" name="Google Shape;724;p34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25" name="Google Shape;725;p34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26" name="Google Shape;726;p34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27" name="Google Shape;727;p34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28" name="Google Shape;728;p34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29" name="Google Shape;729;p34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30" name="Google Shape;730;p34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31" name="Google Shape;731;p34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32" name="Google Shape;732;p34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33" name="Google Shape;733;p34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34" name="Google Shape;734;p34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35" name="Google Shape;735;p34"/>
            <p:cNvSpPr txBox="1"/>
            <p:nvPr/>
          </p:nvSpPr>
          <p:spPr>
            <a:xfrm>
              <a:off x="3548663" y="2088175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R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736" name="Google Shape;736;p34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7" name="Google Shape;737;p34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8" name="Google Shape;738;p34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39" name="Google Shape;739;p34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740" name="Google Shape;740;p34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1" name="Google Shape;741;p34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2" name="Google Shape;742;p34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3" name="Google Shape;743;p34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4" name="Google Shape;744;p34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5" name="Google Shape;745;p34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46" name="Google Shape;746;p34"/>
            <p:cNvSpPr/>
            <p:nvPr/>
          </p:nvSpPr>
          <p:spPr>
            <a:xfrm>
              <a:off x="2281050" y="1219700"/>
              <a:ext cx="849700" cy="929925"/>
            </a:xfrm>
            <a:custGeom>
              <a:rect b="b" l="l" r="r" t="t"/>
              <a:pathLst>
                <a:path extrusionOk="0" h="37197" w="33988">
                  <a:moveTo>
                    <a:pt x="0" y="37197"/>
                  </a:moveTo>
                  <a:cubicBezTo>
                    <a:pt x="3412" y="33467"/>
                    <a:pt x="15651" y="20120"/>
                    <a:pt x="20474" y="14816"/>
                  </a:cubicBezTo>
                  <a:cubicBezTo>
                    <a:pt x="25298" y="9512"/>
                    <a:pt x="27042" y="7490"/>
                    <a:pt x="28941" y="5373"/>
                  </a:cubicBezTo>
                  <a:cubicBezTo>
                    <a:pt x="30841" y="3256"/>
                    <a:pt x="31030" y="3012"/>
                    <a:pt x="31871" y="2116"/>
                  </a:cubicBezTo>
                  <a:cubicBezTo>
                    <a:pt x="32712" y="1221"/>
                    <a:pt x="33635" y="353"/>
                    <a:pt x="33988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747" name="Google Shape;747;p34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48" name="Google Shape;748;p34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749" name="Google Shape;749;p34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0" name="Google Shape;750;p34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51" name="Google Shape;751;p34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52" name="Google Shape;752;p34"/>
            <p:cNvSpPr/>
            <p:nvPr/>
          </p:nvSpPr>
          <p:spPr>
            <a:xfrm>
              <a:off x="2467700" y="2229350"/>
              <a:ext cx="1114875" cy="166725"/>
            </a:xfrm>
            <a:custGeom>
              <a:rect b="b" l="l" r="r" t="t"/>
              <a:pathLst>
                <a:path extrusionOk="0" h="6669" w="44595">
                  <a:moveTo>
                    <a:pt x="0" y="0"/>
                  </a:moveTo>
                  <a:cubicBezTo>
                    <a:pt x="3742" y="515"/>
                    <a:pt x="17652" y="2410"/>
                    <a:pt x="22452" y="3087"/>
                  </a:cubicBezTo>
                  <a:cubicBezTo>
                    <a:pt x="27252" y="3764"/>
                    <a:pt x="27255" y="3793"/>
                    <a:pt x="28802" y="4064"/>
                  </a:cubicBezTo>
                  <a:cubicBezTo>
                    <a:pt x="30349" y="4335"/>
                    <a:pt x="30348" y="4471"/>
                    <a:pt x="31732" y="4715"/>
                  </a:cubicBezTo>
                  <a:cubicBezTo>
                    <a:pt x="33116" y="4959"/>
                    <a:pt x="35721" y="5312"/>
                    <a:pt x="37105" y="5529"/>
                  </a:cubicBezTo>
                  <a:cubicBezTo>
                    <a:pt x="38489" y="5746"/>
                    <a:pt x="38788" y="5827"/>
                    <a:pt x="40036" y="6017"/>
                  </a:cubicBezTo>
                  <a:cubicBezTo>
                    <a:pt x="41284" y="6207"/>
                    <a:pt x="43835" y="6560"/>
                    <a:pt x="44595" y="6669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35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758" name="Google Shape;758;p35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originates 2 cores:</a:t>
            </a:r>
            <a:endParaRPr sz="1350"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 core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R core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they visit the next node clockwise or counterclockwise on the current face</a:t>
            </a:r>
            <a:endParaRPr sz="1350"/>
          </a:p>
        </p:txBody>
      </p:sp>
      <p:grpSp>
        <p:nvGrpSpPr>
          <p:cNvPr id="759" name="Google Shape;759;p35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760" name="Google Shape;760;p35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761" name="Google Shape;761;p35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2" name="Google Shape;762;p35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3" name="Google Shape;763;p35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4" name="Google Shape;764;p35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5" name="Google Shape;765;p35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6" name="Google Shape;766;p35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7" name="Google Shape;767;p35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768" name="Google Shape;768;p35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9" name="Google Shape;769;p35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0" name="Google Shape;770;p35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1" name="Google Shape;771;p35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2" name="Google Shape;772;p35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3" name="Google Shape;773;p35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4" name="Google Shape;774;p35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5" name="Google Shape;775;p35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6" name="Google Shape;776;p35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77" name="Google Shape;777;p35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78" name="Google Shape;778;p35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79" name="Google Shape;779;p35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0" name="Google Shape;780;p35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1" name="Google Shape;781;p35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2" name="Google Shape;782;p35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3" name="Google Shape;783;p35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4" name="Google Shape;784;p35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5" name="Google Shape;785;p35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6" name="Google Shape;786;p35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7" name="Google Shape;787;p35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8" name="Google Shape;788;p35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789" name="Google Shape;789;p35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790" name="Google Shape;790;p35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1" name="Google Shape;791;p35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2" name="Google Shape;792;p35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93" name="Google Shape;793;p35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794" name="Google Shape;794;p35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5" name="Google Shape;795;p35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6" name="Google Shape;796;p35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7" name="Google Shape;797;p35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8" name="Google Shape;798;p35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9" name="Google Shape;799;p35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00" name="Google Shape;800;p35"/>
            <p:cNvSpPr/>
            <p:nvPr/>
          </p:nvSpPr>
          <p:spPr>
            <a:xfrm>
              <a:off x="2281050" y="1267742"/>
              <a:ext cx="1783200" cy="881875"/>
            </a:xfrm>
            <a:custGeom>
              <a:rect b="b" l="l" r="r" t="t"/>
              <a:pathLst>
                <a:path extrusionOk="0" h="35275" w="71328">
                  <a:moveTo>
                    <a:pt x="0" y="35275"/>
                  </a:moveTo>
                  <a:cubicBezTo>
                    <a:pt x="5856" y="29515"/>
                    <a:pt x="25009" y="4581"/>
                    <a:pt x="35133" y="715"/>
                  </a:cubicBezTo>
                  <a:cubicBezTo>
                    <a:pt x="45257" y="-3151"/>
                    <a:pt x="55726" y="9806"/>
                    <a:pt x="60745" y="12080"/>
                  </a:cubicBezTo>
                  <a:cubicBezTo>
                    <a:pt x="65765" y="14354"/>
                    <a:pt x="63486" y="13872"/>
                    <a:pt x="65250" y="14360"/>
                  </a:cubicBezTo>
                  <a:cubicBezTo>
                    <a:pt x="67014" y="14849"/>
                    <a:pt x="70315" y="14903"/>
                    <a:pt x="71328" y="1501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801" name="Google Shape;801;p35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02" name="Google Shape;802;p35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803" name="Google Shape;803;p35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4" name="Google Shape;804;p35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05" name="Google Shape;805;p35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06" name="Google Shape;806;p35"/>
            <p:cNvSpPr/>
            <p:nvPr/>
          </p:nvSpPr>
          <p:spPr>
            <a:xfrm>
              <a:off x="2467700" y="2229350"/>
              <a:ext cx="2500200" cy="789500"/>
            </a:xfrm>
            <a:custGeom>
              <a:rect b="b" l="l" r="r" t="t"/>
              <a:pathLst>
                <a:path extrusionOk="0" h="31580" w="100008">
                  <a:moveTo>
                    <a:pt x="0" y="0"/>
                  </a:moveTo>
                  <a:cubicBezTo>
                    <a:pt x="7894" y="1075"/>
                    <a:pt x="32946" y="2269"/>
                    <a:pt x="47362" y="6447"/>
                  </a:cubicBezTo>
                  <a:cubicBezTo>
                    <a:pt x="61778" y="10625"/>
                    <a:pt x="79429" y="21747"/>
                    <a:pt x="86494" y="25067"/>
                  </a:cubicBezTo>
                  <a:cubicBezTo>
                    <a:pt x="93559" y="28388"/>
                    <a:pt x="88801" y="25909"/>
                    <a:pt x="89751" y="26370"/>
                  </a:cubicBezTo>
                  <a:cubicBezTo>
                    <a:pt x="90701" y="26831"/>
                    <a:pt x="91406" y="27401"/>
                    <a:pt x="92193" y="27835"/>
                  </a:cubicBezTo>
                  <a:cubicBezTo>
                    <a:pt x="92980" y="28269"/>
                    <a:pt x="93171" y="28351"/>
                    <a:pt x="94473" y="28975"/>
                  </a:cubicBezTo>
                  <a:cubicBezTo>
                    <a:pt x="95776" y="29599"/>
                    <a:pt x="99086" y="31146"/>
                    <a:pt x="100008" y="3158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807" name="Google Shape;807;p35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36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813" name="Google Shape;813;p36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originates 2 cores:</a:t>
            </a:r>
            <a:endParaRPr sz="1350"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 core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R core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/>
              <a:t>they visit the next node clockwise or counterclockwise on the current face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excluding nodes that are on the other side of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st</a:t>
            </a:r>
            <a:r>
              <a:rPr lang="en"/>
              <a:t>-</a:t>
            </a:r>
            <a:r>
              <a:rPr lang="en" sz="1350"/>
              <a:t>line</a:t>
            </a:r>
            <a:endParaRPr sz="1350"/>
          </a:p>
        </p:txBody>
      </p:sp>
      <p:grpSp>
        <p:nvGrpSpPr>
          <p:cNvPr id="814" name="Google Shape;814;p36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815" name="Google Shape;815;p36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816" name="Google Shape;816;p36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7" name="Google Shape;817;p36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8" name="Google Shape;818;p36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9" name="Google Shape;819;p36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0" name="Google Shape;820;p36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1" name="Google Shape;821;p36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2" name="Google Shape;822;p36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823" name="Google Shape;823;p36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4" name="Google Shape;824;p36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5" name="Google Shape;825;p36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6" name="Google Shape;826;p36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7" name="Google Shape;827;p36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8" name="Google Shape;828;p36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9" name="Google Shape;829;p36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0" name="Google Shape;830;p36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1" name="Google Shape;831;p36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32" name="Google Shape;832;p36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33" name="Google Shape;833;p36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34" name="Google Shape;834;p36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35" name="Google Shape;835;p36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36" name="Google Shape;836;p36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37" name="Google Shape;837;p36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38" name="Google Shape;838;p36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39" name="Google Shape;839;p36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40" name="Google Shape;840;p36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41" name="Google Shape;841;p36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42" name="Google Shape;842;p36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43" name="Google Shape;843;p36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44" name="Google Shape;844;p36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845" name="Google Shape;845;p36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6" name="Google Shape;846;p36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7" name="Google Shape;847;p36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48" name="Google Shape;848;p36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849" name="Google Shape;849;p36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0" name="Google Shape;850;p36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1" name="Google Shape;851;p36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2" name="Google Shape;852;p36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3" name="Google Shape;853;p36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4" name="Google Shape;854;p36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55" name="Google Shape;855;p36"/>
            <p:cNvSpPr/>
            <p:nvPr/>
          </p:nvSpPr>
          <p:spPr>
            <a:xfrm>
              <a:off x="2281050" y="1278225"/>
              <a:ext cx="3116425" cy="871400"/>
            </a:xfrm>
            <a:custGeom>
              <a:rect b="b" l="l" r="r" t="t"/>
              <a:pathLst>
                <a:path extrusionOk="0" h="34856" w="124657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11968" y="10012"/>
                    <a:pt x="120242" y="8268"/>
                  </a:cubicBezTo>
                  <a:cubicBezTo>
                    <a:pt x="128516" y="6524"/>
                    <a:pt x="122535" y="7363"/>
                    <a:pt x="122994" y="7182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856" name="Google Shape;856;p36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57" name="Google Shape;857;p36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858" name="Google Shape;858;p36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9" name="Google Shape;859;p36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60" name="Google Shape;860;p36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</p:grpSp>
      <p:sp>
        <p:nvSpPr>
          <p:cNvPr id="861" name="Google Shape;861;p36"/>
          <p:cNvSpPr/>
          <p:nvPr/>
        </p:nvSpPr>
        <p:spPr>
          <a:xfrm>
            <a:off x="4067900" y="3219950"/>
            <a:ext cx="2276700" cy="638975"/>
          </a:xfrm>
          <a:custGeom>
            <a:rect b="b" l="l" r="r" t="t"/>
            <a:pathLst>
              <a:path extrusionOk="0" h="25559" w="91068">
                <a:moveTo>
                  <a:pt x="0" y="0"/>
                </a:moveTo>
                <a:cubicBezTo>
                  <a:pt x="7894" y="1075"/>
                  <a:pt x="32298" y="2188"/>
                  <a:pt x="47362" y="6447"/>
                </a:cubicBezTo>
                <a:cubicBezTo>
                  <a:pt x="62426" y="10706"/>
                  <a:pt x="85833" y="25791"/>
                  <a:pt x="90385" y="25556"/>
                </a:cubicBezTo>
                <a:cubicBezTo>
                  <a:pt x="94937" y="25322"/>
                  <a:pt x="75254" y="8536"/>
                  <a:pt x="74676" y="5040"/>
                </a:cubicBezTo>
                <a:cubicBezTo>
                  <a:pt x="74098" y="1544"/>
                  <a:pt x="84631" y="4574"/>
                  <a:pt x="86915" y="4579"/>
                </a:cubicBezTo>
                <a:cubicBezTo>
                  <a:pt x="89199" y="4584"/>
                  <a:pt x="87702" y="4797"/>
                  <a:pt x="88380" y="5068"/>
                </a:cubicBezTo>
                <a:cubicBezTo>
                  <a:pt x="89058" y="5339"/>
                  <a:pt x="90551" y="6017"/>
                  <a:pt x="90985" y="6207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sp>
        <p:nvSpPr>
          <p:cNvPr id="862" name="Google Shape;862;p36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37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grpSp>
        <p:nvGrpSpPr>
          <p:cNvPr id="868" name="Google Shape;868;p37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869" name="Google Shape;869;p37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870" name="Google Shape;870;p37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1" name="Google Shape;871;p37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2" name="Google Shape;872;p37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3" name="Google Shape;873;p37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4" name="Google Shape;874;p37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5" name="Google Shape;875;p37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6" name="Google Shape;876;p37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877" name="Google Shape;877;p37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8" name="Google Shape;878;p37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9" name="Google Shape;879;p37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0" name="Google Shape;880;p37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1" name="Google Shape;881;p37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2" name="Google Shape;882;p37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3" name="Google Shape;883;p37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4" name="Google Shape;884;p37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5" name="Google Shape;885;p37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86" name="Google Shape;886;p37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87" name="Google Shape;887;p37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88" name="Google Shape;888;p37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89" name="Google Shape;889;p37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0" name="Google Shape;890;p37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1" name="Google Shape;891;p37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2" name="Google Shape;892;p37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3" name="Google Shape;893;p37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4" name="Google Shape;894;p37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5" name="Google Shape;895;p37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6" name="Google Shape;896;p37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7" name="Google Shape;897;p37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898" name="Google Shape;898;p37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899" name="Google Shape;899;p37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0" name="Google Shape;900;p37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1" name="Google Shape;901;p37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02" name="Google Shape;902;p37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903" name="Google Shape;903;p37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4" name="Google Shape;904;p37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5" name="Google Shape;905;p37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6" name="Google Shape;906;p37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7" name="Google Shape;907;p37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8" name="Google Shape;908;p37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09" name="Google Shape;909;p37"/>
            <p:cNvSpPr/>
            <p:nvPr/>
          </p:nvSpPr>
          <p:spPr>
            <a:xfrm>
              <a:off x="2281050" y="1278225"/>
              <a:ext cx="4620900" cy="871400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910" name="Google Shape;910;p37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11" name="Google Shape;911;p37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912" name="Google Shape;912;p37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3" name="Google Shape;913;p37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14" name="Google Shape;914;p37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15" name="Google Shape;915;p37"/>
            <p:cNvSpPr/>
            <p:nvPr/>
          </p:nvSpPr>
          <p:spPr>
            <a:xfrm>
              <a:off x="2467700" y="2229350"/>
              <a:ext cx="3478325" cy="638975"/>
            </a:xfrm>
            <a:custGeom>
              <a:rect b="b" l="l" r="r" t="t"/>
              <a:pathLst>
                <a:path extrusionOk="0" h="25559" w="139133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27001" y="17155"/>
                    <a:pt x="135050" y="20163"/>
                  </a:cubicBezTo>
                  <a:cubicBezTo>
                    <a:pt x="143099" y="23171"/>
                    <a:pt x="136706" y="20745"/>
                    <a:pt x="137037" y="2086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916" name="Google Shape;916;p37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7" name="Google Shape;917;p37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originates 2 cores:</a:t>
            </a:r>
            <a:endParaRPr sz="1350"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 core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R core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they visit the next node clockwise or counterclockwise on the current face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excluding nodes that are on the other side of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st</a:t>
            </a:r>
            <a:r>
              <a:rPr lang="en"/>
              <a:t>-</a:t>
            </a:r>
            <a:r>
              <a:rPr lang="en" sz="1350"/>
              <a:t>line</a:t>
            </a:r>
            <a:endParaRPr sz="135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0"/>
          <p:cNvSpPr txBox="1"/>
          <p:nvPr>
            <p:ph idx="1" type="body"/>
          </p:nvPr>
        </p:nvSpPr>
        <p:spPr>
          <a:xfrm>
            <a:off x="647075" y="984625"/>
            <a:ext cx="8174700" cy="3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7185" lvl="0" marL="3429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static nodes, each node knows its global 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coordinates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source knows </a:t>
            </a:r>
            <a:r>
              <a:rPr lang="en"/>
              <a:t>coords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en"/>
              <a:t>target</a:t>
            </a:r>
            <a:endParaRPr/>
          </a:p>
          <a:p>
            <a:pPr indent="-337185" lvl="0" marL="34290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little overhead</a:t>
            </a:r>
            <a:endParaRPr/>
          </a:p>
          <a:p>
            <a:pPr indent="-280035" lvl="1" marL="74295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latin typeface="Arial"/>
                <a:ea typeface="Arial"/>
                <a:cs typeface="Arial"/>
                <a:sym typeface="Arial"/>
              </a:rPr>
              <a:t>no routing tables</a:t>
            </a:r>
            <a:r>
              <a:rPr lang="en"/>
              <a:t>:  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node only knows coords of neighbors</a:t>
            </a:r>
            <a:endParaRPr/>
          </a:p>
          <a:p>
            <a:pPr indent="-280035" lvl="1" marL="74295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latin typeface="Arial"/>
                <a:ea typeface="Arial"/>
                <a:cs typeface="Arial"/>
                <a:sym typeface="Arial"/>
              </a:rPr>
              <a:t>no memory</a:t>
            </a:r>
            <a:r>
              <a:rPr lang="en"/>
              <a:t>:  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info kept at node after message is routed</a:t>
            </a:r>
            <a:endParaRPr/>
          </a:p>
          <a:p>
            <a:pPr indent="-280035" lvl="1" marL="74295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SzPts val="1350"/>
              <a:buFont typeface="Noto Sans Symbols"/>
              <a:buChar char="▪"/>
            </a:pPr>
            <a:r>
              <a:rPr b="0" i="0" lang="en" u="none" cap="none" strike="noStrike">
                <a:latin typeface="Arial"/>
                <a:ea typeface="Arial"/>
                <a:cs typeface="Arial"/>
                <a:sym typeface="Arial"/>
              </a:rPr>
              <a:t>no global knowledge</a:t>
            </a:r>
            <a:endParaRPr/>
          </a:p>
          <a:p>
            <a:pPr indent="-251459" lvl="0" marL="34290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None/>
            </a:pPr>
            <a:r>
              <a:t/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7185" lvl="0" marL="34290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 approaches</a:t>
            </a:r>
            <a:endParaRPr/>
          </a:p>
          <a:p>
            <a:pPr indent="-280035" lvl="1" marL="74295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flooding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expensive</a:t>
            </a:r>
            <a:endParaRPr/>
          </a:p>
          <a:p>
            <a:pPr indent="-280035" lvl="1" marL="74295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greedy routing</a:t>
            </a:r>
            <a:endParaRPr/>
          </a:p>
          <a:p>
            <a:pPr indent="-202564" lvl="2" marL="114300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−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message carries coords of </a:t>
            </a:r>
            <a:r>
              <a:rPr lang="en"/>
              <a:t>target</a:t>
            </a:r>
            <a:endParaRPr/>
          </a:p>
          <a:p>
            <a:pPr indent="-202564" lvl="2" marL="114300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−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node forwards to neighbor closer to</a:t>
            </a:r>
            <a:b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destination</a:t>
            </a:r>
            <a:endParaRPr/>
          </a:p>
          <a:p>
            <a:pPr indent="-280035" lvl="1" marL="74295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problem: </a:t>
            </a:r>
            <a:r>
              <a:rPr b="0" i="0" lang="en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local minimum</a:t>
            </a:r>
            <a:endParaRPr/>
          </a:p>
          <a:p>
            <a:pPr indent="-202564" lvl="2" marL="114300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−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if no closer neighbor?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8605" lvl="1" marL="742950" marR="0" rtl="0" algn="l">
              <a:lnSpc>
                <a:spcPct val="9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lang="en"/>
              <a:t>use face routing on planar graph </a:t>
            </a:r>
            <a:endParaRPr/>
          </a:p>
        </p:txBody>
      </p:sp>
      <p:sp>
        <p:nvSpPr>
          <p:cNvPr id="299" name="Google Shape;299;p20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Geometric Routing: Routing without Overhead</a:t>
            </a:r>
            <a:endParaRPr sz="1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1" name="Shape 9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" name="Google Shape;922;p38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grpSp>
        <p:nvGrpSpPr>
          <p:cNvPr id="923" name="Google Shape;923;p38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924" name="Google Shape;924;p38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925" name="Google Shape;925;p38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6" name="Google Shape;926;p38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7" name="Google Shape;927;p38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8" name="Google Shape;928;p38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9" name="Google Shape;929;p38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0" name="Google Shape;930;p38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1" name="Google Shape;931;p38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932" name="Google Shape;932;p38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3" name="Google Shape;933;p38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4" name="Google Shape;934;p38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5" name="Google Shape;935;p38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6" name="Google Shape;936;p38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7" name="Google Shape;937;p38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8" name="Google Shape;938;p38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9" name="Google Shape;939;p38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0" name="Google Shape;940;p38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41" name="Google Shape;941;p38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2" name="Google Shape;942;p38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3" name="Google Shape;943;p38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4" name="Google Shape;944;p38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5" name="Google Shape;945;p38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6" name="Google Shape;946;p38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7" name="Google Shape;947;p38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8" name="Google Shape;948;p38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49" name="Google Shape;949;p38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50" name="Google Shape;950;p38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51" name="Google Shape;951;p38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52" name="Google Shape;952;p38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53" name="Google Shape;953;p38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954" name="Google Shape;954;p38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5" name="Google Shape;955;p38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6" name="Google Shape;956;p38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57" name="Google Shape;957;p38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958" name="Google Shape;958;p38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9" name="Google Shape;959;p38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0" name="Google Shape;960;p38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1" name="Google Shape;961;p38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2" name="Google Shape;962;p38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3" name="Google Shape;963;p38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64" name="Google Shape;964;p38"/>
            <p:cNvSpPr/>
            <p:nvPr/>
          </p:nvSpPr>
          <p:spPr>
            <a:xfrm>
              <a:off x="2281050" y="1278225"/>
              <a:ext cx="4620900" cy="871400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965" name="Google Shape;965;p38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66" name="Google Shape;966;p38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967" name="Google Shape;967;p38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8" name="Google Shape;968;p38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69" name="Google Shape;969;p38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70" name="Google Shape;970;p38"/>
            <p:cNvSpPr/>
            <p:nvPr/>
          </p:nvSpPr>
          <p:spPr>
            <a:xfrm>
              <a:off x="2467700" y="2229350"/>
              <a:ext cx="4530975" cy="639250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971" name="Google Shape;971;p38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2" name="Google Shape;972;p38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originates 2 cores:</a:t>
            </a:r>
            <a:endParaRPr sz="1350"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 core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R core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they visit the next node clockwise or counterclockwise on the current face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excluding nodes that are on the other side of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st</a:t>
            </a:r>
            <a:r>
              <a:rPr lang="en"/>
              <a:t>-</a:t>
            </a:r>
            <a:r>
              <a:rPr lang="en" sz="1350"/>
              <a:t>line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two matching cores arrive at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endParaRPr i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39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978" name="Google Shape;978;p39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originates 2 </a:t>
            </a:r>
            <a:r>
              <a:rPr lang="en"/>
              <a:t>threads</a:t>
            </a:r>
            <a:r>
              <a:rPr lang="en" sz="1350"/>
              <a:t>:</a:t>
            </a:r>
            <a:endParaRPr sz="1350"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-thread (left)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h</a:t>
            </a:r>
            <a:r>
              <a:rPr lang="en"/>
              <a:t>-thread (right)</a:t>
            </a:r>
            <a:endParaRPr sz="1350"/>
          </a:p>
        </p:txBody>
      </p:sp>
      <p:grpSp>
        <p:nvGrpSpPr>
          <p:cNvPr id="979" name="Google Shape;979;p39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980" name="Google Shape;980;p39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981" name="Google Shape;981;p39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2" name="Google Shape;982;p39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3" name="Google Shape;983;p39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4" name="Google Shape;984;p39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5" name="Google Shape;985;p39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6" name="Google Shape;986;p39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7" name="Google Shape;987;p39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988" name="Google Shape;988;p39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9" name="Google Shape;989;p39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0" name="Google Shape;990;p39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1" name="Google Shape;991;p39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2" name="Google Shape;992;p39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3" name="Google Shape;993;p39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4" name="Google Shape;994;p39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5" name="Google Shape;995;p39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6" name="Google Shape;996;p39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97" name="Google Shape;997;p39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98" name="Google Shape;998;p39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999" name="Google Shape;999;p39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0" name="Google Shape;1000;p39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1" name="Google Shape;1001;p39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2" name="Google Shape;1002;p39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3" name="Google Shape;1003;p39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4" name="Google Shape;1004;p39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5" name="Google Shape;1005;p39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6" name="Google Shape;1006;p39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7" name="Google Shape;1007;p39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8" name="Google Shape;1008;p39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09" name="Google Shape;1009;p39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10" name="Google Shape;1010;p39"/>
            <p:cNvSpPr txBox="1"/>
            <p:nvPr/>
          </p:nvSpPr>
          <p:spPr>
            <a:xfrm>
              <a:off x="3548663" y="2088175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R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011" name="Google Shape;1011;p39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2" name="Google Shape;1012;p39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3" name="Google Shape;1013;p39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14" name="Google Shape;1014;p39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015" name="Google Shape;1015;p39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6" name="Google Shape;1016;p39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7" name="Google Shape;1017;p39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8" name="Google Shape;1018;p39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9" name="Google Shape;1019;p39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0" name="Google Shape;1020;p39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21" name="Google Shape;1021;p39"/>
            <p:cNvSpPr/>
            <p:nvPr/>
          </p:nvSpPr>
          <p:spPr>
            <a:xfrm>
              <a:off x="2281050" y="1219700"/>
              <a:ext cx="849700" cy="929925"/>
            </a:xfrm>
            <a:custGeom>
              <a:rect b="b" l="l" r="r" t="t"/>
              <a:pathLst>
                <a:path extrusionOk="0" h="37197" w="33988">
                  <a:moveTo>
                    <a:pt x="0" y="37197"/>
                  </a:moveTo>
                  <a:cubicBezTo>
                    <a:pt x="3412" y="33467"/>
                    <a:pt x="15651" y="20120"/>
                    <a:pt x="20474" y="14816"/>
                  </a:cubicBezTo>
                  <a:cubicBezTo>
                    <a:pt x="25298" y="9512"/>
                    <a:pt x="27042" y="7490"/>
                    <a:pt x="28941" y="5373"/>
                  </a:cubicBezTo>
                  <a:cubicBezTo>
                    <a:pt x="30841" y="3256"/>
                    <a:pt x="31030" y="3012"/>
                    <a:pt x="31871" y="2116"/>
                  </a:cubicBezTo>
                  <a:cubicBezTo>
                    <a:pt x="32712" y="1221"/>
                    <a:pt x="33635" y="353"/>
                    <a:pt x="33988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022" name="Google Shape;1022;p39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23" name="Google Shape;1023;p39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024" name="Google Shape;1024;p39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5" name="Google Shape;1025;p39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26" name="Google Shape;1026;p39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27" name="Google Shape;1027;p39"/>
            <p:cNvSpPr/>
            <p:nvPr/>
          </p:nvSpPr>
          <p:spPr>
            <a:xfrm>
              <a:off x="2467700" y="2229350"/>
              <a:ext cx="1114875" cy="166725"/>
            </a:xfrm>
            <a:custGeom>
              <a:rect b="b" l="l" r="r" t="t"/>
              <a:pathLst>
                <a:path extrusionOk="0" h="6669" w="44595">
                  <a:moveTo>
                    <a:pt x="0" y="0"/>
                  </a:moveTo>
                  <a:cubicBezTo>
                    <a:pt x="3742" y="515"/>
                    <a:pt x="17652" y="2410"/>
                    <a:pt x="22452" y="3087"/>
                  </a:cubicBezTo>
                  <a:cubicBezTo>
                    <a:pt x="27252" y="3764"/>
                    <a:pt x="27255" y="3793"/>
                    <a:pt x="28802" y="4064"/>
                  </a:cubicBezTo>
                  <a:cubicBezTo>
                    <a:pt x="30349" y="4335"/>
                    <a:pt x="30348" y="4471"/>
                    <a:pt x="31732" y="4715"/>
                  </a:cubicBezTo>
                  <a:cubicBezTo>
                    <a:pt x="33116" y="4959"/>
                    <a:pt x="35721" y="5312"/>
                    <a:pt x="37105" y="5529"/>
                  </a:cubicBezTo>
                  <a:cubicBezTo>
                    <a:pt x="38489" y="5746"/>
                    <a:pt x="38788" y="5827"/>
                    <a:pt x="40036" y="6017"/>
                  </a:cubicBezTo>
                  <a:cubicBezTo>
                    <a:pt x="41284" y="6207"/>
                    <a:pt x="43835" y="6560"/>
                    <a:pt x="44595" y="6669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1028" name="Google Shape;1028;p39"/>
          <p:cNvSpPr/>
          <p:nvPr/>
        </p:nvSpPr>
        <p:spPr>
          <a:xfrm>
            <a:off x="3834400" y="2060100"/>
            <a:ext cx="431550" cy="1025900"/>
          </a:xfrm>
          <a:custGeom>
            <a:rect b="b" l="l" r="r" t="t"/>
            <a:pathLst>
              <a:path extrusionOk="0" h="41036" w="17262">
                <a:moveTo>
                  <a:pt x="0" y="41036"/>
                </a:moveTo>
                <a:cubicBezTo>
                  <a:pt x="1008" y="38920"/>
                  <a:pt x="4398" y="32077"/>
                  <a:pt x="6045" y="28337"/>
                </a:cubicBezTo>
                <a:cubicBezTo>
                  <a:pt x="7692" y="24597"/>
                  <a:pt x="8801" y="21500"/>
                  <a:pt x="9883" y="18597"/>
                </a:cubicBezTo>
                <a:cubicBezTo>
                  <a:pt x="10965" y="15695"/>
                  <a:pt x="11309" y="14022"/>
                  <a:pt x="12539" y="10922"/>
                </a:cubicBezTo>
                <a:cubicBezTo>
                  <a:pt x="13769" y="7823"/>
                  <a:pt x="16475" y="1820"/>
                  <a:pt x="17262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sp>
        <p:nvSpPr>
          <p:cNvPr id="1029" name="Google Shape;1029;p39"/>
          <p:cNvSpPr/>
          <p:nvPr/>
        </p:nvSpPr>
        <p:spPr>
          <a:xfrm>
            <a:off x="3823175" y="3203925"/>
            <a:ext cx="656775" cy="368975"/>
          </a:xfrm>
          <a:custGeom>
            <a:rect b="b" l="l" r="r" t="t"/>
            <a:pathLst>
              <a:path extrusionOk="0" h="14759" w="26271">
                <a:moveTo>
                  <a:pt x="0" y="0"/>
                </a:moveTo>
                <a:cubicBezTo>
                  <a:pt x="1082" y="492"/>
                  <a:pt x="4182" y="1722"/>
                  <a:pt x="6494" y="2952"/>
                </a:cubicBezTo>
                <a:cubicBezTo>
                  <a:pt x="8806" y="4182"/>
                  <a:pt x="11808" y="6199"/>
                  <a:pt x="13874" y="7380"/>
                </a:cubicBezTo>
                <a:cubicBezTo>
                  <a:pt x="15940" y="8561"/>
                  <a:pt x="16826" y="8806"/>
                  <a:pt x="18892" y="10036"/>
                </a:cubicBezTo>
                <a:cubicBezTo>
                  <a:pt x="20958" y="11266"/>
                  <a:pt x="25041" y="13972"/>
                  <a:pt x="26271" y="14759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33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40"/>
          <p:cNvSpPr/>
          <p:nvPr/>
        </p:nvSpPr>
        <p:spPr>
          <a:xfrm>
            <a:off x="4718550" y="1537675"/>
            <a:ext cx="3124200" cy="1055075"/>
          </a:xfrm>
          <a:custGeom>
            <a:rect b="b" l="l" r="r" t="t"/>
            <a:pathLst>
              <a:path extrusionOk="0" h="42203" w="124968">
                <a:moveTo>
                  <a:pt x="0" y="22508"/>
                </a:moveTo>
                <a:lnTo>
                  <a:pt x="60725" y="0"/>
                </a:lnTo>
                <a:lnTo>
                  <a:pt x="124968" y="13130"/>
                </a:lnTo>
                <a:lnTo>
                  <a:pt x="89798" y="32356"/>
                </a:lnTo>
                <a:lnTo>
                  <a:pt x="36810" y="42203"/>
                </a:lnTo>
                <a:close/>
              </a:path>
            </a:pathLst>
          </a:cu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5" name="Google Shape;1035;p40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1036" name="Google Shape;1036;p40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/>
              <a:t> originates 2 threads:</a:t>
            </a:r>
            <a:endParaRPr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-thread (left)</a:t>
            </a:r>
            <a:endParaRPr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h</a:t>
            </a:r>
            <a:r>
              <a:rPr lang="en"/>
              <a:t>-thread (right)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 is about to originate the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-thread.</a:t>
            </a:r>
            <a:endParaRPr i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grpSp>
        <p:nvGrpSpPr>
          <p:cNvPr id="1037" name="Google Shape;1037;p40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1038" name="Google Shape;1038;p40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039" name="Google Shape;1039;p40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0" name="Google Shape;1040;p40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1" name="Google Shape;1041;p40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2" name="Google Shape;1042;p40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3" name="Google Shape;1043;p40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4" name="Google Shape;1044;p40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5" name="Google Shape;1045;p40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046" name="Google Shape;1046;p40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7" name="Google Shape;1047;p40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8" name="Google Shape;1048;p40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9" name="Google Shape;1049;p40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0" name="Google Shape;1050;p40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1" name="Google Shape;1051;p40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2" name="Google Shape;1052;p40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3" name="Google Shape;1053;p40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4" name="Google Shape;1054;p40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55" name="Google Shape;1055;p40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56" name="Google Shape;1056;p40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57" name="Google Shape;1057;p40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58" name="Google Shape;1058;p40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59" name="Google Shape;1059;p40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0" name="Google Shape;1060;p40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1" name="Google Shape;1061;p40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2" name="Google Shape;1062;p40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3" name="Google Shape;1063;p40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4" name="Google Shape;1064;p40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5" name="Google Shape;1065;p40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6" name="Google Shape;1066;p40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67" name="Google Shape;1067;p40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68" name="Google Shape;1068;p40"/>
            <p:cNvSpPr txBox="1"/>
            <p:nvPr/>
          </p:nvSpPr>
          <p:spPr>
            <a:xfrm>
              <a:off x="3548663" y="2088175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R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069" name="Google Shape;1069;p40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0" name="Google Shape;1070;p40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1" name="Google Shape;1071;p40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72" name="Google Shape;1072;p40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073" name="Google Shape;1073;p40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4" name="Google Shape;1074;p40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5" name="Google Shape;1075;p40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6" name="Google Shape;1076;p40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7" name="Google Shape;1077;p40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8" name="Google Shape;1078;p40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79" name="Google Shape;1079;p40"/>
            <p:cNvSpPr/>
            <p:nvPr/>
          </p:nvSpPr>
          <p:spPr>
            <a:xfrm>
              <a:off x="2281050" y="1219700"/>
              <a:ext cx="849700" cy="929925"/>
            </a:xfrm>
            <a:custGeom>
              <a:rect b="b" l="l" r="r" t="t"/>
              <a:pathLst>
                <a:path extrusionOk="0" h="37197" w="33988">
                  <a:moveTo>
                    <a:pt x="0" y="37197"/>
                  </a:moveTo>
                  <a:cubicBezTo>
                    <a:pt x="3412" y="33467"/>
                    <a:pt x="15651" y="20120"/>
                    <a:pt x="20474" y="14816"/>
                  </a:cubicBezTo>
                  <a:cubicBezTo>
                    <a:pt x="25298" y="9512"/>
                    <a:pt x="27042" y="7490"/>
                    <a:pt x="28941" y="5373"/>
                  </a:cubicBezTo>
                  <a:cubicBezTo>
                    <a:pt x="30841" y="3256"/>
                    <a:pt x="31030" y="3012"/>
                    <a:pt x="31871" y="2116"/>
                  </a:cubicBezTo>
                  <a:cubicBezTo>
                    <a:pt x="32712" y="1221"/>
                    <a:pt x="33635" y="353"/>
                    <a:pt x="33988" y="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080" name="Google Shape;1080;p40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81" name="Google Shape;1081;p40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082" name="Google Shape;1082;p40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3" name="Google Shape;1083;p40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84" name="Google Shape;1084;p40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085" name="Google Shape;1085;p40"/>
            <p:cNvSpPr/>
            <p:nvPr/>
          </p:nvSpPr>
          <p:spPr>
            <a:xfrm>
              <a:off x="2467700" y="2229350"/>
              <a:ext cx="1114875" cy="166725"/>
            </a:xfrm>
            <a:custGeom>
              <a:rect b="b" l="l" r="r" t="t"/>
              <a:pathLst>
                <a:path extrusionOk="0" h="6669" w="44595">
                  <a:moveTo>
                    <a:pt x="0" y="0"/>
                  </a:moveTo>
                  <a:cubicBezTo>
                    <a:pt x="3742" y="515"/>
                    <a:pt x="17652" y="2410"/>
                    <a:pt x="22452" y="3087"/>
                  </a:cubicBezTo>
                  <a:cubicBezTo>
                    <a:pt x="27252" y="3764"/>
                    <a:pt x="27255" y="3793"/>
                    <a:pt x="28802" y="4064"/>
                  </a:cubicBezTo>
                  <a:cubicBezTo>
                    <a:pt x="30349" y="4335"/>
                    <a:pt x="30348" y="4471"/>
                    <a:pt x="31732" y="4715"/>
                  </a:cubicBezTo>
                  <a:cubicBezTo>
                    <a:pt x="33116" y="4959"/>
                    <a:pt x="35721" y="5312"/>
                    <a:pt x="37105" y="5529"/>
                  </a:cubicBezTo>
                  <a:cubicBezTo>
                    <a:pt x="38489" y="5746"/>
                    <a:pt x="38788" y="5827"/>
                    <a:pt x="40036" y="6017"/>
                  </a:cubicBezTo>
                  <a:cubicBezTo>
                    <a:pt x="41284" y="6207"/>
                    <a:pt x="43835" y="6560"/>
                    <a:pt x="44595" y="6669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1086" name="Google Shape;1086;p40"/>
          <p:cNvSpPr txBox="1"/>
          <p:nvPr/>
        </p:nvSpPr>
        <p:spPr>
          <a:xfrm>
            <a:off x="5939700" y="1916713"/>
            <a:ext cx="232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</a:t>
            </a:r>
            <a:endParaRPr i="1" sz="15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087" name="Google Shape;1087;p40"/>
          <p:cNvSpPr/>
          <p:nvPr/>
        </p:nvSpPr>
        <p:spPr>
          <a:xfrm>
            <a:off x="3834400" y="2060100"/>
            <a:ext cx="431550" cy="1025900"/>
          </a:xfrm>
          <a:custGeom>
            <a:rect b="b" l="l" r="r" t="t"/>
            <a:pathLst>
              <a:path extrusionOk="0" h="41036" w="17262">
                <a:moveTo>
                  <a:pt x="0" y="41036"/>
                </a:moveTo>
                <a:cubicBezTo>
                  <a:pt x="1008" y="38920"/>
                  <a:pt x="4398" y="32077"/>
                  <a:pt x="6045" y="28337"/>
                </a:cubicBezTo>
                <a:cubicBezTo>
                  <a:pt x="7692" y="24597"/>
                  <a:pt x="8801" y="21500"/>
                  <a:pt x="9883" y="18597"/>
                </a:cubicBezTo>
                <a:cubicBezTo>
                  <a:pt x="10965" y="15695"/>
                  <a:pt x="11309" y="14022"/>
                  <a:pt x="12539" y="10922"/>
                </a:cubicBezTo>
                <a:cubicBezTo>
                  <a:pt x="13769" y="7823"/>
                  <a:pt x="16475" y="1820"/>
                  <a:pt x="17262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sp>
        <p:nvSpPr>
          <p:cNvPr id="1088" name="Google Shape;1088;p40"/>
          <p:cNvSpPr/>
          <p:nvPr/>
        </p:nvSpPr>
        <p:spPr>
          <a:xfrm>
            <a:off x="3823175" y="3203925"/>
            <a:ext cx="656775" cy="368975"/>
          </a:xfrm>
          <a:custGeom>
            <a:rect b="b" l="l" r="r" t="t"/>
            <a:pathLst>
              <a:path extrusionOk="0" h="14759" w="26271">
                <a:moveTo>
                  <a:pt x="0" y="0"/>
                </a:moveTo>
                <a:cubicBezTo>
                  <a:pt x="1082" y="492"/>
                  <a:pt x="4182" y="1722"/>
                  <a:pt x="6494" y="2952"/>
                </a:cubicBezTo>
                <a:cubicBezTo>
                  <a:pt x="8806" y="4182"/>
                  <a:pt x="11808" y="6199"/>
                  <a:pt x="13874" y="7380"/>
                </a:cubicBezTo>
                <a:cubicBezTo>
                  <a:pt x="15940" y="8561"/>
                  <a:pt x="16826" y="8806"/>
                  <a:pt x="18892" y="10036"/>
                </a:cubicBezTo>
                <a:cubicBezTo>
                  <a:pt x="20958" y="11266"/>
                  <a:pt x="25041" y="13972"/>
                  <a:pt x="26271" y="14759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92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p41"/>
          <p:cNvSpPr/>
          <p:nvPr/>
        </p:nvSpPr>
        <p:spPr>
          <a:xfrm>
            <a:off x="4718550" y="1537675"/>
            <a:ext cx="3124200" cy="1055075"/>
          </a:xfrm>
          <a:custGeom>
            <a:rect b="b" l="l" r="r" t="t"/>
            <a:pathLst>
              <a:path extrusionOk="0" h="42203" w="124968">
                <a:moveTo>
                  <a:pt x="0" y="22508"/>
                </a:moveTo>
                <a:lnTo>
                  <a:pt x="60725" y="0"/>
                </a:lnTo>
                <a:lnTo>
                  <a:pt x="124968" y="13130"/>
                </a:lnTo>
                <a:lnTo>
                  <a:pt x="89798" y="32356"/>
                </a:lnTo>
                <a:lnTo>
                  <a:pt x="36810" y="42203"/>
                </a:lnTo>
                <a:close/>
              </a:path>
            </a:pathLst>
          </a:cu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4" name="Google Shape;1094;p41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1095" name="Google Shape;1095;p41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/>
              <a:t> originates 2 threads:</a:t>
            </a:r>
            <a:endParaRPr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-thread (left)</a:t>
            </a:r>
            <a:endParaRPr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h</a:t>
            </a:r>
            <a:r>
              <a:rPr lang="en"/>
              <a:t>-thread (right)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 is about to originate the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 obeys left-hand rule…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grpSp>
        <p:nvGrpSpPr>
          <p:cNvPr id="1096" name="Google Shape;1096;p41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1097" name="Google Shape;1097;p41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098" name="Google Shape;1098;p41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9" name="Google Shape;1099;p41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0" name="Google Shape;1100;p41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1" name="Google Shape;1101;p41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2" name="Google Shape;1102;p41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3" name="Google Shape;1103;p41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4" name="Google Shape;1104;p41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105" name="Google Shape;1105;p41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6" name="Google Shape;1106;p41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7" name="Google Shape;1107;p41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8" name="Google Shape;1108;p41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9" name="Google Shape;1109;p41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0" name="Google Shape;1110;p41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1" name="Google Shape;1111;p41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2" name="Google Shape;1112;p41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3" name="Google Shape;1113;p41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14" name="Google Shape;1114;p41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15" name="Google Shape;1115;p41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16" name="Google Shape;1116;p41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17" name="Google Shape;1117;p41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18" name="Google Shape;1118;p41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19" name="Google Shape;1119;p41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20" name="Google Shape;1120;p41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21" name="Google Shape;1121;p41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22" name="Google Shape;1122;p41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23" name="Google Shape;1123;p41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24" name="Google Shape;1124;p41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25" name="Google Shape;1125;p41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26" name="Google Shape;1126;p41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127" name="Google Shape;1127;p41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8" name="Google Shape;1128;p41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9" name="Google Shape;1129;p41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30" name="Google Shape;1130;p41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131" name="Google Shape;1131;p41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2" name="Google Shape;1132;p41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3" name="Google Shape;1133;p41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4" name="Google Shape;1134;p41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5" name="Google Shape;1135;p41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6" name="Google Shape;1136;p41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37" name="Google Shape;1137;p41"/>
            <p:cNvSpPr/>
            <p:nvPr/>
          </p:nvSpPr>
          <p:spPr>
            <a:xfrm>
              <a:off x="2281050" y="1267742"/>
              <a:ext cx="1783200" cy="881875"/>
            </a:xfrm>
            <a:custGeom>
              <a:rect b="b" l="l" r="r" t="t"/>
              <a:pathLst>
                <a:path extrusionOk="0" h="35275" w="71328">
                  <a:moveTo>
                    <a:pt x="0" y="35275"/>
                  </a:moveTo>
                  <a:cubicBezTo>
                    <a:pt x="5856" y="29515"/>
                    <a:pt x="25009" y="4581"/>
                    <a:pt x="35133" y="715"/>
                  </a:cubicBezTo>
                  <a:cubicBezTo>
                    <a:pt x="45257" y="-3151"/>
                    <a:pt x="55726" y="9806"/>
                    <a:pt x="60745" y="12080"/>
                  </a:cubicBezTo>
                  <a:cubicBezTo>
                    <a:pt x="65765" y="14354"/>
                    <a:pt x="63486" y="13872"/>
                    <a:pt x="65250" y="14360"/>
                  </a:cubicBezTo>
                  <a:cubicBezTo>
                    <a:pt x="67014" y="14849"/>
                    <a:pt x="70315" y="14903"/>
                    <a:pt x="71328" y="1501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138" name="Google Shape;1138;p41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39" name="Google Shape;1139;p41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140" name="Google Shape;1140;p41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1" name="Google Shape;1141;p41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42" name="Google Shape;1142;p41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43" name="Google Shape;1143;p41"/>
            <p:cNvSpPr/>
            <p:nvPr/>
          </p:nvSpPr>
          <p:spPr>
            <a:xfrm>
              <a:off x="2467700" y="2229350"/>
              <a:ext cx="2500200" cy="789500"/>
            </a:xfrm>
            <a:custGeom>
              <a:rect b="b" l="l" r="r" t="t"/>
              <a:pathLst>
                <a:path extrusionOk="0" h="31580" w="100008">
                  <a:moveTo>
                    <a:pt x="0" y="0"/>
                  </a:moveTo>
                  <a:cubicBezTo>
                    <a:pt x="7894" y="1075"/>
                    <a:pt x="32946" y="2269"/>
                    <a:pt x="47362" y="6447"/>
                  </a:cubicBezTo>
                  <a:cubicBezTo>
                    <a:pt x="61778" y="10625"/>
                    <a:pt x="79429" y="21747"/>
                    <a:pt x="86494" y="25067"/>
                  </a:cubicBezTo>
                  <a:cubicBezTo>
                    <a:pt x="93559" y="28388"/>
                    <a:pt x="88801" y="25909"/>
                    <a:pt x="89751" y="26370"/>
                  </a:cubicBezTo>
                  <a:cubicBezTo>
                    <a:pt x="90701" y="26831"/>
                    <a:pt x="91406" y="27401"/>
                    <a:pt x="92193" y="27835"/>
                  </a:cubicBezTo>
                  <a:cubicBezTo>
                    <a:pt x="92980" y="28269"/>
                    <a:pt x="93171" y="28351"/>
                    <a:pt x="94473" y="28975"/>
                  </a:cubicBezTo>
                  <a:cubicBezTo>
                    <a:pt x="95776" y="29599"/>
                    <a:pt x="99086" y="31146"/>
                    <a:pt x="100008" y="3158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1144" name="Google Shape;1144;p41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5" name="Google Shape;1145;p41"/>
          <p:cNvSpPr/>
          <p:nvPr/>
        </p:nvSpPr>
        <p:spPr>
          <a:xfrm>
            <a:off x="4869775" y="1654225"/>
            <a:ext cx="1270575" cy="437500"/>
          </a:xfrm>
          <a:custGeom>
            <a:rect b="b" l="l" r="r" t="t"/>
            <a:pathLst>
              <a:path extrusionOk="0" h="17500" w="50823">
                <a:moveTo>
                  <a:pt x="0" y="17500"/>
                </a:moveTo>
                <a:cubicBezTo>
                  <a:pt x="2567" y="16650"/>
                  <a:pt x="11211" y="13839"/>
                  <a:pt x="15401" y="12398"/>
                </a:cubicBezTo>
                <a:cubicBezTo>
                  <a:pt x="19591" y="10957"/>
                  <a:pt x="21797" y="10135"/>
                  <a:pt x="25142" y="8856"/>
                </a:cubicBezTo>
                <a:cubicBezTo>
                  <a:pt x="28487" y="7577"/>
                  <a:pt x="32472" y="5855"/>
                  <a:pt x="35473" y="4723"/>
                </a:cubicBezTo>
                <a:cubicBezTo>
                  <a:pt x="38474" y="3592"/>
                  <a:pt x="40590" y="2854"/>
                  <a:pt x="43148" y="2067"/>
                </a:cubicBezTo>
                <a:cubicBezTo>
                  <a:pt x="45706" y="1280"/>
                  <a:pt x="49544" y="345"/>
                  <a:pt x="50823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grpSp>
        <p:nvGrpSpPr>
          <p:cNvPr id="1146" name="Google Shape;1146;p41"/>
          <p:cNvGrpSpPr/>
          <p:nvPr/>
        </p:nvGrpSpPr>
        <p:grpSpPr>
          <a:xfrm>
            <a:off x="5939700" y="1574238"/>
            <a:ext cx="1062375" cy="757975"/>
            <a:chOff x="4339500" y="583638"/>
            <a:chExt cx="1062375" cy="757975"/>
          </a:xfrm>
        </p:grpSpPr>
        <p:sp>
          <p:nvSpPr>
            <p:cNvPr id="1147" name="Google Shape;1147;p41"/>
            <p:cNvSpPr txBox="1"/>
            <p:nvPr/>
          </p:nvSpPr>
          <p:spPr>
            <a:xfrm>
              <a:off x="4339500" y="9261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48" name="Google Shape;1148;p41"/>
            <p:cNvSpPr txBox="1"/>
            <p:nvPr/>
          </p:nvSpPr>
          <p:spPr>
            <a:xfrm>
              <a:off x="4521375" y="58363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r>
                <a:rPr lang="en" sz="1500">
                  <a:solidFill>
                    <a:schemeClr val="dk1"/>
                  </a:solidFill>
                </a:rPr>
                <a:t>-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thread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149" name="Google Shape;1149;p41"/>
          <p:cNvSpPr/>
          <p:nvPr/>
        </p:nvSpPr>
        <p:spPr>
          <a:xfrm>
            <a:off x="3834400" y="1632100"/>
            <a:ext cx="2210000" cy="1453900"/>
          </a:xfrm>
          <a:custGeom>
            <a:rect b="b" l="l" r="r" t="t"/>
            <a:pathLst>
              <a:path extrusionOk="0" h="58156" w="88400">
                <a:moveTo>
                  <a:pt x="0" y="58156"/>
                </a:moveTo>
                <a:cubicBezTo>
                  <a:pt x="1008" y="56040"/>
                  <a:pt x="3512" y="51755"/>
                  <a:pt x="6045" y="45457"/>
                </a:cubicBezTo>
                <a:cubicBezTo>
                  <a:pt x="8578" y="39159"/>
                  <a:pt x="11260" y="25926"/>
                  <a:pt x="15196" y="20367"/>
                </a:cubicBezTo>
                <a:cubicBezTo>
                  <a:pt x="19132" y="14808"/>
                  <a:pt x="17459" y="15497"/>
                  <a:pt x="29660" y="12102"/>
                </a:cubicBezTo>
                <a:cubicBezTo>
                  <a:pt x="41861" y="8708"/>
                  <a:pt x="78610" y="2017"/>
                  <a:pt x="88400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sp>
        <p:nvSpPr>
          <p:cNvPr id="1150" name="Google Shape;1150;p41"/>
          <p:cNvSpPr/>
          <p:nvPr/>
        </p:nvSpPr>
        <p:spPr>
          <a:xfrm>
            <a:off x="3823175" y="3203925"/>
            <a:ext cx="2575450" cy="841250"/>
          </a:xfrm>
          <a:custGeom>
            <a:rect b="b" l="l" r="r" t="t"/>
            <a:pathLst>
              <a:path extrusionOk="0" h="33650" w="103018">
                <a:moveTo>
                  <a:pt x="0" y="0"/>
                </a:moveTo>
                <a:cubicBezTo>
                  <a:pt x="1082" y="492"/>
                  <a:pt x="4182" y="1722"/>
                  <a:pt x="6494" y="2952"/>
                </a:cubicBezTo>
                <a:cubicBezTo>
                  <a:pt x="8806" y="4182"/>
                  <a:pt x="9446" y="4920"/>
                  <a:pt x="13874" y="7380"/>
                </a:cubicBezTo>
                <a:cubicBezTo>
                  <a:pt x="18302" y="9840"/>
                  <a:pt x="18204" y="13333"/>
                  <a:pt x="33061" y="17711"/>
                </a:cubicBezTo>
                <a:cubicBezTo>
                  <a:pt x="47918" y="22089"/>
                  <a:pt x="91359" y="30994"/>
                  <a:pt x="103018" y="3365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4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42"/>
          <p:cNvSpPr/>
          <p:nvPr/>
        </p:nvSpPr>
        <p:spPr>
          <a:xfrm>
            <a:off x="4718550" y="1537675"/>
            <a:ext cx="3124200" cy="1055075"/>
          </a:xfrm>
          <a:custGeom>
            <a:rect b="b" l="l" r="r" t="t"/>
            <a:pathLst>
              <a:path extrusionOk="0" h="42203" w="124968">
                <a:moveTo>
                  <a:pt x="0" y="22508"/>
                </a:moveTo>
                <a:lnTo>
                  <a:pt x="60725" y="0"/>
                </a:lnTo>
                <a:lnTo>
                  <a:pt x="124968" y="13130"/>
                </a:lnTo>
                <a:lnTo>
                  <a:pt x="89798" y="32356"/>
                </a:lnTo>
                <a:lnTo>
                  <a:pt x="36810" y="42203"/>
                </a:lnTo>
                <a:close/>
              </a:path>
            </a:pathLst>
          </a:cu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6" name="Google Shape;1156;p42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sp>
        <p:nvSpPr>
          <p:cNvPr id="1157" name="Google Shape;1157;p42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/>
              <a:t> originates 2 threads:</a:t>
            </a:r>
            <a:endParaRPr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-thread (left)</a:t>
            </a:r>
            <a:endParaRPr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h</a:t>
            </a:r>
            <a:r>
              <a:rPr lang="en"/>
              <a:t>-thread (right)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 is about to originate the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 obeys left-hand rule…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… except that it ignores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i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grpSp>
        <p:nvGrpSpPr>
          <p:cNvPr id="1158" name="Google Shape;1158;p42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1159" name="Google Shape;1159;p42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160" name="Google Shape;1160;p42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1" name="Google Shape;1161;p42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2" name="Google Shape;1162;p42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3" name="Google Shape;1163;p42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4" name="Google Shape;1164;p42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5" name="Google Shape;1165;p42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6" name="Google Shape;1166;p42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167" name="Google Shape;1167;p42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8" name="Google Shape;1168;p42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9" name="Google Shape;1169;p42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0" name="Google Shape;1170;p42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1" name="Google Shape;1171;p42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2" name="Google Shape;1172;p42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3" name="Google Shape;1173;p42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4" name="Google Shape;1174;p42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5" name="Google Shape;1175;p42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76" name="Google Shape;1176;p42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77" name="Google Shape;1177;p42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78" name="Google Shape;1178;p42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79" name="Google Shape;1179;p42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0" name="Google Shape;1180;p42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1" name="Google Shape;1181;p42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2" name="Google Shape;1182;p42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3" name="Google Shape;1183;p42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4" name="Google Shape;1184;p42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5" name="Google Shape;1185;p42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6" name="Google Shape;1186;p42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7" name="Google Shape;1187;p42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188" name="Google Shape;1188;p42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189" name="Google Shape;1189;p42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0" name="Google Shape;1190;p42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1" name="Google Shape;1191;p42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92" name="Google Shape;1192;p42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193" name="Google Shape;1193;p42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4" name="Google Shape;1194;p42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5" name="Google Shape;1195;p42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6" name="Google Shape;1196;p42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7" name="Google Shape;1197;p42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8" name="Google Shape;1198;p42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99" name="Google Shape;1199;p42"/>
            <p:cNvSpPr/>
            <p:nvPr/>
          </p:nvSpPr>
          <p:spPr>
            <a:xfrm>
              <a:off x="2281050" y="1278225"/>
              <a:ext cx="3116425" cy="871400"/>
            </a:xfrm>
            <a:custGeom>
              <a:rect b="b" l="l" r="r" t="t"/>
              <a:pathLst>
                <a:path extrusionOk="0" h="34856" w="124657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11968" y="10012"/>
                    <a:pt x="120242" y="8268"/>
                  </a:cubicBezTo>
                  <a:cubicBezTo>
                    <a:pt x="128516" y="6524"/>
                    <a:pt x="122535" y="7363"/>
                    <a:pt x="122994" y="7182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200" name="Google Shape;1200;p42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01" name="Google Shape;1201;p42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202" name="Google Shape;1202;p42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3" name="Google Shape;1203;p42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04" name="Google Shape;1204;p42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</p:grpSp>
      <p:sp>
        <p:nvSpPr>
          <p:cNvPr id="1205" name="Google Shape;1205;p42"/>
          <p:cNvSpPr/>
          <p:nvPr/>
        </p:nvSpPr>
        <p:spPr>
          <a:xfrm>
            <a:off x="4067900" y="3219950"/>
            <a:ext cx="2276700" cy="638975"/>
          </a:xfrm>
          <a:custGeom>
            <a:rect b="b" l="l" r="r" t="t"/>
            <a:pathLst>
              <a:path extrusionOk="0" h="25559" w="91068">
                <a:moveTo>
                  <a:pt x="0" y="0"/>
                </a:moveTo>
                <a:cubicBezTo>
                  <a:pt x="7894" y="1075"/>
                  <a:pt x="32298" y="2188"/>
                  <a:pt x="47362" y="6447"/>
                </a:cubicBezTo>
                <a:cubicBezTo>
                  <a:pt x="62426" y="10706"/>
                  <a:pt x="85833" y="25791"/>
                  <a:pt x="90385" y="25556"/>
                </a:cubicBezTo>
                <a:cubicBezTo>
                  <a:pt x="94937" y="25322"/>
                  <a:pt x="75254" y="8536"/>
                  <a:pt x="74676" y="5040"/>
                </a:cubicBezTo>
                <a:cubicBezTo>
                  <a:pt x="74098" y="1544"/>
                  <a:pt x="84631" y="4574"/>
                  <a:pt x="86915" y="4579"/>
                </a:cubicBezTo>
                <a:cubicBezTo>
                  <a:pt x="89199" y="4584"/>
                  <a:pt x="87702" y="4797"/>
                  <a:pt x="88380" y="5068"/>
                </a:cubicBezTo>
                <a:cubicBezTo>
                  <a:pt x="89058" y="5339"/>
                  <a:pt x="90551" y="6017"/>
                  <a:pt x="90985" y="6207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sp>
        <p:nvSpPr>
          <p:cNvPr id="1206" name="Google Shape;1206;p42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7" name="Google Shape;1207;p42"/>
          <p:cNvSpPr/>
          <p:nvPr/>
        </p:nvSpPr>
        <p:spPr>
          <a:xfrm>
            <a:off x="4869775" y="1677621"/>
            <a:ext cx="2768600" cy="414100"/>
          </a:xfrm>
          <a:custGeom>
            <a:rect b="b" l="l" r="r" t="t"/>
            <a:pathLst>
              <a:path extrusionOk="0" h="16564" w="110744">
                <a:moveTo>
                  <a:pt x="0" y="16564"/>
                </a:moveTo>
                <a:cubicBezTo>
                  <a:pt x="7979" y="14090"/>
                  <a:pt x="36400" y="4392"/>
                  <a:pt x="47871" y="1721"/>
                </a:cubicBezTo>
                <a:cubicBezTo>
                  <a:pt x="59343" y="-950"/>
                  <a:pt x="62778" y="196"/>
                  <a:pt x="68829" y="540"/>
                </a:cubicBezTo>
                <a:cubicBezTo>
                  <a:pt x="74880" y="884"/>
                  <a:pt x="78029" y="2656"/>
                  <a:pt x="84178" y="3787"/>
                </a:cubicBezTo>
                <a:cubicBezTo>
                  <a:pt x="90328" y="4919"/>
                  <a:pt x="101298" y="6444"/>
                  <a:pt x="105726" y="7329"/>
                </a:cubicBezTo>
                <a:cubicBezTo>
                  <a:pt x="110154" y="8215"/>
                  <a:pt x="109908" y="8805"/>
                  <a:pt x="110744" y="910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grpSp>
        <p:nvGrpSpPr>
          <p:cNvPr id="1208" name="Google Shape;1208;p42"/>
          <p:cNvGrpSpPr/>
          <p:nvPr/>
        </p:nvGrpSpPr>
        <p:grpSpPr>
          <a:xfrm>
            <a:off x="5939700" y="1574238"/>
            <a:ext cx="1062375" cy="757975"/>
            <a:chOff x="4339500" y="583638"/>
            <a:chExt cx="1062375" cy="757975"/>
          </a:xfrm>
        </p:grpSpPr>
        <p:sp>
          <p:nvSpPr>
            <p:cNvPr id="1209" name="Google Shape;1209;p42"/>
            <p:cNvSpPr txBox="1"/>
            <p:nvPr/>
          </p:nvSpPr>
          <p:spPr>
            <a:xfrm>
              <a:off x="4339500" y="9261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10" name="Google Shape;1210;p42"/>
            <p:cNvSpPr txBox="1"/>
            <p:nvPr/>
          </p:nvSpPr>
          <p:spPr>
            <a:xfrm>
              <a:off x="4521375" y="58363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r>
                <a:rPr lang="en" sz="1500">
                  <a:solidFill>
                    <a:schemeClr val="dk1"/>
                  </a:solidFill>
                </a:rPr>
                <a:t>-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thread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11" name="Google Shape;1211;p42"/>
          <p:cNvSpPr/>
          <p:nvPr/>
        </p:nvSpPr>
        <p:spPr>
          <a:xfrm>
            <a:off x="3834400" y="1652846"/>
            <a:ext cx="2188925" cy="1433150"/>
          </a:xfrm>
          <a:custGeom>
            <a:rect b="b" l="l" r="r" t="t"/>
            <a:pathLst>
              <a:path extrusionOk="0" h="57326" w="87557">
                <a:moveTo>
                  <a:pt x="0" y="57326"/>
                </a:moveTo>
                <a:cubicBezTo>
                  <a:pt x="3074" y="50585"/>
                  <a:pt x="9416" y="25344"/>
                  <a:pt x="18443" y="16881"/>
                </a:cubicBezTo>
                <a:cubicBezTo>
                  <a:pt x="27470" y="8418"/>
                  <a:pt x="42697" y="9107"/>
                  <a:pt x="54160" y="6549"/>
                </a:cubicBezTo>
                <a:cubicBezTo>
                  <a:pt x="65623" y="3991"/>
                  <a:pt x="84367" y="-3093"/>
                  <a:pt x="87220" y="1531"/>
                </a:cubicBezTo>
                <a:cubicBezTo>
                  <a:pt x="90073" y="6156"/>
                  <a:pt x="73937" y="28835"/>
                  <a:pt x="71280" y="34296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sp>
        <p:nvSpPr>
          <p:cNvPr id="1212" name="Google Shape;1212;p42"/>
          <p:cNvSpPr/>
          <p:nvPr/>
        </p:nvSpPr>
        <p:spPr>
          <a:xfrm>
            <a:off x="3823175" y="3203925"/>
            <a:ext cx="2621200" cy="806500"/>
          </a:xfrm>
          <a:custGeom>
            <a:rect b="b" l="l" r="r" t="t"/>
            <a:pathLst>
              <a:path extrusionOk="0" h="32260" w="104848">
                <a:moveTo>
                  <a:pt x="0" y="0"/>
                </a:moveTo>
                <a:cubicBezTo>
                  <a:pt x="1082" y="492"/>
                  <a:pt x="935" y="99"/>
                  <a:pt x="6494" y="2952"/>
                </a:cubicBezTo>
                <a:cubicBezTo>
                  <a:pt x="12053" y="5805"/>
                  <a:pt x="17515" y="12250"/>
                  <a:pt x="33356" y="17120"/>
                </a:cubicBezTo>
                <a:cubicBezTo>
                  <a:pt x="49197" y="21991"/>
                  <a:pt x="91408" y="33356"/>
                  <a:pt x="101542" y="32175"/>
                </a:cubicBezTo>
                <a:cubicBezTo>
                  <a:pt x="111677" y="30994"/>
                  <a:pt x="95393" y="13726"/>
                  <a:pt x="94163" y="10036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43"/>
          <p:cNvSpPr/>
          <p:nvPr/>
        </p:nvSpPr>
        <p:spPr>
          <a:xfrm>
            <a:off x="4718550" y="1537675"/>
            <a:ext cx="3124200" cy="1055075"/>
          </a:xfrm>
          <a:custGeom>
            <a:rect b="b" l="l" r="r" t="t"/>
            <a:pathLst>
              <a:path extrusionOk="0" h="42203" w="124968">
                <a:moveTo>
                  <a:pt x="0" y="22508"/>
                </a:moveTo>
                <a:lnTo>
                  <a:pt x="60725" y="0"/>
                </a:lnTo>
                <a:lnTo>
                  <a:pt x="124968" y="13130"/>
                </a:lnTo>
                <a:lnTo>
                  <a:pt x="89798" y="32356"/>
                </a:lnTo>
                <a:lnTo>
                  <a:pt x="36810" y="42203"/>
                </a:lnTo>
                <a:close/>
              </a:path>
            </a:pathLst>
          </a:custGeom>
          <a:solidFill>
            <a:srgbClr val="9FC5E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8" name="Google Shape;1218;p43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Operation: Cores </a:t>
            </a:r>
            <a:endParaRPr/>
          </a:p>
        </p:txBody>
      </p:sp>
      <p:grpSp>
        <p:nvGrpSpPr>
          <p:cNvPr id="1219" name="Google Shape;1219;p43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1220" name="Google Shape;1220;p43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221" name="Google Shape;1221;p43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2" name="Google Shape;1222;p43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3" name="Google Shape;1223;p43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4" name="Google Shape;1224;p43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5" name="Google Shape;1225;p43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6" name="Google Shape;1226;p43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7" name="Google Shape;1227;p43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228" name="Google Shape;1228;p43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9" name="Google Shape;1229;p43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0" name="Google Shape;1230;p43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1" name="Google Shape;1231;p43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2" name="Google Shape;1232;p43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3" name="Google Shape;1233;p43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4" name="Google Shape;1234;p43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5" name="Google Shape;1235;p43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6" name="Google Shape;1236;p43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37" name="Google Shape;1237;p43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38" name="Google Shape;1238;p43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39" name="Google Shape;1239;p43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0" name="Google Shape;1240;p43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1" name="Google Shape;1241;p43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2" name="Google Shape;1242;p43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3" name="Google Shape;1243;p43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4" name="Google Shape;1244;p43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5" name="Google Shape;1245;p43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6" name="Google Shape;1246;p43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7" name="Google Shape;1247;p43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8" name="Google Shape;1248;p43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49" name="Google Shape;1249;p43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250" name="Google Shape;1250;p43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1" name="Google Shape;1251;p43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2" name="Google Shape;1252;p43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53" name="Google Shape;1253;p43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254" name="Google Shape;1254;p43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5" name="Google Shape;1255;p43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6" name="Google Shape;1256;p43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7" name="Google Shape;1257;p43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8" name="Google Shape;1258;p43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9" name="Google Shape;1259;p43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60" name="Google Shape;1260;p43"/>
            <p:cNvSpPr/>
            <p:nvPr/>
          </p:nvSpPr>
          <p:spPr>
            <a:xfrm>
              <a:off x="2281050" y="1278225"/>
              <a:ext cx="4620900" cy="871400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261" name="Google Shape;1261;p43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62" name="Google Shape;1262;p43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263" name="Google Shape;1263;p43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4" name="Google Shape;1264;p43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65" name="Google Shape;1265;p43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66" name="Google Shape;1266;p43"/>
            <p:cNvSpPr/>
            <p:nvPr/>
          </p:nvSpPr>
          <p:spPr>
            <a:xfrm>
              <a:off x="2467700" y="2229350"/>
              <a:ext cx="3478325" cy="638975"/>
            </a:xfrm>
            <a:custGeom>
              <a:rect b="b" l="l" r="r" t="t"/>
              <a:pathLst>
                <a:path extrusionOk="0" h="25559" w="139133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27001" y="17155"/>
                    <a:pt x="135050" y="20163"/>
                  </a:cubicBezTo>
                  <a:cubicBezTo>
                    <a:pt x="143099" y="23171"/>
                    <a:pt x="136706" y="20745"/>
                    <a:pt x="137037" y="2086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1267" name="Google Shape;1267;p43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8" name="Google Shape;1268;p43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/>
              <a:t> originates 2 threads:</a:t>
            </a:r>
            <a:endParaRPr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-thread (left)</a:t>
            </a:r>
            <a:endParaRPr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h</a:t>
            </a:r>
            <a:r>
              <a:rPr lang="en"/>
              <a:t>-thread (right)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 is about to originate the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 obeys left-hand rule…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… except that it ignores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threads continue to follow left or right hand rule</a:t>
            </a:r>
            <a:endParaRPr/>
          </a:p>
        </p:txBody>
      </p:sp>
      <p:sp>
        <p:nvSpPr>
          <p:cNvPr id="1269" name="Google Shape;1269;p43"/>
          <p:cNvSpPr/>
          <p:nvPr/>
        </p:nvSpPr>
        <p:spPr>
          <a:xfrm>
            <a:off x="4869775" y="1665587"/>
            <a:ext cx="2668825" cy="896325"/>
          </a:xfrm>
          <a:custGeom>
            <a:rect b="b" l="l" r="r" t="t"/>
            <a:pathLst>
              <a:path extrusionOk="0" h="35853" w="106753">
                <a:moveTo>
                  <a:pt x="0" y="17046"/>
                </a:moveTo>
                <a:cubicBezTo>
                  <a:pt x="9232" y="14227"/>
                  <a:pt x="37675" y="1308"/>
                  <a:pt x="55393" y="131"/>
                </a:cubicBezTo>
                <a:cubicBezTo>
                  <a:pt x="73111" y="-1046"/>
                  <a:pt x="102185" y="6024"/>
                  <a:pt x="106309" y="9982"/>
                </a:cubicBezTo>
                <a:cubicBezTo>
                  <a:pt x="110433" y="13940"/>
                  <a:pt x="84564" y="20157"/>
                  <a:pt x="80137" y="23878"/>
                </a:cubicBezTo>
                <a:cubicBezTo>
                  <a:pt x="75711" y="27600"/>
                  <a:pt x="78781" y="30315"/>
                  <a:pt x="79750" y="32311"/>
                </a:cubicBezTo>
                <a:cubicBezTo>
                  <a:pt x="80719" y="34307"/>
                  <a:pt x="84916" y="35263"/>
                  <a:pt x="85949" y="35853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grpSp>
        <p:nvGrpSpPr>
          <p:cNvPr id="1270" name="Google Shape;1270;p43"/>
          <p:cNvGrpSpPr/>
          <p:nvPr/>
        </p:nvGrpSpPr>
        <p:grpSpPr>
          <a:xfrm>
            <a:off x="5939700" y="1574238"/>
            <a:ext cx="1062375" cy="757975"/>
            <a:chOff x="4339500" y="583638"/>
            <a:chExt cx="1062375" cy="757975"/>
          </a:xfrm>
        </p:grpSpPr>
        <p:sp>
          <p:nvSpPr>
            <p:cNvPr id="1271" name="Google Shape;1271;p43"/>
            <p:cNvSpPr txBox="1"/>
            <p:nvPr/>
          </p:nvSpPr>
          <p:spPr>
            <a:xfrm>
              <a:off x="4339500" y="9261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272" name="Google Shape;1272;p43"/>
            <p:cNvSpPr txBox="1"/>
            <p:nvPr/>
          </p:nvSpPr>
          <p:spPr>
            <a:xfrm>
              <a:off x="4521375" y="58363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r>
                <a:rPr lang="en" sz="1500">
                  <a:solidFill>
                    <a:schemeClr val="dk1"/>
                  </a:solidFill>
                </a:rPr>
                <a:t>-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thread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73" name="Google Shape;1273;p43"/>
          <p:cNvSpPr/>
          <p:nvPr/>
        </p:nvSpPr>
        <p:spPr>
          <a:xfrm>
            <a:off x="3834400" y="1703339"/>
            <a:ext cx="2976625" cy="1382650"/>
          </a:xfrm>
          <a:custGeom>
            <a:rect b="b" l="l" r="r" t="t"/>
            <a:pathLst>
              <a:path extrusionOk="0" h="55306" w="119065">
                <a:moveTo>
                  <a:pt x="0" y="55306"/>
                </a:moveTo>
                <a:cubicBezTo>
                  <a:pt x="3652" y="48394"/>
                  <a:pt x="7834" y="22863"/>
                  <a:pt x="21910" y="13834"/>
                </a:cubicBezTo>
                <a:cubicBezTo>
                  <a:pt x="35986" y="4805"/>
                  <a:pt x="76309" y="-2993"/>
                  <a:pt x="84458" y="1134"/>
                </a:cubicBezTo>
                <a:cubicBezTo>
                  <a:pt x="92607" y="5262"/>
                  <a:pt x="65037" y="33413"/>
                  <a:pt x="70805" y="38599"/>
                </a:cubicBezTo>
                <a:cubicBezTo>
                  <a:pt x="76573" y="43785"/>
                  <a:pt x="111022" y="33307"/>
                  <a:pt x="119065" y="32249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  <p:sp>
        <p:nvSpPr>
          <p:cNvPr id="1274" name="Google Shape;1274;p43"/>
          <p:cNvSpPr/>
          <p:nvPr/>
        </p:nvSpPr>
        <p:spPr>
          <a:xfrm>
            <a:off x="3823175" y="3203925"/>
            <a:ext cx="3543475" cy="778175"/>
          </a:xfrm>
          <a:custGeom>
            <a:rect b="b" l="l" r="r" t="t"/>
            <a:pathLst>
              <a:path extrusionOk="0" h="31127" w="141739">
                <a:moveTo>
                  <a:pt x="0" y="0"/>
                </a:moveTo>
                <a:cubicBezTo>
                  <a:pt x="5420" y="2726"/>
                  <a:pt x="15405" y="11198"/>
                  <a:pt x="32519" y="16358"/>
                </a:cubicBezTo>
                <a:cubicBezTo>
                  <a:pt x="49634" y="21519"/>
                  <a:pt x="91945" y="32603"/>
                  <a:pt x="102687" y="30963"/>
                </a:cubicBezTo>
                <a:cubicBezTo>
                  <a:pt x="113429" y="29323"/>
                  <a:pt x="90463" y="8368"/>
                  <a:pt x="96972" y="6516"/>
                </a:cubicBezTo>
                <a:cubicBezTo>
                  <a:pt x="103481" y="4664"/>
                  <a:pt x="134278" y="17629"/>
                  <a:pt x="141739" y="19851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44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Operation</a:t>
            </a:r>
            <a:r>
              <a:rPr lang="en"/>
              <a:t>: Braids</a:t>
            </a:r>
            <a:endParaRPr/>
          </a:p>
        </p:txBody>
      </p:sp>
      <p:grpSp>
        <p:nvGrpSpPr>
          <p:cNvPr id="1280" name="Google Shape;1280;p44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1281" name="Google Shape;1281;p44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282" name="Google Shape;1282;p44"/>
            <p:cNvSpPr/>
            <p:nvPr/>
          </p:nvSpPr>
          <p:spPr>
            <a:xfrm>
              <a:off x="3118350" y="547075"/>
              <a:ext cx="3124200" cy="1055075"/>
            </a:xfrm>
            <a:custGeom>
              <a:rect b="b" l="l" r="r" t="t"/>
              <a:pathLst>
                <a:path extrusionOk="0" h="42203" w="124968">
                  <a:moveTo>
                    <a:pt x="0" y="22508"/>
                  </a:moveTo>
                  <a:lnTo>
                    <a:pt x="60725" y="0"/>
                  </a:lnTo>
                  <a:lnTo>
                    <a:pt x="124968" y="13130"/>
                  </a:lnTo>
                  <a:lnTo>
                    <a:pt x="89798" y="32356"/>
                  </a:lnTo>
                  <a:lnTo>
                    <a:pt x="36810" y="42203"/>
                  </a:lnTo>
                  <a:close/>
                </a:path>
              </a:pathLst>
            </a:cu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283" name="Google Shape;1283;p44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4" name="Google Shape;1284;p44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5" name="Google Shape;1285;p44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6" name="Google Shape;1286;p44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7" name="Google Shape;1287;p44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8" name="Google Shape;1288;p44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89" name="Google Shape;1289;p44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290" name="Google Shape;1290;p44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1" name="Google Shape;1291;p44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2" name="Google Shape;1292;p44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3" name="Google Shape;1293;p44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4" name="Google Shape;1294;p44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5" name="Google Shape;1295;p44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6" name="Google Shape;1296;p44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7" name="Google Shape;1297;p44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8" name="Google Shape;1298;p44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99" name="Google Shape;1299;p44"/>
            <p:cNvSpPr/>
            <p:nvPr/>
          </p:nvSpPr>
          <p:spPr>
            <a:xfrm>
              <a:off x="3269575" y="674987"/>
              <a:ext cx="3561025" cy="145102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300" name="Google Shape;1300;p44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1" name="Google Shape;1301;p44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2" name="Google Shape;1302;p44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3" name="Google Shape;1303;p44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4" name="Google Shape;1304;p44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5" name="Google Shape;1305;p44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6" name="Google Shape;1306;p44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7" name="Google Shape;1307;p44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8" name="Google Shape;1308;p44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09" name="Google Shape;1309;p44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10" name="Google Shape;1310;p44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17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11" name="Google Shape;1311;p44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12" name="Google Shape;1312;p44"/>
            <p:cNvSpPr txBox="1"/>
            <p:nvPr/>
          </p:nvSpPr>
          <p:spPr>
            <a:xfrm>
              <a:off x="4339500" y="9261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13" name="Google Shape;1313;p44"/>
            <p:cNvSpPr txBox="1"/>
            <p:nvPr/>
          </p:nvSpPr>
          <p:spPr>
            <a:xfrm>
              <a:off x="2976988" y="124358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dk1"/>
                  </a:solidFill>
                </a:rPr>
                <a:t>L</a:t>
              </a:r>
              <a:r>
                <a:rPr lang="en" sz="12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core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14" name="Google Shape;1314;p44"/>
            <p:cNvSpPr txBox="1"/>
            <p:nvPr/>
          </p:nvSpPr>
          <p:spPr>
            <a:xfrm>
              <a:off x="4521375" y="583638"/>
              <a:ext cx="880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r>
                <a:rPr lang="en" sz="1500">
                  <a:solidFill>
                    <a:schemeClr val="dk1"/>
                  </a:solidFill>
                </a:rPr>
                <a:t>-</a:t>
              </a:r>
              <a:r>
                <a:rPr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thread</a:t>
              </a:r>
              <a:endParaRPr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315" name="Google Shape;1315;p44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6" name="Google Shape;1316;p44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17" name="Google Shape;1317;p44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18" name="Google Shape;1318;p44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319" name="Google Shape;1319;p44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0" name="Google Shape;1320;p44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1" name="Google Shape;1321;p44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2" name="Google Shape;1322;p44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3" name="Google Shape;1323;p44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4" name="Google Shape;1324;p44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25" name="Google Shape;1325;p44"/>
            <p:cNvSpPr/>
            <p:nvPr/>
          </p:nvSpPr>
          <p:spPr>
            <a:xfrm>
              <a:off x="2281050" y="1278225"/>
              <a:ext cx="4620900" cy="871400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326" name="Google Shape;1326;p44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27" name="Google Shape;1327;p44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328" name="Google Shape;1328;p44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9" name="Google Shape;1329;p44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30" name="Google Shape;1330;p44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31" name="Google Shape;1331;p44"/>
            <p:cNvSpPr/>
            <p:nvPr/>
          </p:nvSpPr>
          <p:spPr>
            <a:xfrm>
              <a:off x="2467700" y="2229350"/>
              <a:ext cx="4530975" cy="639250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sp>
        <p:nvSpPr>
          <p:cNvPr id="1332" name="Google Shape;1332;p44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/>
              <a:t> originates 2 threads:</a:t>
            </a:r>
            <a:endParaRPr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-thread (left)</a:t>
            </a:r>
            <a:endParaRPr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h</a:t>
            </a:r>
            <a:r>
              <a:rPr lang="en"/>
              <a:t>-thread (right)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c</a:t>
            </a:r>
            <a:r>
              <a:rPr lang="en"/>
              <a:t> is about to originate the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-thread obeys left-hand rule…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… except that it ignores </a:t>
            </a:r>
            <a:r>
              <a:rPr i="1" lang="en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threads continue to follow left or right hand rule</a:t>
            </a:r>
            <a:endParaRPr/>
          </a:p>
        </p:txBody>
      </p:sp>
      <p:sp>
        <p:nvSpPr>
          <p:cNvPr id="1333" name="Google Shape;1333;p44"/>
          <p:cNvSpPr txBox="1"/>
          <p:nvPr/>
        </p:nvSpPr>
        <p:spPr>
          <a:xfrm>
            <a:off x="5148863" y="3078775"/>
            <a:ext cx="880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R</a:t>
            </a:r>
            <a:r>
              <a:rPr lang="en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4" name="Google Shape;1334;p44"/>
          <p:cNvSpPr/>
          <p:nvPr/>
        </p:nvSpPr>
        <p:spPr>
          <a:xfrm>
            <a:off x="3823175" y="3203925"/>
            <a:ext cx="4678550" cy="774975"/>
          </a:xfrm>
          <a:custGeom>
            <a:rect b="b" l="l" r="r" t="t"/>
            <a:pathLst>
              <a:path extrusionOk="0" h="30999" w="187142">
                <a:moveTo>
                  <a:pt x="0" y="0"/>
                </a:moveTo>
                <a:cubicBezTo>
                  <a:pt x="16109" y="5161"/>
                  <a:pt x="80333" y="29877"/>
                  <a:pt x="96654" y="30963"/>
                </a:cubicBezTo>
                <a:cubicBezTo>
                  <a:pt x="112975" y="32049"/>
                  <a:pt x="89087" y="8368"/>
                  <a:pt x="97924" y="6516"/>
                </a:cubicBezTo>
                <a:cubicBezTo>
                  <a:pt x="106761" y="4664"/>
                  <a:pt x="134807" y="20274"/>
                  <a:pt x="149677" y="19851"/>
                </a:cubicBezTo>
                <a:cubicBezTo>
                  <a:pt x="164547" y="19428"/>
                  <a:pt x="180898" y="6622"/>
                  <a:pt x="187142" y="3976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dot"/>
            <a:round/>
            <a:headEnd len="med" w="med" type="none"/>
            <a:tailEnd len="med" w="med" type="stealth"/>
          </a:ln>
        </p:spPr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8" name="Shape 1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" name="Google Shape;1339;p45"/>
          <p:cNvSpPr txBox="1"/>
          <p:nvPr>
            <p:ph type="title"/>
          </p:nvPr>
        </p:nvSpPr>
        <p:spPr>
          <a:xfrm>
            <a:off x="1664175" y="58075"/>
            <a:ext cx="6215400" cy="43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340" name="Google Shape;1340;p45"/>
          <p:cNvSpPr/>
          <p:nvPr/>
        </p:nvSpPr>
        <p:spPr>
          <a:xfrm>
            <a:off x="752875" y="1652753"/>
            <a:ext cx="4512900" cy="10611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1" name="Google Shape;1341;p45"/>
          <p:cNvSpPr/>
          <p:nvPr/>
        </p:nvSpPr>
        <p:spPr>
          <a:xfrm>
            <a:off x="245275" y="930900"/>
            <a:ext cx="4062900" cy="3549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5" name="Shape 1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Google Shape;1346;p46"/>
          <p:cNvSpPr/>
          <p:nvPr/>
        </p:nvSpPr>
        <p:spPr>
          <a:xfrm>
            <a:off x="3430440" y="2986712"/>
            <a:ext cx="4765975" cy="430800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7" name="Google Shape;1347;p46"/>
          <p:cNvSpPr/>
          <p:nvPr/>
        </p:nvSpPr>
        <p:spPr>
          <a:xfrm>
            <a:off x="308450" y="933950"/>
            <a:ext cx="4944800" cy="5904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8" name="Google Shape;1348;p46"/>
          <p:cNvSpPr txBox="1"/>
          <p:nvPr>
            <p:ph type="title"/>
          </p:nvPr>
        </p:nvSpPr>
        <p:spPr>
          <a:xfrm>
            <a:off x="1664175" y="58075"/>
            <a:ext cx="6222600" cy="43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Correctness: Lemma 1 &amp; 2</a:t>
            </a:r>
            <a:endParaRPr/>
          </a:p>
        </p:txBody>
      </p:sp>
      <p:sp>
        <p:nvSpPr>
          <p:cNvPr id="1349" name="Google Shape;1349;p46"/>
          <p:cNvSpPr txBox="1"/>
          <p:nvPr>
            <p:ph idx="1" type="body"/>
          </p:nvPr>
        </p:nvSpPr>
        <p:spPr>
          <a:xfrm>
            <a:off x="387350" y="963225"/>
            <a:ext cx="4944900" cy="205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1.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A core packet traverses a single face of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G – s̅t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and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 a thread skipping node k traverses a single face of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G – s̅t – </a:t>
            </a:r>
            <a:r>
              <a:rPr lang="en" sz="1350">
                <a:latin typeface="Old Standard TT"/>
                <a:ea typeface="Old Standard TT"/>
                <a:cs typeface="Old Standard TT"/>
                <a:sym typeface="Old Standard TT"/>
              </a:rPr>
              <a:t>{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 k </a:t>
            </a:r>
            <a:r>
              <a:rPr lang="en" sz="1350">
                <a:latin typeface="Old Standard TT"/>
                <a:ea typeface="Old Standard TT"/>
                <a:cs typeface="Old Standard TT"/>
                <a:sym typeface="Old Standard TT"/>
              </a:rPr>
              <a:t>}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50">
                <a:solidFill>
                  <a:srgbClr val="000099"/>
                </a:solidFill>
              </a:rPr>
              <a:t>intuition:</a:t>
            </a:r>
            <a:r>
              <a:rPr lang="en" sz="1350">
                <a:solidFill>
                  <a:srgbClr val="000099"/>
                </a:solidFill>
              </a:rPr>
              <a:t> </a:t>
            </a:r>
            <a:r>
              <a:rPr lang="en" sz="1350"/>
              <a:t>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sends left core (L) using left-hand-rule, n green face, excludes edges interesting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st</a:t>
            </a:r>
            <a:r>
              <a:rPr lang="en" sz="1350"/>
              <a:t>-line, right core (R) similar</a:t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 sz="1350"/>
              <a:t>-thread skips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d</a:t>
            </a:r>
            <a:r>
              <a:rPr lang="en" sz="1350"/>
              <a:t> and traverses blue face</a:t>
            </a:r>
            <a:endParaRPr/>
          </a:p>
        </p:txBody>
      </p:sp>
      <p:grpSp>
        <p:nvGrpSpPr>
          <p:cNvPr id="1350" name="Google Shape;1350;p46"/>
          <p:cNvGrpSpPr/>
          <p:nvPr/>
        </p:nvGrpSpPr>
        <p:grpSpPr>
          <a:xfrm>
            <a:off x="5398504" y="679367"/>
            <a:ext cx="3539321" cy="2172858"/>
            <a:chOff x="1251804" y="2202317"/>
            <a:chExt cx="3539321" cy="2172858"/>
          </a:xfrm>
        </p:grpSpPr>
        <p:sp>
          <p:nvSpPr>
            <p:cNvPr id="1351" name="Google Shape;1351;p46"/>
            <p:cNvSpPr/>
            <p:nvPr/>
          </p:nvSpPr>
          <p:spPr>
            <a:xfrm>
              <a:off x="1428493" y="2803438"/>
              <a:ext cx="3253139" cy="1306134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352" name="Google Shape;1352;p46"/>
            <p:cNvSpPr/>
            <p:nvPr/>
          </p:nvSpPr>
          <p:spPr>
            <a:xfrm>
              <a:off x="2035651" y="2443648"/>
              <a:ext cx="1997613" cy="674615"/>
            </a:xfrm>
            <a:custGeom>
              <a:rect b="b" l="l" r="r" t="t"/>
              <a:pathLst>
                <a:path extrusionOk="0" h="42203" w="124968">
                  <a:moveTo>
                    <a:pt x="0" y="22508"/>
                  </a:moveTo>
                  <a:lnTo>
                    <a:pt x="60725" y="0"/>
                  </a:lnTo>
                  <a:lnTo>
                    <a:pt x="124968" y="13130"/>
                  </a:lnTo>
                  <a:lnTo>
                    <a:pt x="89798" y="32356"/>
                  </a:lnTo>
                  <a:lnTo>
                    <a:pt x="36810" y="42203"/>
                  </a:lnTo>
                  <a:close/>
                </a:path>
              </a:pathLst>
            </a:cu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353" name="Google Shape;1353;p46"/>
            <p:cNvCxnSpPr/>
            <p:nvPr/>
          </p:nvCxnSpPr>
          <p:spPr>
            <a:xfrm flipH="1" rot="10800000">
              <a:off x="1427230" y="2806938"/>
              <a:ext cx="604200" cy="69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4" name="Google Shape;1354;p46"/>
            <p:cNvCxnSpPr/>
            <p:nvPr/>
          </p:nvCxnSpPr>
          <p:spPr>
            <a:xfrm flipH="1" rot="10800000">
              <a:off x="2031591" y="2441722"/>
              <a:ext cx="976500" cy="362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5" name="Google Shape;1355;p46"/>
            <p:cNvCxnSpPr/>
            <p:nvPr/>
          </p:nvCxnSpPr>
          <p:spPr>
            <a:xfrm>
              <a:off x="3002424" y="2441714"/>
              <a:ext cx="1028700" cy="21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6" name="Google Shape;1356;p46"/>
            <p:cNvCxnSpPr/>
            <p:nvPr/>
          </p:nvCxnSpPr>
          <p:spPr>
            <a:xfrm flipH="1" rot="10800000">
              <a:off x="3473166" y="2655863"/>
              <a:ext cx="563100" cy="30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7" name="Google Shape;1357;p46"/>
            <p:cNvCxnSpPr/>
            <p:nvPr/>
          </p:nvCxnSpPr>
          <p:spPr>
            <a:xfrm rot="10800000">
              <a:off x="4029795" y="2655866"/>
              <a:ext cx="653100" cy="846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8" name="Google Shape;1358;p46"/>
            <p:cNvCxnSpPr/>
            <p:nvPr/>
          </p:nvCxnSpPr>
          <p:spPr>
            <a:xfrm flipH="1">
              <a:off x="3871653" y="3498450"/>
              <a:ext cx="813000" cy="42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9" name="Google Shape;1359;p46"/>
            <p:cNvCxnSpPr/>
            <p:nvPr/>
          </p:nvCxnSpPr>
          <p:spPr>
            <a:xfrm flipH="1" rot="10800000">
              <a:off x="1427230" y="3499711"/>
              <a:ext cx="3252600" cy="2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360" name="Google Shape;1360;p46"/>
            <p:cNvCxnSpPr/>
            <p:nvPr/>
          </p:nvCxnSpPr>
          <p:spPr>
            <a:xfrm>
              <a:off x="3034937" y="3652258"/>
              <a:ext cx="843300" cy="274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1" name="Google Shape;1361;p46"/>
            <p:cNvCxnSpPr/>
            <p:nvPr/>
          </p:nvCxnSpPr>
          <p:spPr>
            <a:xfrm rot="10800000">
              <a:off x="3031734" y="3652850"/>
              <a:ext cx="275700" cy="4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2" name="Google Shape;1362;p46"/>
            <p:cNvCxnSpPr/>
            <p:nvPr/>
          </p:nvCxnSpPr>
          <p:spPr>
            <a:xfrm rot="10800000">
              <a:off x="1422750" y="3504032"/>
              <a:ext cx="951000" cy="15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3" name="Google Shape;1363;p46"/>
            <p:cNvCxnSpPr/>
            <p:nvPr/>
          </p:nvCxnSpPr>
          <p:spPr>
            <a:xfrm flipH="1" rot="10800000">
              <a:off x="2620990" y="2959286"/>
              <a:ext cx="855300" cy="1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4" name="Google Shape;1364;p46"/>
            <p:cNvCxnSpPr/>
            <p:nvPr/>
          </p:nvCxnSpPr>
          <p:spPr>
            <a:xfrm>
              <a:off x="2033349" y="2809417"/>
              <a:ext cx="590100" cy="30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5" name="Google Shape;1365;p46"/>
            <p:cNvCxnSpPr/>
            <p:nvPr/>
          </p:nvCxnSpPr>
          <p:spPr>
            <a:xfrm>
              <a:off x="3466596" y="2958557"/>
              <a:ext cx="1214700" cy="540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6" name="Google Shape;1366;p46"/>
            <p:cNvCxnSpPr/>
            <p:nvPr/>
          </p:nvCxnSpPr>
          <p:spPr>
            <a:xfrm flipH="1">
              <a:off x="2620817" y="2448300"/>
              <a:ext cx="384900" cy="66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7" name="Google Shape;1367;p46"/>
            <p:cNvCxnSpPr/>
            <p:nvPr/>
          </p:nvCxnSpPr>
          <p:spPr>
            <a:xfrm>
              <a:off x="3473710" y="2961210"/>
              <a:ext cx="403500" cy="96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8" name="Google Shape;1368;p46"/>
            <p:cNvCxnSpPr/>
            <p:nvPr/>
          </p:nvCxnSpPr>
          <p:spPr>
            <a:xfrm flipH="1">
              <a:off x="3038120" y="2967620"/>
              <a:ext cx="432600" cy="689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69" name="Google Shape;1369;p46"/>
            <p:cNvSpPr/>
            <p:nvPr/>
          </p:nvSpPr>
          <p:spPr>
            <a:xfrm>
              <a:off x="2132344" y="2525435"/>
              <a:ext cx="2276919" cy="92778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370" name="Google Shape;1370;p46"/>
            <p:cNvSpPr txBox="1"/>
            <p:nvPr/>
          </p:nvSpPr>
          <p:spPr>
            <a:xfrm>
              <a:off x="1251804" y="333931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1" name="Google Shape;1371;p46"/>
            <p:cNvSpPr txBox="1"/>
            <p:nvPr/>
          </p:nvSpPr>
          <p:spPr>
            <a:xfrm>
              <a:off x="4642325" y="336802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2" name="Google Shape;1372;p46"/>
            <p:cNvSpPr txBox="1"/>
            <p:nvPr/>
          </p:nvSpPr>
          <p:spPr>
            <a:xfrm>
              <a:off x="1563191" y="2479658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3" name="Google Shape;1373;p46"/>
            <p:cNvSpPr txBox="1"/>
            <p:nvPr/>
          </p:nvSpPr>
          <p:spPr>
            <a:xfrm>
              <a:off x="2903163" y="22023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74" name="Google Shape;1374;p46"/>
            <p:cNvSpPr txBox="1"/>
            <p:nvPr/>
          </p:nvSpPr>
          <p:spPr>
            <a:xfrm>
              <a:off x="2494816" y="285849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5" name="Google Shape;1375;p46"/>
            <p:cNvSpPr txBox="1"/>
            <p:nvPr/>
          </p:nvSpPr>
          <p:spPr>
            <a:xfrm>
              <a:off x="3999656" y="246703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6" name="Google Shape;1376;p46"/>
            <p:cNvSpPr txBox="1"/>
            <p:nvPr/>
          </p:nvSpPr>
          <p:spPr>
            <a:xfrm>
              <a:off x="3503187" y="279024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7" name="Google Shape;1377;p46"/>
            <p:cNvSpPr txBox="1"/>
            <p:nvPr/>
          </p:nvSpPr>
          <p:spPr>
            <a:xfrm>
              <a:off x="3807758" y="380283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8" name="Google Shape;1378;p46"/>
            <p:cNvSpPr txBox="1"/>
            <p:nvPr/>
          </p:nvSpPr>
          <p:spPr>
            <a:xfrm>
              <a:off x="2810597" y="3467806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79" name="Google Shape;1379;p46"/>
            <p:cNvSpPr txBox="1"/>
            <p:nvPr/>
          </p:nvSpPr>
          <p:spPr>
            <a:xfrm>
              <a:off x="1809064" y="373822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80" name="Google Shape;1380;p46"/>
            <p:cNvSpPr txBox="1"/>
            <p:nvPr/>
          </p:nvSpPr>
          <p:spPr>
            <a:xfrm>
              <a:off x="1975196" y="23228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81" name="Google Shape;1381;p46"/>
            <p:cNvSpPr txBox="1"/>
            <p:nvPr/>
          </p:nvSpPr>
          <p:spPr>
            <a:xfrm>
              <a:off x="2004336" y="323707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82" name="Google Shape;1382;p46"/>
            <p:cNvSpPr txBox="1"/>
            <p:nvPr/>
          </p:nvSpPr>
          <p:spPr>
            <a:xfrm>
              <a:off x="2816454" y="268600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83" name="Google Shape;1383;p46"/>
            <p:cNvSpPr txBox="1"/>
            <p:nvPr/>
          </p:nvSpPr>
          <p:spPr>
            <a:xfrm>
              <a:off x="1945264" y="2888998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84" name="Google Shape;1384;p46"/>
            <p:cNvSpPr txBox="1"/>
            <p:nvPr/>
          </p:nvSpPr>
          <p:spPr>
            <a:xfrm>
              <a:off x="3350569" y="3535567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R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85" name="Google Shape;1385;p46"/>
            <p:cNvSpPr txBox="1"/>
            <p:nvPr/>
          </p:nvSpPr>
          <p:spPr>
            <a:xfrm>
              <a:off x="2949720" y="2479651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thread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386" name="Google Shape;1386;p46"/>
            <p:cNvCxnSpPr/>
            <p:nvPr/>
          </p:nvCxnSpPr>
          <p:spPr>
            <a:xfrm flipH="1" rot="10800000">
              <a:off x="1430507" y="2710277"/>
              <a:ext cx="279300" cy="789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87" name="Google Shape;1387;p46"/>
            <p:cNvCxnSpPr/>
            <p:nvPr/>
          </p:nvCxnSpPr>
          <p:spPr>
            <a:xfrm flipH="1" rot="10800000">
              <a:off x="1707687" y="2442761"/>
              <a:ext cx="1299000" cy="267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88" name="Google Shape;1388;p46"/>
            <p:cNvCxnSpPr/>
            <p:nvPr/>
          </p:nvCxnSpPr>
          <p:spPr>
            <a:xfrm>
              <a:off x="1711859" y="2718942"/>
              <a:ext cx="319800" cy="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89" name="Google Shape;1389;p46"/>
            <p:cNvSpPr txBox="1"/>
            <p:nvPr/>
          </p:nvSpPr>
          <p:spPr>
            <a:xfrm>
              <a:off x="1808998" y="2670180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390" name="Google Shape;1390;p46"/>
            <p:cNvCxnSpPr/>
            <p:nvPr/>
          </p:nvCxnSpPr>
          <p:spPr>
            <a:xfrm rot="10800000">
              <a:off x="1430357" y="3504183"/>
              <a:ext cx="475800" cy="300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1" name="Google Shape;1391;p46"/>
            <p:cNvCxnSpPr/>
            <p:nvPr/>
          </p:nvCxnSpPr>
          <p:spPr>
            <a:xfrm rot="10800000">
              <a:off x="1905236" y="3805557"/>
              <a:ext cx="1403700" cy="303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2" name="Google Shape;1392;p46"/>
            <p:cNvCxnSpPr/>
            <p:nvPr/>
          </p:nvCxnSpPr>
          <p:spPr>
            <a:xfrm>
              <a:off x="3035081" y="3654208"/>
              <a:ext cx="854700" cy="53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3" name="Google Shape;1393;p46"/>
            <p:cNvCxnSpPr/>
            <p:nvPr/>
          </p:nvCxnSpPr>
          <p:spPr>
            <a:xfrm flipH="1">
              <a:off x="3882085" y="3500544"/>
              <a:ext cx="798300" cy="6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4" name="Google Shape;1394;p46"/>
            <p:cNvCxnSpPr/>
            <p:nvPr/>
          </p:nvCxnSpPr>
          <p:spPr>
            <a:xfrm>
              <a:off x="3878338" y="3924051"/>
              <a:ext cx="7500" cy="260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5" name="Google Shape;1395;p46"/>
            <p:cNvCxnSpPr/>
            <p:nvPr/>
          </p:nvCxnSpPr>
          <p:spPr>
            <a:xfrm>
              <a:off x="2624171" y="3118743"/>
              <a:ext cx="410700" cy="535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96" name="Google Shape;1396;p46"/>
            <p:cNvSpPr/>
            <p:nvPr/>
          </p:nvSpPr>
          <p:spPr>
            <a:xfrm>
              <a:off x="1500281" y="2911145"/>
              <a:ext cx="2954603" cy="557173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397" name="Google Shape;1397;p46"/>
            <p:cNvSpPr txBox="1"/>
            <p:nvPr/>
          </p:nvSpPr>
          <p:spPr>
            <a:xfrm>
              <a:off x="3262420" y="397822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398" name="Google Shape;1398;p46"/>
            <p:cNvSpPr txBox="1"/>
            <p:nvPr/>
          </p:nvSpPr>
          <p:spPr>
            <a:xfrm>
              <a:off x="3722868" y="405207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399" name="Google Shape;1399;p46"/>
            <p:cNvCxnSpPr/>
            <p:nvPr/>
          </p:nvCxnSpPr>
          <p:spPr>
            <a:xfrm rot="10800000">
              <a:off x="2372890" y="3664613"/>
              <a:ext cx="929700" cy="440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0" name="Google Shape;1400;p46"/>
            <p:cNvCxnSpPr/>
            <p:nvPr/>
          </p:nvCxnSpPr>
          <p:spPr>
            <a:xfrm flipH="1">
              <a:off x="1902087" y="3662185"/>
              <a:ext cx="474300" cy="14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01" name="Google Shape;1401;p46"/>
            <p:cNvSpPr txBox="1"/>
            <p:nvPr/>
          </p:nvSpPr>
          <p:spPr>
            <a:xfrm>
              <a:off x="2270624" y="357685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02" name="Google Shape;1402;p46"/>
            <p:cNvSpPr/>
            <p:nvPr/>
          </p:nvSpPr>
          <p:spPr>
            <a:xfrm>
              <a:off x="1619625" y="3519295"/>
              <a:ext cx="2897105" cy="408736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  <p:grpSp>
        <p:nvGrpSpPr>
          <p:cNvPr id="1403" name="Google Shape;1403;p46"/>
          <p:cNvGrpSpPr/>
          <p:nvPr/>
        </p:nvGrpSpPr>
        <p:grpSpPr>
          <a:xfrm>
            <a:off x="1164375" y="2934525"/>
            <a:ext cx="2173800" cy="1850075"/>
            <a:chOff x="6307875" y="2923150"/>
            <a:chExt cx="2173800" cy="1850075"/>
          </a:xfrm>
        </p:grpSpPr>
        <p:sp>
          <p:nvSpPr>
            <p:cNvPr id="1404" name="Google Shape;1404;p46"/>
            <p:cNvSpPr/>
            <p:nvPr/>
          </p:nvSpPr>
          <p:spPr>
            <a:xfrm>
              <a:off x="6455550" y="3175475"/>
              <a:ext cx="1825625" cy="1451800"/>
            </a:xfrm>
            <a:custGeom>
              <a:rect b="b" l="l" r="r" t="t"/>
              <a:pathLst>
                <a:path extrusionOk="0" h="58072" w="73025">
                  <a:moveTo>
                    <a:pt x="3367" y="27052"/>
                  </a:moveTo>
                  <a:lnTo>
                    <a:pt x="819" y="8604"/>
                  </a:lnTo>
                  <a:lnTo>
                    <a:pt x="28062" y="513"/>
                  </a:lnTo>
                  <a:lnTo>
                    <a:pt x="46498" y="0"/>
                  </a:lnTo>
                  <a:lnTo>
                    <a:pt x="71693" y="18538"/>
                  </a:lnTo>
                  <a:lnTo>
                    <a:pt x="73025" y="27961"/>
                  </a:lnTo>
                  <a:lnTo>
                    <a:pt x="60632" y="50596"/>
                  </a:lnTo>
                  <a:lnTo>
                    <a:pt x="42606" y="58072"/>
                  </a:lnTo>
                  <a:lnTo>
                    <a:pt x="24375" y="57663"/>
                  </a:lnTo>
                  <a:lnTo>
                    <a:pt x="0" y="41275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405" name="Google Shape;1405;p46"/>
            <p:cNvSpPr/>
            <p:nvPr/>
          </p:nvSpPr>
          <p:spPr>
            <a:xfrm>
              <a:off x="6552825" y="3536525"/>
              <a:ext cx="932025" cy="624750"/>
            </a:xfrm>
            <a:custGeom>
              <a:rect b="b" l="l" r="r" t="t"/>
              <a:pathLst>
                <a:path extrusionOk="0" h="24990" w="37281">
                  <a:moveTo>
                    <a:pt x="13827" y="0"/>
                  </a:moveTo>
                  <a:lnTo>
                    <a:pt x="24171" y="204"/>
                  </a:lnTo>
                  <a:lnTo>
                    <a:pt x="33389" y="2253"/>
                  </a:lnTo>
                  <a:lnTo>
                    <a:pt x="37281" y="13621"/>
                  </a:lnTo>
                  <a:lnTo>
                    <a:pt x="31238" y="22839"/>
                  </a:lnTo>
                  <a:lnTo>
                    <a:pt x="25708" y="24990"/>
                  </a:lnTo>
                  <a:lnTo>
                    <a:pt x="13489" y="24538"/>
                  </a:lnTo>
                  <a:lnTo>
                    <a:pt x="5498" y="22801"/>
                  </a:lnTo>
                  <a:lnTo>
                    <a:pt x="0" y="12802"/>
                  </a:lnTo>
                  <a:lnTo>
                    <a:pt x="5941" y="3072"/>
                  </a:lnTo>
                  <a:close/>
                </a:path>
              </a:pathLst>
            </a:custGeom>
            <a:solidFill>
              <a:schemeClr val="lt1"/>
            </a:solidFill>
            <a:ln cap="flat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406" name="Google Shape;1406;p46"/>
            <p:cNvSpPr/>
            <p:nvPr/>
          </p:nvSpPr>
          <p:spPr>
            <a:xfrm>
              <a:off x="6545624" y="3294501"/>
              <a:ext cx="1445650" cy="1167850"/>
            </a:xfrm>
            <a:custGeom>
              <a:rect b="b" l="l" r="r" t="t"/>
              <a:pathLst>
                <a:path extrusionOk="0" h="46714" w="57826">
                  <a:moveTo>
                    <a:pt x="223" y="20898"/>
                  </a:moveTo>
                  <a:cubicBezTo>
                    <a:pt x="855" y="16136"/>
                    <a:pt x="52" y="8642"/>
                    <a:pt x="5856" y="5330"/>
                  </a:cubicBezTo>
                  <a:cubicBezTo>
                    <a:pt x="11660" y="2019"/>
                    <a:pt x="26392" y="-1890"/>
                    <a:pt x="35046" y="1029"/>
                  </a:cubicBezTo>
                  <a:cubicBezTo>
                    <a:pt x="43701" y="3948"/>
                    <a:pt x="57083" y="15385"/>
                    <a:pt x="57783" y="22844"/>
                  </a:cubicBezTo>
                  <a:cubicBezTo>
                    <a:pt x="58483" y="30304"/>
                    <a:pt x="47217" y="42696"/>
                    <a:pt x="39245" y="45786"/>
                  </a:cubicBezTo>
                  <a:cubicBezTo>
                    <a:pt x="31273" y="48876"/>
                    <a:pt x="16150" y="43362"/>
                    <a:pt x="9953" y="41382"/>
                  </a:cubicBezTo>
                  <a:cubicBezTo>
                    <a:pt x="3757" y="39402"/>
                    <a:pt x="3688" y="37319"/>
                    <a:pt x="2066" y="33905"/>
                  </a:cubicBezTo>
                  <a:cubicBezTo>
                    <a:pt x="444" y="30491"/>
                    <a:pt x="-409" y="25661"/>
                    <a:pt x="223" y="20898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ashDot"/>
              <a:round/>
              <a:headEnd len="med" w="med" type="none"/>
              <a:tailEnd len="med" w="med" type="none"/>
            </a:ln>
          </p:spPr>
        </p:sp>
        <p:sp>
          <p:nvSpPr>
            <p:cNvPr id="1407" name="Google Shape;1407;p46"/>
            <p:cNvSpPr txBox="1"/>
            <p:nvPr/>
          </p:nvSpPr>
          <p:spPr>
            <a:xfrm>
              <a:off x="8249175" y="3659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5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08" name="Google Shape;1408;p46"/>
            <p:cNvSpPr txBox="1"/>
            <p:nvPr/>
          </p:nvSpPr>
          <p:spPr>
            <a:xfrm>
              <a:off x="6307875" y="3628388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v</a:t>
              </a:r>
              <a:endParaRPr i="1" sz="13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409" name="Google Shape;1409;p46"/>
            <p:cNvCxnSpPr/>
            <p:nvPr/>
          </p:nvCxnSpPr>
          <p:spPr>
            <a:xfrm flipH="1" rot="10800000">
              <a:off x="7495100" y="3877225"/>
              <a:ext cx="784500" cy="2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410" name="Google Shape;1410;p46"/>
            <p:cNvCxnSpPr/>
            <p:nvPr/>
          </p:nvCxnSpPr>
          <p:spPr>
            <a:xfrm>
              <a:off x="7386000" y="3590775"/>
              <a:ext cx="97200" cy="285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1" name="Google Shape;1411;p46"/>
            <p:cNvCxnSpPr/>
            <p:nvPr/>
          </p:nvCxnSpPr>
          <p:spPr>
            <a:xfrm>
              <a:off x="8249175" y="3628400"/>
              <a:ext cx="303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2" name="Google Shape;1412;p46"/>
            <p:cNvCxnSpPr/>
            <p:nvPr/>
          </p:nvCxnSpPr>
          <p:spPr>
            <a:xfrm flipH="1">
              <a:off x="7332900" y="3877100"/>
              <a:ext cx="150300" cy="23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3" name="Google Shape;1413;p46"/>
            <p:cNvCxnSpPr/>
            <p:nvPr/>
          </p:nvCxnSpPr>
          <p:spPr>
            <a:xfrm flipH="1">
              <a:off x="7966350" y="3871225"/>
              <a:ext cx="316800" cy="571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4" name="Google Shape;1414;p46"/>
            <p:cNvCxnSpPr/>
            <p:nvPr/>
          </p:nvCxnSpPr>
          <p:spPr>
            <a:xfrm flipH="1">
              <a:off x="6544900" y="3611050"/>
              <a:ext cx="159300" cy="24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5" name="Google Shape;1415;p46"/>
            <p:cNvCxnSpPr/>
            <p:nvPr/>
          </p:nvCxnSpPr>
          <p:spPr>
            <a:xfrm>
              <a:off x="6544800" y="3847400"/>
              <a:ext cx="147600" cy="269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6" name="Google Shape;1416;p46"/>
            <p:cNvCxnSpPr/>
            <p:nvPr/>
          </p:nvCxnSpPr>
          <p:spPr>
            <a:xfrm>
              <a:off x="6478875" y="3392550"/>
              <a:ext cx="61500" cy="457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7" name="Google Shape;1417;p46"/>
            <p:cNvCxnSpPr/>
            <p:nvPr/>
          </p:nvCxnSpPr>
          <p:spPr>
            <a:xfrm flipH="1">
              <a:off x="6448275" y="3847400"/>
              <a:ext cx="92100" cy="367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8" name="Google Shape;1418;p46"/>
            <p:cNvCxnSpPr/>
            <p:nvPr/>
          </p:nvCxnSpPr>
          <p:spPr>
            <a:xfrm flipH="1">
              <a:off x="6479400" y="3185725"/>
              <a:ext cx="677700" cy="206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9" name="Google Shape;1419;p46"/>
            <p:cNvCxnSpPr/>
            <p:nvPr/>
          </p:nvCxnSpPr>
          <p:spPr>
            <a:xfrm>
              <a:off x="6454975" y="4208500"/>
              <a:ext cx="609900" cy="408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0" name="Google Shape;1420;p46"/>
            <p:cNvCxnSpPr/>
            <p:nvPr/>
          </p:nvCxnSpPr>
          <p:spPr>
            <a:xfrm flipH="1">
              <a:off x="6704050" y="3536525"/>
              <a:ext cx="184200" cy="74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1" name="Google Shape;1421;p46"/>
            <p:cNvCxnSpPr/>
            <p:nvPr/>
          </p:nvCxnSpPr>
          <p:spPr>
            <a:xfrm rot="10800000">
              <a:off x="7149350" y="3538975"/>
              <a:ext cx="238200" cy="51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22" name="Google Shape;1422;p46"/>
            <p:cNvSpPr txBox="1"/>
            <p:nvPr/>
          </p:nvSpPr>
          <p:spPr>
            <a:xfrm>
              <a:off x="6849875" y="3269200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423" name="Google Shape;1423;p46"/>
            <p:cNvCxnSpPr/>
            <p:nvPr/>
          </p:nvCxnSpPr>
          <p:spPr>
            <a:xfrm rot="10800000">
              <a:off x="6692500" y="4109300"/>
              <a:ext cx="207300" cy="43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4" name="Google Shape;1424;p46"/>
            <p:cNvCxnSpPr/>
            <p:nvPr/>
          </p:nvCxnSpPr>
          <p:spPr>
            <a:xfrm flipH="1">
              <a:off x="7187700" y="4109300"/>
              <a:ext cx="145200" cy="51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25" name="Google Shape;1425;p46"/>
            <p:cNvSpPr txBox="1"/>
            <p:nvPr/>
          </p:nvSpPr>
          <p:spPr>
            <a:xfrm>
              <a:off x="6884775" y="3892575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426" name="Google Shape;1426;p46"/>
            <p:cNvCxnSpPr/>
            <p:nvPr/>
          </p:nvCxnSpPr>
          <p:spPr>
            <a:xfrm flipH="1">
              <a:off x="7515475" y="4440325"/>
              <a:ext cx="453300" cy="192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27" name="Google Shape;1427;p46"/>
            <p:cNvSpPr txBox="1"/>
            <p:nvPr/>
          </p:nvSpPr>
          <p:spPr>
            <a:xfrm>
              <a:off x="7137625" y="4357725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428" name="Google Shape;1428;p46"/>
            <p:cNvCxnSpPr/>
            <p:nvPr/>
          </p:nvCxnSpPr>
          <p:spPr>
            <a:xfrm>
              <a:off x="7597525" y="3178050"/>
              <a:ext cx="650400" cy="45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29" name="Google Shape;1429;p46"/>
            <p:cNvSpPr txBox="1"/>
            <p:nvPr/>
          </p:nvSpPr>
          <p:spPr>
            <a:xfrm>
              <a:off x="7223688" y="2923150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30" name="Google Shape;1430;p46"/>
            <p:cNvSpPr txBox="1"/>
            <p:nvPr/>
          </p:nvSpPr>
          <p:spPr>
            <a:xfrm>
              <a:off x="7278525" y="3657325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3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31" name="Google Shape;1431;p46"/>
            <p:cNvSpPr txBox="1"/>
            <p:nvPr/>
          </p:nvSpPr>
          <p:spPr>
            <a:xfrm>
              <a:off x="7497300" y="3927500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</a:t>
              </a:r>
              <a:endParaRPr i="1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432" name="Google Shape;1432;p46"/>
          <p:cNvSpPr txBox="1"/>
          <p:nvPr>
            <p:ph idx="1" type="body"/>
          </p:nvPr>
        </p:nvSpPr>
        <p:spPr>
          <a:xfrm>
            <a:off x="3490825" y="3042725"/>
            <a:ext cx="4890600" cy="185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2.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Left and right core paths are internally node-disjoint.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50">
              <a:solidFill>
                <a:srgbClr val="000099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50">
                <a:solidFill>
                  <a:srgbClr val="000099"/>
                </a:solidFill>
              </a:rPr>
              <a:t>proof by contradiction</a:t>
            </a:r>
            <a:endParaRPr b="1" sz="1350">
              <a:solidFill>
                <a:srgbClr val="000099"/>
              </a:solidFill>
            </a:endParaRPr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suppose there is a node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v</a:t>
            </a:r>
            <a:r>
              <a:rPr i="1" lang="en" sz="1350"/>
              <a:t> </a:t>
            </a:r>
            <a:r>
              <a:rPr lang="en" sz="1350"/>
              <a:t>on both core paths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all paths from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to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must pass through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v</a:t>
            </a:r>
            <a:endParaRPr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this violates the Triconnectivity Assumption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6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p47"/>
          <p:cNvSpPr/>
          <p:nvPr/>
        </p:nvSpPr>
        <p:spPr>
          <a:xfrm>
            <a:off x="385076" y="3200635"/>
            <a:ext cx="5451025" cy="5904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8" name="Google Shape;1438;p47"/>
          <p:cNvSpPr/>
          <p:nvPr/>
        </p:nvSpPr>
        <p:spPr>
          <a:xfrm>
            <a:off x="385076" y="919250"/>
            <a:ext cx="5451025" cy="5904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9" name="Google Shape;1439;p47"/>
          <p:cNvSpPr txBox="1"/>
          <p:nvPr>
            <p:ph type="title"/>
          </p:nvPr>
        </p:nvSpPr>
        <p:spPr>
          <a:xfrm>
            <a:off x="1664175" y="58075"/>
            <a:ext cx="6222600" cy="43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Correctness: Lemma 3 &amp; 4</a:t>
            </a:r>
            <a:endParaRPr/>
          </a:p>
        </p:txBody>
      </p:sp>
      <p:sp>
        <p:nvSpPr>
          <p:cNvPr id="1440" name="Google Shape;1440;p47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3 (Core validity).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If the target receives a left core and a right core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 carrying messages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mₗ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mᵣ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respectively and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mₗ = mᵣ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, then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mₗ = mₛ</a:t>
            </a:r>
            <a:endParaRPr i="1"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solidFill>
                  <a:srgbClr val="000099"/>
                </a:solidFill>
              </a:rPr>
              <a:t>proof</a:t>
            </a:r>
            <a:endParaRPr b="1"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Lemma 1 ⇒ cores traverse only the green face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Lemma 2 ⇒ the core paths are node disjoint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there is only 1 Byzantine node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so the Byzantine node cannot affect both cores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1" name="Google Shape;1441;p47"/>
          <p:cNvSpPr txBox="1"/>
          <p:nvPr>
            <p:ph idx="1" type="body"/>
          </p:nvPr>
        </p:nvSpPr>
        <p:spPr>
          <a:xfrm>
            <a:off x="387350" y="3245750"/>
            <a:ext cx="8510700" cy="1714500"/>
          </a:xfrm>
          <a:prstGeom prst="rect">
            <a:avLst/>
          </a:prstGeom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4 (Thread validity).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If a thread skips a green node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endParaRPr i="1"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 and reaches a correct node, it is not originated by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solidFill>
                  <a:srgbClr val="000099"/>
                </a:solidFill>
              </a:rPr>
              <a:t>p</a:t>
            </a:r>
            <a:r>
              <a:rPr b="1" lang="en" sz="1350">
                <a:solidFill>
                  <a:srgbClr val="000099"/>
                </a:solidFill>
              </a:rPr>
              <a:t>roof</a:t>
            </a:r>
            <a:endParaRPr b="1" sz="1350">
              <a:solidFill>
                <a:srgbClr val="000099"/>
              </a:solidFill>
            </a:endParaRPr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If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r>
              <a:rPr lang="en" sz="1350"/>
              <a:t> originates a thread that skips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r>
              <a:rPr lang="en" sz="1350"/>
              <a:t>, that thread is immediately dropped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If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r>
              <a:rPr lang="en" sz="1350"/>
              <a:t> originates a core, that core contains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r>
              <a:rPr lang="en" sz="1350"/>
              <a:t> in its visited list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ℓ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432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▪"/>
            </a:pPr>
            <a:r>
              <a:rPr lang="en" sz="1350"/>
              <a:t>a correct node never originates a thread that skips any node in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ℓ</a:t>
            </a:r>
            <a:br>
              <a:rPr lang="en" sz="1350"/>
            </a:br>
            <a:r>
              <a:rPr lang="en" sz="1350"/>
              <a:t>  </a:t>
            </a:r>
            <a:endParaRPr b="1"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42" name="Google Shape;1442;p47"/>
          <p:cNvGrpSpPr/>
          <p:nvPr/>
        </p:nvGrpSpPr>
        <p:grpSpPr>
          <a:xfrm>
            <a:off x="5426996" y="1365167"/>
            <a:ext cx="3539321" cy="2172858"/>
            <a:chOff x="1251804" y="2202317"/>
            <a:chExt cx="3539321" cy="2172858"/>
          </a:xfrm>
        </p:grpSpPr>
        <p:sp>
          <p:nvSpPr>
            <p:cNvPr id="1443" name="Google Shape;1443;p47"/>
            <p:cNvSpPr/>
            <p:nvPr/>
          </p:nvSpPr>
          <p:spPr>
            <a:xfrm>
              <a:off x="1428493" y="2803438"/>
              <a:ext cx="3253139" cy="1306134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444" name="Google Shape;1444;p47"/>
            <p:cNvSpPr/>
            <p:nvPr/>
          </p:nvSpPr>
          <p:spPr>
            <a:xfrm>
              <a:off x="2035651" y="2443648"/>
              <a:ext cx="1997613" cy="674615"/>
            </a:xfrm>
            <a:custGeom>
              <a:rect b="b" l="l" r="r" t="t"/>
              <a:pathLst>
                <a:path extrusionOk="0" h="42203" w="124968">
                  <a:moveTo>
                    <a:pt x="0" y="22508"/>
                  </a:moveTo>
                  <a:lnTo>
                    <a:pt x="60725" y="0"/>
                  </a:lnTo>
                  <a:lnTo>
                    <a:pt x="124968" y="13130"/>
                  </a:lnTo>
                  <a:lnTo>
                    <a:pt x="89798" y="32356"/>
                  </a:lnTo>
                  <a:lnTo>
                    <a:pt x="36810" y="42203"/>
                  </a:lnTo>
                  <a:close/>
                </a:path>
              </a:pathLst>
            </a:cu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445" name="Google Shape;1445;p47"/>
            <p:cNvCxnSpPr/>
            <p:nvPr/>
          </p:nvCxnSpPr>
          <p:spPr>
            <a:xfrm flipH="1" rot="10800000">
              <a:off x="1427230" y="2806938"/>
              <a:ext cx="604200" cy="69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6" name="Google Shape;1446;p47"/>
            <p:cNvCxnSpPr/>
            <p:nvPr/>
          </p:nvCxnSpPr>
          <p:spPr>
            <a:xfrm flipH="1" rot="10800000">
              <a:off x="2031591" y="2441722"/>
              <a:ext cx="976500" cy="362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7" name="Google Shape;1447;p47"/>
            <p:cNvCxnSpPr/>
            <p:nvPr/>
          </p:nvCxnSpPr>
          <p:spPr>
            <a:xfrm>
              <a:off x="3002424" y="2441714"/>
              <a:ext cx="1028700" cy="21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8" name="Google Shape;1448;p47"/>
            <p:cNvCxnSpPr/>
            <p:nvPr/>
          </p:nvCxnSpPr>
          <p:spPr>
            <a:xfrm flipH="1" rot="10800000">
              <a:off x="3473166" y="2655863"/>
              <a:ext cx="563100" cy="30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9" name="Google Shape;1449;p47"/>
            <p:cNvCxnSpPr/>
            <p:nvPr/>
          </p:nvCxnSpPr>
          <p:spPr>
            <a:xfrm rot="10800000">
              <a:off x="4029795" y="2655866"/>
              <a:ext cx="653100" cy="846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0" name="Google Shape;1450;p47"/>
            <p:cNvCxnSpPr/>
            <p:nvPr/>
          </p:nvCxnSpPr>
          <p:spPr>
            <a:xfrm flipH="1">
              <a:off x="3871653" y="3498450"/>
              <a:ext cx="813000" cy="42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1" name="Google Shape;1451;p47"/>
            <p:cNvCxnSpPr/>
            <p:nvPr/>
          </p:nvCxnSpPr>
          <p:spPr>
            <a:xfrm flipH="1" rot="10800000">
              <a:off x="1427230" y="3499711"/>
              <a:ext cx="3252600" cy="2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452" name="Google Shape;1452;p47"/>
            <p:cNvCxnSpPr/>
            <p:nvPr/>
          </p:nvCxnSpPr>
          <p:spPr>
            <a:xfrm>
              <a:off x="3034937" y="3652258"/>
              <a:ext cx="843300" cy="274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3" name="Google Shape;1453;p47"/>
            <p:cNvCxnSpPr/>
            <p:nvPr/>
          </p:nvCxnSpPr>
          <p:spPr>
            <a:xfrm rot="10800000">
              <a:off x="3031734" y="3652850"/>
              <a:ext cx="275700" cy="4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4" name="Google Shape;1454;p47"/>
            <p:cNvCxnSpPr/>
            <p:nvPr/>
          </p:nvCxnSpPr>
          <p:spPr>
            <a:xfrm rot="10800000">
              <a:off x="1422750" y="3504032"/>
              <a:ext cx="951000" cy="15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5" name="Google Shape;1455;p47"/>
            <p:cNvCxnSpPr/>
            <p:nvPr/>
          </p:nvCxnSpPr>
          <p:spPr>
            <a:xfrm flipH="1" rot="10800000">
              <a:off x="2620990" y="2959286"/>
              <a:ext cx="855300" cy="15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6" name="Google Shape;1456;p47"/>
            <p:cNvCxnSpPr/>
            <p:nvPr/>
          </p:nvCxnSpPr>
          <p:spPr>
            <a:xfrm>
              <a:off x="2033349" y="2809417"/>
              <a:ext cx="590100" cy="30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7" name="Google Shape;1457;p47"/>
            <p:cNvCxnSpPr/>
            <p:nvPr/>
          </p:nvCxnSpPr>
          <p:spPr>
            <a:xfrm>
              <a:off x="3466596" y="2958557"/>
              <a:ext cx="1214700" cy="540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8" name="Google Shape;1458;p47"/>
            <p:cNvCxnSpPr/>
            <p:nvPr/>
          </p:nvCxnSpPr>
          <p:spPr>
            <a:xfrm flipH="1">
              <a:off x="2620817" y="2448300"/>
              <a:ext cx="384900" cy="665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9" name="Google Shape;1459;p47"/>
            <p:cNvCxnSpPr/>
            <p:nvPr/>
          </p:nvCxnSpPr>
          <p:spPr>
            <a:xfrm>
              <a:off x="3473710" y="2961210"/>
              <a:ext cx="403500" cy="96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60" name="Google Shape;1460;p47"/>
            <p:cNvCxnSpPr/>
            <p:nvPr/>
          </p:nvCxnSpPr>
          <p:spPr>
            <a:xfrm flipH="1">
              <a:off x="3038120" y="2967620"/>
              <a:ext cx="432600" cy="689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61" name="Google Shape;1461;p47"/>
            <p:cNvSpPr/>
            <p:nvPr/>
          </p:nvSpPr>
          <p:spPr>
            <a:xfrm>
              <a:off x="2132344" y="2525435"/>
              <a:ext cx="2276919" cy="927785"/>
            </a:xfrm>
            <a:custGeom>
              <a:rect b="b" l="l" r="r" t="t"/>
              <a:pathLst>
                <a:path extrusionOk="0" h="58041" w="142441">
                  <a:moveTo>
                    <a:pt x="0" y="17046"/>
                  </a:moveTo>
                  <a:cubicBezTo>
                    <a:pt x="9232" y="14227"/>
                    <a:pt x="37675" y="1308"/>
                    <a:pt x="55393" y="131"/>
                  </a:cubicBezTo>
                  <a:cubicBezTo>
                    <a:pt x="73111" y="-1046"/>
                    <a:pt x="102185" y="6024"/>
                    <a:pt x="106309" y="9982"/>
                  </a:cubicBezTo>
                  <a:cubicBezTo>
                    <a:pt x="110433" y="13940"/>
                    <a:pt x="83341" y="19362"/>
                    <a:pt x="80137" y="23878"/>
                  </a:cubicBezTo>
                  <a:cubicBezTo>
                    <a:pt x="76933" y="28394"/>
                    <a:pt x="76702" y="31386"/>
                    <a:pt x="87086" y="37080"/>
                  </a:cubicBezTo>
                  <a:cubicBezTo>
                    <a:pt x="97470" y="42774"/>
                    <a:pt x="133215" y="54548"/>
                    <a:pt x="142441" y="58041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462" name="Google Shape;1462;p47"/>
            <p:cNvSpPr txBox="1"/>
            <p:nvPr/>
          </p:nvSpPr>
          <p:spPr>
            <a:xfrm>
              <a:off x="1251804" y="333931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3" name="Google Shape;1463;p47"/>
            <p:cNvSpPr txBox="1"/>
            <p:nvPr/>
          </p:nvSpPr>
          <p:spPr>
            <a:xfrm>
              <a:off x="4642325" y="336802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4" name="Google Shape;1464;p47"/>
            <p:cNvSpPr txBox="1"/>
            <p:nvPr/>
          </p:nvSpPr>
          <p:spPr>
            <a:xfrm>
              <a:off x="1563191" y="2479658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b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5" name="Google Shape;1465;p47"/>
            <p:cNvSpPr txBox="1"/>
            <p:nvPr/>
          </p:nvSpPr>
          <p:spPr>
            <a:xfrm>
              <a:off x="2903163" y="22023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a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6" name="Google Shape;1466;p47"/>
            <p:cNvSpPr txBox="1"/>
            <p:nvPr/>
          </p:nvSpPr>
          <p:spPr>
            <a:xfrm>
              <a:off x="2494816" y="285849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d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7" name="Google Shape;1467;p47"/>
            <p:cNvSpPr txBox="1"/>
            <p:nvPr/>
          </p:nvSpPr>
          <p:spPr>
            <a:xfrm>
              <a:off x="3999656" y="246703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g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8" name="Google Shape;1468;p47"/>
            <p:cNvSpPr txBox="1"/>
            <p:nvPr/>
          </p:nvSpPr>
          <p:spPr>
            <a:xfrm>
              <a:off x="3503187" y="279024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69" name="Google Shape;1469;p47"/>
            <p:cNvSpPr txBox="1"/>
            <p:nvPr/>
          </p:nvSpPr>
          <p:spPr>
            <a:xfrm>
              <a:off x="3807758" y="380283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70" name="Google Shape;1470;p47"/>
            <p:cNvSpPr txBox="1"/>
            <p:nvPr/>
          </p:nvSpPr>
          <p:spPr>
            <a:xfrm>
              <a:off x="2810597" y="3467806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m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71" name="Google Shape;1471;p47"/>
            <p:cNvSpPr txBox="1"/>
            <p:nvPr/>
          </p:nvSpPr>
          <p:spPr>
            <a:xfrm>
              <a:off x="1809064" y="373822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j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72" name="Google Shape;1472;p47"/>
            <p:cNvSpPr txBox="1"/>
            <p:nvPr/>
          </p:nvSpPr>
          <p:spPr>
            <a:xfrm>
              <a:off x="1975196" y="2322817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E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73" name="Google Shape;1473;p47"/>
            <p:cNvSpPr txBox="1"/>
            <p:nvPr/>
          </p:nvSpPr>
          <p:spPr>
            <a:xfrm>
              <a:off x="2004336" y="3237079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74" name="Google Shape;1474;p47"/>
            <p:cNvSpPr txBox="1"/>
            <p:nvPr/>
          </p:nvSpPr>
          <p:spPr>
            <a:xfrm>
              <a:off x="2816454" y="268600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75" name="Google Shape;1475;p47"/>
            <p:cNvSpPr txBox="1"/>
            <p:nvPr/>
          </p:nvSpPr>
          <p:spPr>
            <a:xfrm>
              <a:off x="1945264" y="2888998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76" name="Google Shape;1476;p47"/>
            <p:cNvSpPr txBox="1"/>
            <p:nvPr/>
          </p:nvSpPr>
          <p:spPr>
            <a:xfrm>
              <a:off x="3350569" y="3535567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R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core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77" name="Google Shape;1477;p47"/>
            <p:cNvSpPr txBox="1"/>
            <p:nvPr/>
          </p:nvSpPr>
          <p:spPr>
            <a:xfrm>
              <a:off x="2949720" y="2479651"/>
              <a:ext cx="5631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chemeClr val="dk1"/>
                  </a:solidFill>
                </a:rPr>
                <a:t>L</a:t>
              </a:r>
              <a:r>
                <a:rPr lang="en" sz="9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thread</a:t>
              </a:r>
              <a:endParaRPr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478" name="Google Shape;1478;p47"/>
            <p:cNvCxnSpPr/>
            <p:nvPr/>
          </p:nvCxnSpPr>
          <p:spPr>
            <a:xfrm flipH="1" rot="10800000">
              <a:off x="1430507" y="2710277"/>
              <a:ext cx="279300" cy="789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79" name="Google Shape;1479;p47"/>
            <p:cNvCxnSpPr/>
            <p:nvPr/>
          </p:nvCxnSpPr>
          <p:spPr>
            <a:xfrm flipH="1" rot="10800000">
              <a:off x="1707687" y="2442761"/>
              <a:ext cx="1299000" cy="267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0" name="Google Shape;1480;p47"/>
            <p:cNvCxnSpPr/>
            <p:nvPr/>
          </p:nvCxnSpPr>
          <p:spPr>
            <a:xfrm>
              <a:off x="1711859" y="2718942"/>
              <a:ext cx="319800" cy="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81" name="Google Shape;1481;p47"/>
            <p:cNvSpPr txBox="1"/>
            <p:nvPr/>
          </p:nvSpPr>
          <p:spPr>
            <a:xfrm>
              <a:off x="1808998" y="2670180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c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482" name="Google Shape;1482;p47"/>
            <p:cNvCxnSpPr/>
            <p:nvPr/>
          </p:nvCxnSpPr>
          <p:spPr>
            <a:xfrm rot="10800000">
              <a:off x="1430357" y="3504183"/>
              <a:ext cx="475800" cy="300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3" name="Google Shape;1483;p47"/>
            <p:cNvCxnSpPr/>
            <p:nvPr/>
          </p:nvCxnSpPr>
          <p:spPr>
            <a:xfrm rot="10800000">
              <a:off x="1905236" y="3805557"/>
              <a:ext cx="1403700" cy="303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4" name="Google Shape;1484;p47"/>
            <p:cNvCxnSpPr/>
            <p:nvPr/>
          </p:nvCxnSpPr>
          <p:spPr>
            <a:xfrm>
              <a:off x="3035081" y="3654208"/>
              <a:ext cx="854700" cy="53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5" name="Google Shape;1485;p47"/>
            <p:cNvCxnSpPr/>
            <p:nvPr/>
          </p:nvCxnSpPr>
          <p:spPr>
            <a:xfrm flipH="1">
              <a:off x="3882085" y="3500544"/>
              <a:ext cx="798300" cy="687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6" name="Google Shape;1486;p47"/>
            <p:cNvCxnSpPr/>
            <p:nvPr/>
          </p:nvCxnSpPr>
          <p:spPr>
            <a:xfrm>
              <a:off x="3878338" y="3924051"/>
              <a:ext cx="7500" cy="260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87" name="Google Shape;1487;p47"/>
            <p:cNvCxnSpPr/>
            <p:nvPr/>
          </p:nvCxnSpPr>
          <p:spPr>
            <a:xfrm>
              <a:off x="2624171" y="3118743"/>
              <a:ext cx="410700" cy="535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88" name="Google Shape;1488;p47"/>
            <p:cNvSpPr/>
            <p:nvPr/>
          </p:nvSpPr>
          <p:spPr>
            <a:xfrm>
              <a:off x="1500281" y="2911145"/>
              <a:ext cx="2954603" cy="557173"/>
            </a:xfrm>
            <a:custGeom>
              <a:rect b="b" l="l" r="r" t="t"/>
              <a:pathLst>
                <a:path extrusionOk="0" h="34856" w="184836">
                  <a:moveTo>
                    <a:pt x="0" y="34856"/>
                  </a:moveTo>
                  <a:cubicBezTo>
                    <a:pt x="5856" y="29096"/>
                    <a:pt x="22908" y="3164"/>
                    <a:pt x="35133" y="296"/>
                  </a:cubicBezTo>
                  <a:cubicBezTo>
                    <a:pt x="47358" y="-2572"/>
                    <a:pt x="59165" y="16317"/>
                    <a:pt x="73350" y="17646"/>
                  </a:cubicBezTo>
                  <a:cubicBezTo>
                    <a:pt x="87535" y="18975"/>
                    <a:pt x="101661" y="5806"/>
                    <a:pt x="120242" y="8268"/>
                  </a:cubicBezTo>
                  <a:cubicBezTo>
                    <a:pt x="138823" y="10730"/>
                    <a:pt x="174070" y="28392"/>
                    <a:pt x="184836" y="32417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  <p:sp>
          <p:nvSpPr>
            <p:cNvPr id="1489" name="Google Shape;1489;p47"/>
            <p:cNvSpPr txBox="1"/>
            <p:nvPr/>
          </p:nvSpPr>
          <p:spPr>
            <a:xfrm>
              <a:off x="3262420" y="3978224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p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90" name="Google Shape;1490;p47"/>
            <p:cNvSpPr txBox="1"/>
            <p:nvPr/>
          </p:nvSpPr>
          <p:spPr>
            <a:xfrm>
              <a:off x="3722868" y="4052075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q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491" name="Google Shape;1491;p47"/>
            <p:cNvCxnSpPr/>
            <p:nvPr/>
          </p:nvCxnSpPr>
          <p:spPr>
            <a:xfrm rot="10800000">
              <a:off x="2372890" y="3664613"/>
              <a:ext cx="929700" cy="440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92" name="Google Shape;1492;p47"/>
            <p:cNvCxnSpPr/>
            <p:nvPr/>
          </p:nvCxnSpPr>
          <p:spPr>
            <a:xfrm flipH="1">
              <a:off x="1902087" y="3662185"/>
              <a:ext cx="474300" cy="14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93" name="Google Shape;1493;p47"/>
            <p:cNvSpPr txBox="1"/>
            <p:nvPr/>
          </p:nvSpPr>
          <p:spPr>
            <a:xfrm>
              <a:off x="2270624" y="3576853"/>
              <a:ext cx="1488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9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9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494" name="Google Shape;1494;p47"/>
            <p:cNvSpPr/>
            <p:nvPr/>
          </p:nvSpPr>
          <p:spPr>
            <a:xfrm>
              <a:off x="1619625" y="3519295"/>
              <a:ext cx="2897105" cy="408736"/>
            </a:xfrm>
            <a:custGeom>
              <a:rect b="b" l="l" r="r" t="t"/>
              <a:pathLst>
                <a:path extrusionOk="0" h="25570" w="181239">
                  <a:moveTo>
                    <a:pt x="0" y="0"/>
                  </a:moveTo>
                  <a:cubicBezTo>
                    <a:pt x="7894" y="1075"/>
                    <a:pt x="32298" y="2188"/>
                    <a:pt x="47362" y="6447"/>
                  </a:cubicBezTo>
                  <a:cubicBezTo>
                    <a:pt x="62426" y="10706"/>
                    <a:pt x="85833" y="25791"/>
                    <a:pt x="90385" y="25556"/>
                  </a:cubicBezTo>
                  <a:cubicBezTo>
                    <a:pt x="94937" y="25322"/>
                    <a:pt x="74950" y="8831"/>
                    <a:pt x="74676" y="5040"/>
                  </a:cubicBezTo>
                  <a:cubicBezTo>
                    <a:pt x="74403" y="1250"/>
                    <a:pt x="78682" y="293"/>
                    <a:pt x="88744" y="2813"/>
                  </a:cubicBezTo>
                  <a:cubicBezTo>
                    <a:pt x="98806" y="5334"/>
                    <a:pt x="119634" y="20398"/>
                    <a:pt x="135050" y="20163"/>
                  </a:cubicBezTo>
                  <a:cubicBezTo>
                    <a:pt x="150466" y="19929"/>
                    <a:pt x="173541" y="4532"/>
                    <a:pt x="181239" y="1406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ot"/>
              <a:round/>
              <a:headEnd len="med" w="med" type="none"/>
              <a:tailEnd len="med" w="med" type="stealth"/>
            </a:ln>
          </p:spPr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1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18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Geometric Routin</a:t>
            </a:r>
            <a:r>
              <a:rPr lang="en" sz="1800"/>
              <a:t>g with Byzantine Faults</a:t>
            </a:r>
            <a:endParaRPr sz="1800"/>
          </a:p>
        </p:txBody>
      </p:sp>
      <p:sp>
        <p:nvSpPr>
          <p:cNvPr id="305" name="Google Shape;305;p21"/>
          <p:cNvSpPr txBox="1"/>
          <p:nvPr>
            <p:ph idx="1" type="body"/>
          </p:nvPr>
        </p:nvSpPr>
        <p:spPr>
          <a:xfrm>
            <a:off x="2349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problem:</a:t>
            </a:r>
            <a:endParaRPr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>
                <a:solidFill>
                  <a:srgbClr val="000099"/>
                </a:solidFill>
              </a:rPr>
              <a:t>Byzantine fault</a:t>
            </a:r>
            <a:r>
              <a:rPr lang="en"/>
              <a:t>: arbitrary node behavior, hardest to counter, can model either faults or intruders</a:t>
            </a:r>
            <a:endParaRPr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/>
              <a:t>in general, requires 2f+1 connectivity</a:t>
            </a:r>
            <a:endParaRPr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/>
              <a:t>can we find 3 disjoint paths offline? Byzantine node resists topology discovery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/>
              <a:t>question:</a:t>
            </a:r>
            <a:endParaRPr/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/>
              <a:t>can we do geometric routing with Byzantine fault? 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3300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11111"/>
                </a:solidFill>
              </a:rPr>
              <a:t>solution: </a:t>
            </a:r>
            <a:r>
              <a:rPr lang="en">
                <a:solidFill>
                  <a:srgbClr val="000099"/>
                </a:solidFill>
              </a:rPr>
              <a:t>BeRGeR: Byzantine-Robust Geometric Routing</a:t>
            </a:r>
            <a:r>
              <a:rPr lang="en">
                <a:solidFill>
                  <a:srgbClr val="111111"/>
                </a:solidFill>
              </a:rPr>
              <a:t> algorithm</a:t>
            </a:r>
            <a:endParaRPr>
              <a:solidFill>
                <a:srgbClr val="111111"/>
              </a:solidFill>
            </a:endParaRPr>
          </a:p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Clr>
                <a:srgbClr val="111111"/>
              </a:buClr>
              <a:buSzPts val="1350"/>
              <a:buChar char="•"/>
            </a:pPr>
            <a:r>
              <a:rPr lang="en">
                <a:solidFill>
                  <a:srgbClr val="111111"/>
                </a:solidFill>
              </a:rPr>
              <a:t>single Byzantine fault</a:t>
            </a:r>
            <a:endParaRPr>
              <a:solidFill>
                <a:srgbClr val="111111"/>
              </a:solidFill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350"/>
              <a:buChar char="•"/>
            </a:pPr>
            <a:r>
              <a:rPr lang="en">
                <a:solidFill>
                  <a:srgbClr val="111111"/>
                </a:solidFill>
              </a:rPr>
              <a:t>3-connected planar graph (more details later)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8" name="Shape 1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9" name="Google Shape;1499;p48"/>
          <p:cNvSpPr/>
          <p:nvPr/>
        </p:nvSpPr>
        <p:spPr>
          <a:xfrm>
            <a:off x="613675" y="754274"/>
            <a:ext cx="5758550" cy="701900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0" name="Google Shape;1500;p48"/>
          <p:cNvSpPr/>
          <p:nvPr/>
        </p:nvSpPr>
        <p:spPr>
          <a:xfrm>
            <a:off x="613676" y="3032332"/>
            <a:ext cx="5451025" cy="59042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1" name="Google Shape;1501;p48"/>
          <p:cNvSpPr txBox="1"/>
          <p:nvPr>
            <p:ph type="title"/>
          </p:nvPr>
        </p:nvSpPr>
        <p:spPr>
          <a:xfrm>
            <a:off x="1664175" y="58075"/>
            <a:ext cx="6222600" cy="43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Correctness: Lemma 5 &amp; 6</a:t>
            </a:r>
            <a:endParaRPr/>
          </a:p>
        </p:txBody>
      </p:sp>
      <p:sp>
        <p:nvSpPr>
          <p:cNvPr id="1502" name="Google Shape;1502;p48"/>
          <p:cNvSpPr txBox="1"/>
          <p:nvPr>
            <p:ph idx="1" type="body"/>
          </p:nvPr>
        </p:nvSpPr>
        <p:spPr>
          <a:xfrm>
            <a:off x="615950" y="734620"/>
            <a:ext cx="8510700" cy="195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5.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The path traversed by a left thread does not contain any node of the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right core path. Similarly, the path traversed by the right thread does not contain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nodes of the left core path.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solidFill>
                  <a:srgbClr val="000099"/>
                </a:solidFill>
              </a:rPr>
              <a:t>p</a:t>
            </a:r>
            <a:r>
              <a:rPr b="1" lang="en" sz="1350">
                <a:solidFill>
                  <a:srgbClr val="000099"/>
                </a:solidFill>
              </a:rPr>
              <a:t>roof by contradiction</a:t>
            </a:r>
            <a:endParaRPr b="1" sz="1350">
              <a:solidFill>
                <a:srgbClr val="000099"/>
              </a:solidFill>
            </a:endParaRPr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suppose there is a node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v</a:t>
            </a:r>
            <a:r>
              <a:rPr i="1" lang="en" sz="1350"/>
              <a:t> </a:t>
            </a:r>
            <a:r>
              <a:rPr lang="en" sz="1350"/>
              <a:t>on the left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r>
              <a:rPr lang="en" sz="1350"/>
              <a:t>-thread path</a:t>
            </a:r>
            <a:endParaRPr sz="135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/>
              <a:t>and the right core path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all paths from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 to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must pass through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v</a:t>
            </a:r>
            <a:r>
              <a:rPr lang="en" sz="1350"/>
              <a:t> or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endParaRPr i="1"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this violates the Triconnectivity Assumption</a:t>
            </a:r>
            <a:endParaRPr sz="135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35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35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03" name="Google Shape;1503;p48"/>
          <p:cNvGrpSpPr/>
          <p:nvPr/>
        </p:nvGrpSpPr>
        <p:grpSpPr>
          <a:xfrm>
            <a:off x="6002175" y="1191825"/>
            <a:ext cx="2630038" cy="1884250"/>
            <a:chOff x="3409150" y="1236475"/>
            <a:chExt cx="2630038" cy="1884250"/>
          </a:xfrm>
        </p:grpSpPr>
        <p:sp>
          <p:nvSpPr>
            <p:cNvPr id="1504" name="Google Shape;1504;p48"/>
            <p:cNvSpPr/>
            <p:nvPr/>
          </p:nvSpPr>
          <p:spPr>
            <a:xfrm>
              <a:off x="3560475" y="1491300"/>
              <a:ext cx="1358250" cy="694325"/>
            </a:xfrm>
            <a:custGeom>
              <a:rect b="b" l="l" r="r" t="t"/>
              <a:pathLst>
                <a:path extrusionOk="0" h="27773" w="54330">
                  <a:moveTo>
                    <a:pt x="23260" y="0"/>
                  </a:moveTo>
                  <a:lnTo>
                    <a:pt x="38448" y="781"/>
                  </a:lnTo>
                  <a:lnTo>
                    <a:pt x="54330" y="8506"/>
                  </a:lnTo>
                  <a:lnTo>
                    <a:pt x="46692" y="10936"/>
                  </a:lnTo>
                  <a:lnTo>
                    <a:pt x="36712" y="20916"/>
                  </a:lnTo>
                  <a:lnTo>
                    <a:pt x="26991" y="15102"/>
                  </a:lnTo>
                  <a:lnTo>
                    <a:pt x="16403" y="15015"/>
                  </a:lnTo>
                  <a:lnTo>
                    <a:pt x="8940" y="17966"/>
                  </a:lnTo>
                  <a:lnTo>
                    <a:pt x="2778" y="27773"/>
                  </a:lnTo>
                  <a:lnTo>
                    <a:pt x="0" y="9374"/>
                  </a:lnTo>
                  <a:close/>
                </a:path>
              </a:pathLst>
            </a:custGeom>
            <a:solidFill>
              <a:srgbClr val="A4C2F4"/>
            </a:solidFill>
            <a:ln cap="flat" cmpd="sng" w="95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505" name="Google Shape;1505;p48"/>
            <p:cNvSpPr/>
            <p:nvPr/>
          </p:nvSpPr>
          <p:spPr>
            <a:xfrm>
              <a:off x="3532275" y="1701775"/>
              <a:ext cx="2334600" cy="1275775"/>
            </a:xfrm>
            <a:custGeom>
              <a:rect b="b" l="l" r="r" t="t"/>
              <a:pathLst>
                <a:path extrusionOk="0" h="51031" w="93384">
                  <a:moveTo>
                    <a:pt x="67695" y="0"/>
                  </a:moveTo>
                  <a:lnTo>
                    <a:pt x="55458" y="173"/>
                  </a:lnTo>
                  <a:lnTo>
                    <a:pt x="47994" y="2517"/>
                  </a:lnTo>
                  <a:lnTo>
                    <a:pt x="38187" y="12584"/>
                  </a:lnTo>
                  <a:lnTo>
                    <a:pt x="41311" y="20482"/>
                  </a:lnTo>
                  <a:lnTo>
                    <a:pt x="35149" y="29247"/>
                  </a:lnTo>
                  <a:lnTo>
                    <a:pt x="29682" y="31330"/>
                  </a:lnTo>
                  <a:lnTo>
                    <a:pt x="18052" y="31330"/>
                  </a:lnTo>
                  <a:lnTo>
                    <a:pt x="9720" y="29421"/>
                  </a:lnTo>
                  <a:lnTo>
                    <a:pt x="3819" y="19180"/>
                  </a:lnTo>
                  <a:lnTo>
                    <a:pt x="0" y="33500"/>
                  </a:lnTo>
                  <a:lnTo>
                    <a:pt x="37145" y="51031"/>
                  </a:lnTo>
                  <a:lnTo>
                    <a:pt x="50858" y="50771"/>
                  </a:lnTo>
                  <a:lnTo>
                    <a:pt x="81321" y="42613"/>
                  </a:lnTo>
                  <a:lnTo>
                    <a:pt x="93384" y="20221"/>
                  </a:lnTo>
                  <a:lnTo>
                    <a:pt x="92516" y="10328"/>
                  </a:lnTo>
                  <a:lnTo>
                    <a:pt x="77936" y="0"/>
                  </a:lnTo>
                  <a:lnTo>
                    <a:pt x="66046" y="0"/>
                  </a:lnTo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506" name="Google Shape;1506;p48"/>
            <p:cNvSpPr/>
            <p:nvPr/>
          </p:nvSpPr>
          <p:spPr>
            <a:xfrm>
              <a:off x="3627839" y="1694347"/>
              <a:ext cx="1100850" cy="968500"/>
            </a:xfrm>
            <a:custGeom>
              <a:rect b="b" l="l" r="r" t="t"/>
              <a:pathLst>
                <a:path extrusionOk="0" h="38740" w="44034">
                  <a:moveTo>
                    <a:pt x="246" y="18418"/>
                  </a:moveTo>
                  <a:cubicBezTo>
                    <a:pt x="989" y="13698"/>
                    <a:pt x="2890" y="6555"/>
                    <a:pt x="7897" y="3679"/>
                  </a:cubicBezTo>
                  <a:cubicBezTo>
                    <a:pt x="12904" y="803"/>
                    <a:pt x="24300" y="-1471"/>
                    <a:pt x="30288" y="1162"/>
                  </a:cubicBezTo>
                  <a:cubicBezTo>
                    <a:pt x="36276" y="3795"/>
                    <a:pt x="42699" y="13790"/>
                    <a:pt x="43827" y="19475"/>
                  </a:cubicBezTo>
                  <a:cubicBezTo>
                    <a:pt x="44955" y="25160"/>
                    <a:pt x="41281" y="32088"/>
                    <a:pt x="37057" y="35270"/>
                  </a:cubicBezTo>
                  <a:cubicBezTo>
                    <a:pt x="32833" y="38452"/>
                    <a:pt x="24088" y="39113"/>
                    <a:pt x="18485" y="38568"/>
                  </a:cubicBezTo>
                  <a:cubicBezTo>
                    <a:pt x="12883" y="38023"/>
                    <a:pt x="6482" y="35359"/>
                    <a:pt x="3442" y="32001"/>
                  </a:cubicBezTo>
                  <a:cubicBezTo>
                    <a:pt x="402" y="28643"/>
                    <a:pt x="-496" y="23138"/>
                    <a:pt x="246" y="18418"/>
                  </a:cubicBezTo>
                  <a:close/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dashDot"/>
              <a:round/>
              <a:headEnd len="med" w="med" type="none"/>
              <a:tailEnd len="med" w="med" type="none"/>
            </a:ln>
          </p:spPr>
        </p:sp>
        <p:sp>
          <p:nvSpPr>
            <p:cNvPr id="1507" name="Google Shape;1507;p48"/>
            <p:cNvSpPr txBox="1"/>
            <p:nvPr/>
          </p:nvSpPr>
          <p:spPr>
            <a:xfrm>
              <a:off x="5806688" y="2013850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t</a:t>
              </a:r>
              <a:endParaRPr i="1" sz="13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08" name="Google Shape;1508;p48"/>
            <p:cNvSpPr txBox="1"/>
            <p:nvPr/>
          </p:nvSpPr>
          <p:spPr>
            <a:xfrm>
              <a:off x="3409150" y="1940263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v</a:t>
              </a:r>
              <a:endParaRPr i="1" sz="13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509" name="Google Shape;1509;p48"/>
            <p:cNvCxnSpPr/>
            <p:nvPr/>
          </p:nvCxnSpPr>
          <p:spPr>
            <a:xfrm flipH="1" rot="10800000">
              <a:off x="4580350" y="2203750"/>
              <a:ext cx="1295100" cy="5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510" name="Google Shape;1510;p48"/>
            <p:cNvCxnSpPr/>
            <p:nvPr/>
          </p:nvCxnSpPr>
          <p:spPr>
            <a:xfrm>
              <a:off x="4487675" y="2018550"/>
              <a:ext cx="81000" cy="198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1" name="Google Shape;1511;p48"/>
            <p:cNvCxnSpPr/>
            <p:nvPr/>
          </p:nvCxnSpPr>
          <p:spPr>
            <a:xfrm>
              <a:off x="5841475" y="1953813"/>
              <a:ext cx="303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2" name="Google Shape;1512;p48"/>
            <p:cNvCxnSpPr/>
            <p:nvPr/>
          </p:nvCxnSpPr>
          <p:spPr>
            <a:xfrm flipH="1">
              <a:off x="4411450" y="2210025"/>
              <a:ext cx="149700" cy="223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3" name="Google Shape;1513;p48"/>
            <p:cNvCxnSpPr/>
            <p:nvPr/>
          </p:nvCxnSpPr>
          <p:spPr>
            <a:xfrm flipH="1">
              <a:off x="5558650" y="2196638"/>
              <a:ext cx="316800" cy="571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4" name="Google Shape;1514;p48"/>
            <p:cNvCxnSpPr/>
            <p:nvPr/>
          </p:nvCxnSpPr>
          <p:spPr>
            <a:xfrm flipH="1">
              <a:off x="3627950" y="1940275"/>
              <a:ext cx="159300" cy="24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5" name="Google Shape;1515;p48"/>
            <p:cNvCxnSpPr/>
            <p:nvPr/>
          </p:nvCxnSpPr>
          <p:spPr>
            <a:xfrm>
              <a:off x="3627850" y="2176625"/>
              <a:ext cx="147600" cy="269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6" name="Google Shape;1516;p48"/>
            <p:cNvCxnSpPr/>
            <p:nvPr/>
          </p:nvCxnSpPr>
          <p:spPr>
            <a:xfrm>
              <a:off x="3558325" y="1716950"/>
              <a:ext cx="65100" cy="462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7" name="Google Shape;1517;p48"/>
            <p:cNvCxnSpPr/>
            <p:nvPr/>
          </p:nvCxnSpPr>
          <p:spPr>
            <a:xfrm flipH="1">
              <a:off x="3531325" y="2176625"/>
              <a:ext cx="92100" cy="367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8" name="Google Shape;1518;p48"/>
            <p:cNvCxnSpPr/>
            <p:nvPr/>
          </p:nvCxnSpPr>
          <p:spPr>
            <a:xfrm flipH="1">
              <a:off x="3554125" y="1494200"/>
              <a:ext cx="583500" cy="233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9" name="Google Shape;1519;p48"/>
            <p:cNvCxnSpPr/>
            <p:nvPr/>
          </p:nvCxnSpPr>
          <p:spPr>
            <a:xfrm>
              <a:off x="3538025" y="2537725"/>
              <a:ext cx="916500" cy="442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0" name="Google Shape;1520;p48"/>
            <p:cNvCxnSpPr/>
            <p:nvPr/>
          </p:nvCxnSpPr>
          <p:spPr>
            <a:xfrm flipH="1">
              <a:off x="3787100" y="1865750"/>
              <a:ext cx="184200" cy="74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1" name="Google Shape;1521;p48"/>
            <p:cNvCxnSpPr/>
            <p:nvPr/>
          </p:nvCxnSpPr>
          <p:spPr>
            <a:xfrm rot="10800000">
              <a:off x="4232525" y="1868050"/>
              <a:ext cx="250800" cy="144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22" name="Google Shape;1522;p48"/>
            <p:cNvSpPr txBox="1"/>
            <p:nvPr/>
          </p:nvSpPr>
          <p:spPr>
            <a:xfrm>
              <a:off x="3927425" y="1596550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523" name="Google Shape;1523;p48"/>
            <p:cNvCxnSpPr/>
            <p:nvPr/>
          </p:nvCxnSpPr>
          <p:spPr>
            <a:xfrm rot="10800000">
              <a:off x="3775550" y="2438525"/>
              <a:ext cx="207300" cy="43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24" name="Google Shape;1524;p48"/>
            <p:cNvCxnSpPr/>
            <p:nvPr/>
          </p:nvCxnSpPr>
          <p:spPr>
            <a:xfrm flipH="1">
              <a:off x="4268088" y="2434313"/>
              <a:ext cx="145200" cy="51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25" name="Google Shape;1525;p48"/>
            <p:cNvSpPr txBox="1"/>
            <p:nvPr/>
          </p:nvSpPr>
          <p:spPr>
            <a:xfrm>
              <a:off x="3967825" y="2221800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526" name="Google Shape;1526;p48"/>
            <p:cNvCxnSpPr/>
            <p:nvPr/>
          </p:nvCxnSpPr>
          <p:spPr>
            <a:xfrm flipH="1">
              <a:off x="4795175" y="2765738"/>
              <a:ext cx="765900" cy="204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27" name="Google Shape;1527;p48"/>
            <p:cNvSpPr txBox="1"/>
            <p:nvPr/>
          </p:nvSpPr>
          <p:spPr>
            <a:xfrm>
              <a:off x="4439100" y="2705225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528" name="Google Shape;1528;p48"/>
            <p:cNvCxnSpPr/>
            <p:nvPr/>
          </p:nvCxnSpPr>
          <p:spPr>
            <a:xfrm>
              <a:off x="5477050" y="1701775"/>
              <a:ext cx="363300" cy="257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29" name="Google Shape;1529;p48"/>
            <p:cNvSpPr txBox="1"/>
            <p:nvPr/>
          </p:nvSpPr>
          <p:spPr>
            <a:xfrm>
              <a:off x="4163288" y="1236475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30" name="Google Shape;1530;p48"/>
            <p:cNvSpPr txBox="1"/>
            <p:nvPr/>
          </p:nvSpPr>
          <p:spPr>
            <a:xfrm>
              <a:off x="4324175" y="1999000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s</a:t>
              </a:r>
              <a:endParaRPr i="1" sz="13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31" name="Google Shape;1531;p48"/>
            <p:cNvSpPr txBox="1"/>
            <p:nvPr/>
          </p:nvSpPr>
          <p:spPr>
            <a:xfrm>
              <a:off x="4905925" y="2272650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F</a:t>
              </a:r>
              <a:endParaRPr i="1" sz="13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532" name="Google Shape;1532;p48"/>
            <p:cNvCxnSpPr/>
            <p:nvPr/>
          </p:nvCxnSpPr>
          <p:spPr>
            <a:xfrm flipH="1">
              <a:off x="4485450" y="1764700"/>
              <a:ext cx="240900" cy="256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33" name="Google Shape;1533;p48"/>
            <p:cNvSpPr txBox="1"/>
            <p:nvPr/>
          </p:nvSpPr>
          <p:spPr>
            <a:xfrm>
              <a:off x="5161100" y="1435050"/>
              <a:ext cx="3051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…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534" name="Google Shape;1534;p48"/>
            <p:cNvCxnSpPr/>
            <p:nvPr/>
          </p:nvCxnSpPr>
          <p:spPr>
            <a:xfrm rot="10800000">
              <a:off x="4520125" y="1508775"/>
              <a:ext cx="408000" cy="19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35" name="Google Shape;1535;p48"/>
            <p:cNvSpPr txBox="1"/>
            <p:nvPr/>
          </p:nvSpPr>
          <p:spPr>
            <a:xfrm>
              <a:off x="4607913" y="1651963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k</a:t>
              </a:r>
              <a:endParaRPr i="1" sz="1300">
                <a:solidFill>
                  <a:schemeClr val="dk2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sp>
          <p:nvSpPr>
            <p:cNvPr id="1536" name="Google Shape;1536;p48"/>
            <p:cNvSpPr txBox="1"/>
            <p:nvPr/>
          </p:nvSpPr>
          <p:spPr>
            <a:xfrm>
              <a:off x="4336175" y="1460275"/>
              <a:ext cx="2325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300">
                  <a:solidFill>
                    <a:schemeClr val="dk1"/>
                  </a:solidFill>
                  <a:latin typeface="Old Standard TT"/>
                  <a:ea typeface="Old Standard TT"/>
                  <a:cs typeface="Old Standard TT"/>
                  <a:sym typeface="Old Standard TT"/>
                </a:rPr>
                <a:t>H</a:t>
              </a:r>
              <a:endParaRPr i="1" sz="13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endParaRPr>
            </a:p>
          </p:txBody>
        </p:sp>
        <p:cxnSp>
          <p:nvCxnSpPr>
            <p:cNvPr id="1537" name="Google Shape;1537;p48"/>
            <p:cNvCxnSpPr/>
            <p:nvPr/>
          </p:nvCxnSpPr>
          <p:spPr>
            <a:xfrm flipH="1" rot="10800000">
              <a:off x="4905925" y="1701675"/>
              <a:ext cx="291300" cy="6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38" name="Google Shape;1538;p48"/>
            <p:cNvCxnSpPr/>
            <p:nvPr/>
          </p:nvCxnSpPr>
          <p:spPr>
            <a:xfrm flipH="1" rot="10800000">
              <a:off x="4722000" y="1706325"/>
              <a:ext cx="201600" cy="62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39" name="Google Shape;1539;p48"/>
          <p:cNvSpPr txBox="1"/>
          <p:nvPr>
            <p:ph idx="1" type="body"/>
          </p:nvPr>
        </p:nvSpPr>
        <p:spPr>
          <a:xfrm>
            <a:off x="615950" y="3032550"/>
            <a:ext cx="8255100" cy="212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6 (Braid validity).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If the fault is adjacent to the green face and the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target receives a core and a matching braid carrying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m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, then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m = mₛ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50">
                <a:solidFill>
                  <a:srgbClr val="000099"/>
                </a:solidFill>
              </a:rPr>
              <a:t>proof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Lemma 5 ⇒ left thread path is disjoint from right core path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there is only 1 Byzantine node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so the Byzantine node cannot affect both a left thread path and a right core path</a:t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49"/>
          <p:cNvSpPr/>
          <p:nvPr/>
        </p:nvSpPr>
        <p:spPr>
          <a:xfrm>
            <a:off x="385075" y="2591025"/>
            <a:ext cx="4628375" cy="430800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5" name="Google Shape;1545;p49"/>
          <p:cNvSpPr/>
          <p:nvPr/>
        </p:nvSpPr>
        <p:spPr>
          <a:xfrm>
            <a:off x="385075" y="662975"/>
            <a:ext cx="4382325" cy="806775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6" name="Google Shape;1546;p49"/>
          <p:cNvSpPr txBox="1"/>
          <p:nvPr>
            <p:ph type="title"/>
          </p:nvPr>
        </p:nvSpPr>
        <p:spPr>
          <a:xfrm>
            <a:off x="1664175" y="58075"/>
            <a:ext cx="6215400" cy="43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Correctness: Liveness &amp; Termination</a:t>
            </a:r>
            <a:endParaRPr/>
          </a:p>
        </p:txBody>
      </p:sp>
      <p:sp>
        <p:nvSpPr>
          <p:cNvPr id="1547" name="Google Shape;1547;p49"/>
          <p:cNvSpPr txBox="1"/>
          <p:nvPr>
            <p:ph idx="1" type="body"/>
          </p:nvPr>
        </p:nvSpPr>
        <p:spPr>
          <a:xfrm>
            <a:off x="387350" y="2653750"/>
            <a:ext cx="5002800" cy="228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8.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Every packet is forwarded a finite number of times.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99"/>
                </a:solidFill>
              </a:rPr>
              <a:t>intuition</a:t>
            </a:r>
            <a:r>
              <a:rPr lang="en" sz="1350"/>
              <a:t>  The algorithm works by excluding nodes from consideration then routing either clockwise or counterclockwise.</a:t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/>
              <a:t>So the packets are guaranteed to eventually arrive back at the sender.  At which point they will be dropped.</a:t>
            </a:r>
            <a:endParaRPr/>
          </a:p>
        </p:txBody>
      </p:sp>
      <p:sp>
        <p:nvSpPr>
          <p:cNvPr id="1548" name="Google Shape;1548;p49"/>
          <p:cNvSpPr txBox="1"/>
          <p:nvPr>
            <p:ph idx="1" type="body"/>
          </p:nvPr>
        </p:nvSpPr>
        <p:spPr>
          <a:xfrm>
            <a:off x="387350" y="708100"/>
            <a:ext cx="8510700" cy="228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latin typeface="Times New Roman"/>
                <a:ea typeface="Times New Roman"/>
                <a:cs typeface="Times New Roman"/>
                <a:sym typeface="Times New Roman"/>
              </a:rPr>
              <a:t>Lemma 7 (Liveness).  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The target eventually receives either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  (i) matching left and right core packets or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  (ii) a matching core and a braid.</a:t>
            </a:r>
            <a:endParaRPr i="1"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50">
                <a:solidFill>
                  <a:srgbClr val="000099"/>
                </a:solidFill>
              </a:rPr>
              <a:t>p</a:t>
            </a:r>
            <a:r>
              <a:rPr b="1" lang="en" sz="1350">
                <a:solidFill>
                  <a:srgbClr val="000099"/>
                </a:solidFill>
              </a:rPr>
              <a:t>roof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if the faulty node is not on the green face, then matching cores reach target</a:t>
            </a:r>
            <a:endParaRPr sz="1350"/>
          </a:p>
          <a:p>
            <a:pPr indent="-3143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if the faulty node </a:t>
            </a:r>
            <a:r>
              <a:rPr i="1" lang="en" sz="1350"/>
              <a:t>is</a:t>
            </a:r>
            <a:r>
              <a:rPr lang="en" sz="1350"/>
              <a:t> on the green face, then a matching core and braid reach target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2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Google Shape;1553;p50"/>
          <p:cNvSpPr/>
          <p:nvPr/>
        </p:nvSpPr>
        <p:spPr>
          <a:xfrm>
            <a:off x="385075" y="914621"/>
            <a:ext cx="5758550" cy="839600"/>
          </a:xfrm>
          <a:prstGeom prst="flowChartProcess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4" name="Google Shape;1554;p50"/>
          <p:cNvSpPr txBox="1"/>
          <p:nvPr>
            <p:ph type="title"/>
          </p:nvPr>
        </p:nvSpPr>
        <p:spPr>
          <a:xfrm>
            <a:off x="1664175" y="58075"/>
            <a:ext cx="6222600" cy="43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BeRGeR Correctness Proof</a:t>
            </a:r>
            <a:endParaRPr/>
          </a:p>
        </p:txBody>
      </p:sp>
      <p:sp>
        <p:nvSpPr>
          <p:cNvPr id="1555" name="Google Shape;1555;p50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5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Theorem 1.</a:t>
            </a:r>
            <a:r>
              <a:rPr lang="en" sz="135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i="1" lang="en" sz="135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BeRGeR: Byzantine Robust Geometric Routing algorithm solves</a:t>
            </a:r>
            <a:endParaRPr i="1" sz="135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5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Reliable Message Delivery Problem with a single Byzantine node in a planar</a:t>
            </a:r>
            <a:endParaRPr i="1" sz="135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35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graph subject to the Triconnectivity Assumption.</a:t>
            </a:r>
            <a:endParaRPr i="1" sz="135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5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50">
                <a:solidFill>
                  <a:srgbClr val="000099"/>
                </a:solidFill>
                <a:highlight>
                  <a:srgbClr val="FFFFFF"/>
                </a:highlight>
              </a:rPr>
              <a:t>proof</a:t>
            </a:r>
            <a:r>
              <a:rPr b="1" lang="en" sz="1350">
                <a:highlight>
                  <a:srgbClr val="FFFFFF"/>
                </a:highlight>
              </a:rPr>
              <a:t> </a:t>
            </a:r>
            <a:r>
              <a:rPr lang="en" sz="1350">
                <a:highlight>
                  <a:srgbClr val="FFFFFF"/>
                </a:highlight>
              </a:rPr>
              <a:t> to prove this, we need to show 3 things:</a:t>
            </a:r>
            <a:endParaRPr sz="1350">
              <a:highlight>
                <a:srgbClr val="FFFFFF"/>
              </a:highlight>
            </a:endParaRPr>
          </a:p>
          <a:p>
            <a:pPr indent="-3143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>
                <a:highlight>
                  <a:schemeClr val="lt1"/>
                </a:highlight>
              </a:rPr>
              <a:t>v</a:t>
            </a:r>
            <a:r>
              <a:rPr lang="en" sz="1350">
                <a:highlight>
                  <a:schemeClr val="lt1"/>
                </a:highlight>
              </a:rPr>
              <a:t>alidity — an incorrect message is never delivered  </a:t>
            </a:r>
            <a:r>
              <a:rPr lang="en" sz="2200">
                <a:highlight>
                  <a:schemeClr val="lt1"/>
                </a:highlight>
              </a:rPr>
              <a:t>✔</a:t>
            </a:r>
            <a:endParaRPr sz="22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highlight>
                  <a:schemeClr val="lt1"/>
                </a:highlight>
              </a:rPr>
              <a:t>		Lemma 3 &amp; 6</a:t>
            </a:r>
            <a:endParaRPr sz="1350">
              <a:highlight>
                <a:schemeClr val="lt1"/>
              </a:highlight>
            </a:endParaRPr>
          </a:p>
          <a:p>
            <a:pPr indent="-3143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>
                <a:highlight>
                  <a:srgbClr val="FFFFFF"/>
                </a:highlight>
              </a:rPr>
              <a:t>l</a:t>
            </a:r>
            <a:r>
              <a:rPr lang="en" sz="1350">
                <a:highlight>
                  <a:srgbClr val="FFFFFF"/>
                </a:highlight>
              </a:rPr>
              <a:t>iveness — the correct message is eventually delivered  </a:t>
            </a:r>
            <a:r>
              <a:rPr lang="en" sz="2200">
                <a:highlight>
                  <a:srgbClr val="FFFFFF"/>
                </a:highlight>
              </a:rPr>
              <a:t>✔</a:t>
            </a:r>
            <a:endParaRPr sz="2200">
              <a:highlight>
                <a:srgbClr val="FFFFFF"/>
              </a:highlight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highlight>
                  <a:srgbClr val="FFFFFF"/>
                </a:highlight>
              </a:rPr>
              <a:t>Lemma 7</a:t>
            </a:r>
            <a:endParaRPr sz="1350">
              <a:highlight>
                <a:srgbClr val="FFFFFF"/>
              </a:highlight>
            </a:endParaRPr>
          </a:p>
          <a:p>
            <a:pPr indent="-31432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>
                <a:highlight>
                  <a:srgbClr val="FFFFFF"/>
                </a:highlight>
              </a:rPr>
              <a:t>termination — the algorithm terminates  </a:t>
            </a:r>
            <a:r>
              <a:rPr lang="en" sz="2200">
                <a:highlight>
                  <a:srgbClr val="FFFFFF"/>
                </a:highlight>
              </a:rPr>
              <a:t>✔</a:t>
            </a:r>
            <a:endParaRPr sz="2200">
              <a:highlight>
                <a:srgbClr val="FFFFFF"/>
              </a:highlight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>
                <a:highlight>
                  <a:srgbClr val="FFFFFF"/>
                </a:highlight>
              </a:rPr>
              <a:t>Lemma 8</a:t>
            </a:r>
            <a:endParaRPr sz="1350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51"/>
          <p:cNvSpPr txBox="1"/>
          <p:nvPr>
            <p:ph type="title"/>
          </p:nvPr>
        </p:nvSpPr>
        <p:spPr>
          <a:xfrm>
            <a:off x="1664175" y="58075"/>
            <a:ext cx="6222600" cy="43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BeRGeR: Debrief</a:t>
            </a:r>
            <a:endParaRPr/>
          </a:p>
        </p:txBody>
      </p:sp>
      <p:sp>
        <p:nvSpPr>
          <p:cNvPr id="1561" name="Google Shape;1561;p51"/>
          <p:cNvSpPr txBox="1"/>
          <p:nvPr>
            <p:ph idx="1" type="body"/>
          </p:nvPr>
        </p:nvSpPr>
        <p:spPr>
          <a:xfrm>
            <a:off x="387350" y="893450"/>
            <a:ext cx="8278200" cy="3726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4325" lvl="0" marL="457200" rtl="0" algn="l">
              <a:spcBef>
                <a:spcPts val="36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BeRGeR: fist algorithm to do Byzantine-robust geometric routing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complexity: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O</a:t>
            </a:r>
            <a:r>
              <a:rPr lang="en" sz="1350">
                <a:latin typeface="Old Standard TT"/>
                <a:ea typeface="Old Standard TT"/>
                <a:cs typeface="Old Standard TT"/>
                <a:sym typeface="Old Standard TT"/>
              </a:rPr>
              <a:t>(|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N</a:t>
            </a:r>
            <a:r>
              <a:rPr lang="en" sz="1350">
                <a:latin typeface="Old Standard TT"/>
                <a:ea typeface="Old Standard TT"/>
                <a:cs typeface="Old Standard TT"/>
                <a:sym typeface="Old Standard TT"/>
              </a:rPr>
              <a:t>|²)</a:t>
            </a:r>
            <a:endParaRPr sz="135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can extend to constant packet size if nodes are stateful</a:t>
            </a:r>
            <a:endParaRPr sz="1350"/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/>
              <a:t>future: </a:t>
            </a:r>
            <a:endParaRPr sz="1350"/>
          </a:p>
          <a:p>
            <a: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▪"/>
            </a:pPr>
            <a:r>
              <a:rPr lang="en" sz="1350"/>
              <a:t>evaluate performance</a:t>
            </a:r>
            <a:endParaRPr sz="1350"/>
          </a:p>
          <a:p>
            <a: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▪"/>
            </a:pPr>
            <a:r>
              <a:rPr lang="en" sz="1350"/>
              <a:t>max planar graph connectivity is 5: investigate if can tolerate 2 faults </a:t>
            </a:r>
            <a:endParaRPr sz="1350"/>
          </a:p>
          <a:p>
            <a:pPr indent="-314325" lvl="1" marL="914400" rtl="0" algn="l">
              <a:spcBef>
                <a:spcPts val="0"/>
              </a:spcBef>
              <a:spcAft>
                <a:spcPts val="0"/>
              </a:spcAft>
              <a:buSzPts val="1350"/>
              <a:buChar char="▪"/>
            </a:pPr>
            <a:r>
              <a:rPr lang="en" sz="1350"/>
              <a:t>investigate relaxing the Triconnectivity Assumption</a:t>
            </a:r>
            <a:endParaRPr sz="135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80"/>
                </a:solidFill>
              </a:rPr>
              <a:t>QUESTIONS?</a:t>
            </a:r>
            <a:endParaRPr sz="3000">
              <a:solidFill>
                <a:srgbClr val="00008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565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" name="Google Shape;1566;p52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Byzantine-Robust Geometric Routing: Basic       </a:t>
            </a:r>
            <a:endParaRPr/>
          </a:p>
        </p:txBody>
      </p:sp>
      <p:sp>
        <p:nvSpPr>
          <p:cNvPr id="1567" name="Google Shape;1567;p52"/>
          <p:cNvSpPr txBox="1"/>
          <p:nvPr>
            <p:ph idx="1" type="body"/>
          </p:nvPr>
        </p:nvSpPr>
        <p:spPr>
          <a:xfrm>
            <a:off x="387350" y="963225"/>
            <a:ext cx="39075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/>
              <a:t>Byzantine-robust routing</a:t>
            </a:r>
            <a:r>
              <a:rPr lang="en" sz="1300"/>
              <a:t> requires 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2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f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+1</a:t>
            </a:r>
            <a:r>
              <a:rPr lang="en" sz="1300"/>
              <a:t> connectivity (Dolev)</a:t>
            </a:r>
            <a:endParaRPr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/>
              <a:t>first thought: find 3 disjoint paths</a:t>
            </a:r>
            <a:endParaRPr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/>
              <a:t>where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f</a:t>
            </a:r>
            <a:r>
              <a:rPr lang="en" sz="1300"/>
              <a:t> is the number of Byzantine faults</a:t>
            </a:r>
            <a:endParaRPr sz="1300"/>
          </a:p>
        </p:txBody>
      </p:sp>
      <p:sp>
        <p:nvSpPr>
          <p:cNvPr id="1568" name="Google Shape;1568;p52"/>
          <p:cNvSpPr txBox="1"/>
          <p:nvPr>
            <p:ph idx="1" type="body"/>
          </p:nvPr>
        </p:nvSpPr>
        <p:spPr>
          <a:xfrm>
            <a:off x="4730750" y="963225"/>
            <a:ext cx="40410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" sz="1300"/>
              <a:t>D</a:t>
            </a:r>
            <a:r>
              <a:rPr b="1" lang="en" sz="1300"/>
              <a:t>elivery Condition</a:t>
            </a:r>
            <a:endParaRPr b="1"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/>
              <a:t>2 disjoint paths arrive at target with the same message:</a:t>
            </a:r>
            <a:endParaRPr sz="1300"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∃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i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j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 :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mᵢ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 =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mⱼ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pᵢ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 ∩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pⱼ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 = {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}</a:t>
            </a:r>
            <a:endParaRPr sz="13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/>
              <a:t>Where p is the set of nodes a message has passed through.</a:t>
            </a:r>
            <a:endParaRPr sz="13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572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" name="Google Shape;1573;p53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/>
              <a:t>Introduction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574" name="Google Shape;1574;p53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</p:txBody>
      </p:sp>
      <p:grpSp>
        <p:nvGrpSpPr>
          <p:cNvPr id="1575" name="Google Shape;1575;p53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cxnSp>
          <p:nvCxnSpPr>
            <p:cNvPr id="1576" name="Google Shape;1576;p53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77" name="Google Shape;1577;p53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78" name="Google Shape;1578;p53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79" name="Google Shape;1579;p53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0" name="Google Shape;1580;p53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1" name="Google Shape;1581;p53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2" name="Google Shape;1582;p53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583" name="Google Shape;1583;p53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4" name="Google Shape;1584;p53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5" name="Google Shape;1585;p53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6" name="Google Shape;1586;p53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7" name="Google Shape;1587;p53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8" name="Google Shape;1588;p53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9" name="Google Shape;1589;p53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0" name="Google Shape;1590;p53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91" name="Google Shape;1591;p53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92" name="Google Shape;1592;p53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3" name="Google Shape;1593;p53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4" name="Google Shape;1594;p53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5" name="Google Shape;1595;p53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6" name="Google Shape;1596;p53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7" name="Google Shape;1597;p53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8" name="Google Shape;1598;p53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99" name="Google Shape;1599;p53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00" name="Google Shape;1600;p53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01" name="Google Shape;1601;p53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02" name="Google Shape;1602;p53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03" name="Google Shape;1603;p53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4" name="Google Shape;1604;p53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5" name="Google Shape;1605;p53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06" name="Google Shape;1606;p53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07" name="Google Shape;1607;p53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8" name="Google Shape;1608;p53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09" name="Google Shape;1609;p53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0" name="Google Shape;1610;p53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1" name="Google Shape;1611;p53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2" name="Google Shape;1612;p53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13" name="Google Shape;1613;p53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14" name="Google Shape;1614;p53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15" name="Google Shape;1615;p53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16" name="Google Shape;1616;p53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17" name="Google Shape;1617;p53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62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2" name="Google Shape;1622;p54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/>
              <a:t>Introduction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1623" name="Google Shape;1623;p54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cxnSp>
          <p:nvCxnSpPr>
            <p:cNvPr id="1624" name="Google Shape;1624;p54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5" name="Google Shape;1625;p54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6" name="Google Shape;1626;p54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7" name="Google Shape;1627;p54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8" name="Google Shape;1628;p54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29" name="Google Shape;1629;p54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0" name="Google Shape;1630;p54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1631" name="Google Shape;1631;p54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2" name="Google Shape;1632;p54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3" name="Google Shape;1633;p54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4" name="Google Shape;1634;p54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5" name="Google Shape;1635;p54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6" name="Google Shape;1636;p54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7" name="Google Shape;1637;p54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8" name="Google Shape;1638;p54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39" name="Google Shape;1639;p54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40" name="Google Shape;1640;p54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1" name="Google Shape;1641;p54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2" name="Google Shape;1642;p54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3" name="Google Shape;1643;p54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4" name="Google Shape;1644;p54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5" name="Google Shape;1645;p54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6" name="Google Shape;1646;p54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7" name="Google Shape;1647;p54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8" name="Google Shape;1648;p54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49" name="Google Shape;1649;p54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50" name="Google Shape;1650;p54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51" name="Google Shape;1651;p54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2" name="Google Shape;1652;p54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3" name="Google Shape;1653;p54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54" name="Google Shape;1654;p54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55" name="Google Shape;1655;p54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6" name="Google Shape;1656;p54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7" name="Google Shape;1657;p54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8" name="Google Shape;1658;p54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9" name="Google Shape;1659;p54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0" name="Google Shape;1660;p54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61" name="Google Shape;1661;p54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62" name="Google Shape;1662;p54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63" name="Google Shape;1663;p54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64" name="Google Shape;1664;p54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65" name="Google Shape;1665;p54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666" name="Google Shape;1666;p54"/>
          <p:cNvSpPr txBox="1"/>
          <p:nvPr>
            <p:ph idx="1" type="body"/>
          </p:nvPr>
        </p:nvSpPr>
        <p:spPr>
          <a:xfrm>
            <a:off x="387350" y="963225"/>
            <a:ext cx="31116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if it were offline routing,</a:t>
            </a:r>
            <a:br>
              <a:rPr lang="en" sz="1350"/>
            </a:br>
            <a:r>
              <a:rPr lang="en" sz="1350"/>
              <a:t>we could just use the</a:t>
            </a:r>
            <a:br>
              <a:rPr lang="en" sz="1350"/>
            </a:br>
            <a:r>
              <a:rPr lang="en" sz="1350"/>
              <a:t>Ford-Fulkerson algorithm</a:t>
            </a:r>
            <a:br>
              <a:rPr lang="en" sz="1350"/>
            </a:br>
            <a:r>
              <a:rPr lang="en" sz="1350"/>
              <a:t>to find 3 disjoint paths</a:t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/>
              <a:t>but online, these paths are</a:t>
            </a:r>
            <a:br>
              <a:rPr lang="en" sz="1350"/>
            </a:br>
            <a:r>
              <a:rPr lang="en" sz="1350"/>
              <a:t>hard to find</a:t>
            </a:r>
            <a:endParaRPr sz="135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670" name="Shape 1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1" name="Google Shape;1671;p55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Byzantine-Robust Geometric Routing: Basic       </a:t>
            </a:r>
            <a:endParaRPr/>
          </a:p>
        </p:txBody>
      </p:sp>
      <p:sp>
        <p:nvSpPr>
          <p:cNvPr id="1672" name="Google Shape;1672;p55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/>
              <a:t>second thought: find 3</a:t>
            </a:r>
            <a:r>
              <a:rPr lang="en" sz="1300"/>
              <a:t> </a:t>
            </a:r>
            <a:r>
              <a:rPr i="1" lang="en" sz="1300"/>
              <a:t>collectively</a:t>
            </a:r>
            <a:r>
              <a:rPr lang="en" sz="1300"/>
              <a:t> disjoint paths</a:t>
            </a:r>
            <a:endParaRPr sz="1300"/>
          </a:p>
        </p:txBody>
      </p:sp>
      <p:sp>
        <p:nvSpPr>
          <p:cNvPr id="1673" name="Google Shape;1673;p55"/>
          <p:cNvSpPr txBox="1"/>
          <p:nvPr>
            <p:ph idx="1" type="body"/>
          </p:nvPr>
        </p:nvSpPr>
        <p:spPr>
          <a:xfrm>
            <a:off x="4730750" y="963225"/>
            <a:ext cx="40410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" sz="1300"/>
              <a:t>Delivery Condition</a:t>
            </a:r>
            <a:endParaRPr b="1"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/>
              <a:t>A number of packets arrive at target with the same message, such that each node is skipped by at least one of those packets:</a:t>
            </a:r>
            <a:endParaRPr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/>
              <a:t>     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∃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i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j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k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,... :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mᵢ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 =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mⱼ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 =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mₖ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,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pᵢ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 ∩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pⱼ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 ∩ 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pₖ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 ∩ … = {</a:t>
            </a:r>
            <a:r>
              <a:rPr i="1" lang="en" sz="130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00">
                <a:latin typeface="Old Standard TT"/>
                <a:ea typeface="Old Standard TT"/>
                <a:cs typeface="Old Standard TT"/>
                <a:sym typeface="Old Standard TT"/>
              </a:rPr>
              <a:t>}</a:t>
            </a:r>
            <a:endParaRPr sz="1300"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00"/>
              <a:t>Where p is the set of nodes a message has passed through.</a:t>
            </a:r>
            <a:endParaRPr sz="13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677" name="Shape 1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8" name="Google Shape;1678;p56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The Triconnectivity Assumption</a:t>
            </a: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1679" name="Google Shape;1679;p56"/>
          <p:cNvGrpSpPr/>
          <p:nvPr/>
        </p:nvGrpSpPr>
        <p:grpSpPr>
          <a:xfrm>
            <a:off x="3488250" y="1676900"/>
            <a:ext cx="3288075" cy="1982175"/>
            <a:chOff x="3488250" y="1676900"/>
            <a:chExt cx="3288075" cy="1982175"/>
          </a:xfrm>
        </p:grpSpPr>
        <p:sp>
          <p:nvSpPr>
            <p:cNvPr id="1680" name="Google Shape;1680;p56"/>
            <p:cNvSpPr txBox="1"/>
            <p:nvPr/>
          </p:nvSpPr>
          <p:spPr>
            <a:xfrm>
              <a:off x="6543825" y="24362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681" name="Google Shape;1681;p56"/>
            <p:cNvCxnSpPr/>
            <p:nvPr/>
          </p:nvCxnSpPr>
          <p:spPr>
            <a:xfrm flipH="1" rot="10800000">
              <a:off x="3690825" y="2670000"/>
              <a:ext cx="2916600" cy="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1682" name="Google Shape;1682;p56"/>
            <p:cNvSpPr txBox="1"/>
            <p:nvPr/>
          </p:nvSpPr>
          <p:spPr>
            <a:xfrm>
              <a:off x="3488250" y="24362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1683" name="Google Shape;1683;p56"/>
            <p:cNvGrpSpPr/>
            <p:nvPr/>
          </p:nvGrpSpPr>
          <p:grpSpPr>
            <a:xfrm>
              <a:off x="3677350" y="1676900"/>
              <a:ext cx="1009600" cy="992050"/>
              <a:chOff x="3659050" y="1602350"/>
              <a:chExt cx="1009600" cy="992050"/>
            </a:xfrm>
          </p:grpSpPr>
          <p:cxnSp>
            <p:nvCxnSpPr>
              <p:cNvPr id="1684" name="Google Shape;1684;p56"/>
              <p:cNvCxnSpPr/>
              <p:nvPr/>
            </p:nvCxnSpPr>
            <p:spPr>
              <a:xfrm flipH="1">
                <a:off x="3659050" y="1606575"/>
                <a:ext cx="1000800" cy="976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85" name="Google Shape;1685;p56"/>
              <p:cNvCxnSpPr/>
              <p:nvPr/>
            </p:nvCxnSpPr>
            <p:spPr>
              <a:xfrm flipH="1">
                <a:off x="3662750" y="1872725"/>
                <a:ext cx="999300" cy="71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86" name="Google Shape;1686;p56"/>
              <p:cNvCxnSpPr/>
              <p:nvPr/>
            </p:nvCxnSpPr>
            <p:spPr>
              <a:xfrm flipH="1">
                <a:off x="3663350" y="2180700"/>
                <a:ext cx="1005300" cy="413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87" name="Google Shape;1687;p56"/>
              <p:cNvCxnSpPr/>
              <p:nvPr/>
            </p:nvCxnSpPr>
            <p:spPr>
              <a:xfrm>
                <a:off x="4658500" y="1602350"/>
                <a:ext cx="3900" cy="5829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88" name="Google Shape;1688;p56"/>
            <p:cNvGrpSpPr/>
            <p:nvPr/>
          </p:nvGrpSpPr>
          <p:grpSpPr>
            <a:xfrm rot="10800000">
              <a:off x="5598550" y="2667025"/>
              <a:ext cx="1009600" cy="992050"/>
              <a:chOff x="3659050" y="1602350"/>
              <a:chExt cx="1009600" cy="992050"/>
            </a:xfrm>
          </p:grpSpPr>
          <p:cxnSp>
            <p:nvCxnSpPr>
              <p:cNvPr id="1689" name="Google Shape;1689;p56"/>
              <p:cNvCxnSpPr/>
              <p:nvPr/>
            </p:nvCxnSpPr>
            <p:spPr>
              <a:xfrm flipH="1">
                <a:off x="3659050" y="1606575"/>
                <a:ext cx="1000800" cy="976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90" name="Google Shape;1690;p56"/>
              <p:cNvCxnSpPr/>
              <p:nvPr/>
            </p:nvCxnSpPr>
            <p:spPr>
              <a:xfrm flipH="1">
                <a:off x="3662750" y="1872725"/>
                <a:ext cx="999300" cy="7188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91" name="Google Shape;1691;p56"/>
              <p:cNvCxnSpPr/>
              <p:nvPr/>
            </p:nvCxnSpPr>
            <p:spPr>
              <a:xfrm flipH="1">
                <a:off x="3663350" y="2180700"/>
                <a:ext cx="1005300" cy="4137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92" name="Google Shape;1692;p56"/>
              <p:cNvCxnSpPr/>
              <p:nvPr/>
            </p:nvCxnSpPr>
            <p:spPr>
              <a:xfrm>
                <a:off x="4658500" y="1602350"/>
                <a:ext cx="3900" cy="58290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693" name="Google Shape;1693;p56"/>
            <p:cNvCxnSpPr/>
            <p:nvPr/>
          </p:nvCxnSpPr>
          <p:spPr>
            <a:xfrm>
              <a:off x="4673350" y="1951825"/>
              <a:ext cx="938400" cy="143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94" name="Google Shape;1694;p56"/>
            <p:cNvCxnSpPr/>
            <p:nvPr/>
          </p:nvCxnSpPr>
          <p:spPr>
            <a:xfrm>
              <a:off x="4675900" y="1676900"/>
              <a:ext cx="933300" cy="1422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95" name="Google Shape;1695;p56"/>
            <p:cNvCxnSpPr/>
            <p:nvPr/>
          </p:nvCxnSpPr>
          <p:spPr>
            <a:xfrm>
              <a:off x="4675900" y="2237075"/>
              <a:ext cx="933300" cy="1422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696" name="Google Shape;1696;p56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700" name="Shape 1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1" name="Google Shape;1701;p57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FACE [BMSU01,DSW02]</a:t>
            </a:r>
            <a:endParaRPr/>
          </a:p>
        </p:txBody>
      </p:sp>
      <p:sp>
        <p:nvSpPr>
          <p:cNvPr id="1702" name="Google Shape;1702;p57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traverse face, switch as soon as juncture is found </a:t>
            </a:r>
            <a:b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(cross 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</a:t>
            </a: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-line and change traversal direction)</a:t>
            </a:r>
            <a:endParaRPr/>
          </a:p>
        </p:txBody>
      </p:sp>
      <p:cxnSp>
        <p:nvCxnSpPr>
          <p:cNvPr id="1703" name="Google Shape;1703;p57"/>
          <p:cNvCxnSpPr/>
          <p:nvPr/>
        </p:nvCxnSpPr>
        <p:spPr>
          <a:xfrm flipH="1" rot="10800000">
            <a:off x="1693862" y="2588306"/>
            <a:ext cx="5172000" cy="128700"/>
          </a:xfrm>
          <a:prstGeom prst="straightConnector1">
            <a:avLst/>
          </a:prstGeom>
          <a:noFill/>
          <a:ln cap="flat" cmpd="sng" w="15875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04" name="Google Shape;1704;p57"/>
          <p:cNvSpPr txBox="1"/>
          <p:nvPr/>
        </p:nvSpPr>
        <p:spPr>
          <a:xfrm>
            <a:off x="1527175" y="2487215"/>
            <a:ext cx="2238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  <p:sp>
        <p:nvSpPr>
          <p:cNvPr id="1705" name="Google Shape;1705;p57"/>
          <p:cNvSpPr txBox="1"/>
          <p:nvPr/>
        </p:nvSpPr>
        <p:spPr>
          <a:xfrm>
            <a:off x="6877050" y="2322909"/>
            <a:ext cx="2397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cxnSp>
        <p:nvCxnSpPr>
          <p:cNvPr id="1706" name="Google Shape;1706;p57"/>
          <p:cNvCxnSpPr/>
          <p:nvPr/>
        </p:nvCxnSpPr>
        <p:spPr>
          <a:xfrm flipH="1" rot="10800000">
            <a:off x="1709737" y="1590553"/>
            <a:ext cx="747600" cy="11205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07" name="Google Shape;1707;p57"/>
          <p:cNvCxnSpPr/>
          <p:nvPr/>
        </p:nvCxnSpPr>
        <p:spPr>
          <a:xfrm flipH="1" rot="10800000">
            <a:off x="2465387" y="1479947"/>
            <a:ext cx="1722300" cy="1143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08" name="Google Shape;1708;p57"/>
          <p:cNvCxnSpPr/>
          <p:nvPr/>
        </p:nvCxnSpPr>
        <p:spPr>
          <a:xfrm flipH="1" rot="10800000">
            <a:off x="5384800" y="2177737"/>
            <a:ext cx="66600" cy="4464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09" name="Google Shape;1709;p57"/>
          <p:cNvCxnSpPr/>
          <p:nvPr/>
        </p:nvCxnSpPr>
        <p:spPr>
          <a:xfrm rot="10800000">
            <a:off x="4181537" y="1476515"/>
            <a:ext cx="1274700" cy="7059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0" name="Google Shape;1710;p57"/>
          <p:cNvCxnSpPr/>
          <p:nvPr/>
        </p:nvCxnSpPr>
        <p:spPr>
          <a:xfrm flipH="1">
            <a:off x="4257825" y="2622947"/>
            <a:ext cx="1123800" cy="5109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1" name="Google Shape;1711;p57"/>
          <p:cNvCxnSpPr/>
          <p:nvPr/>
        </p:nvCxnSpPr>
        <p:spPr>
          <a:xfrm>
            <a:off x="3503612" y="2094309"/>
            <a:ext cx="760500" cy="10407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2" name="Google Shape;1712;p57"/>
          <p:cNvCxnSpPr/>
          <p:nvPr/>
        </p:nvCxnSpPr>
        <p:spPr>
          <a:xfrm flipH="1" rot="10800000">
            <a:off x="2646362" y="2090746"/>
            <a:ext cx="857400" cy="12180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3" name="Google Shape;1713;p57"/>
          <p:cNvCxnSpPr/>
          <p:nvPr/>
        </p:nvCxnSpPr>
        <p:spPr>
          <a:xfrm rot="10800000">
            <a:off x="1709774" y="2705119"/>
            <a:ext cx="947700" cy="6072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4" name="Google Shape;1714;p57"/>
          <p:cNvCxnSpPr/>
          <p:nvPr/>
        </p:nvCxnSpPr>
        <p:spPr>
          <a:xfrm rot="10800000">
            <a:off x="2643062" y="3310003"/>
            <a:ext cx="1832100" cy="4107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5" name="Google Shape;1715;p57"/>
          <p:cNvCxnSpPr/>
          <p:nvPr/>
        </p:nvCxnSpPr>
        <p:spPr>
          <a:xfrm flipH="1">
            <a:off x="5449824" y="1762125"/>
            <a:ext cx="1011300" cy="411900"/>
          </a:xfrm>
          <a:prstGeom prst="straightConnector1">
            <a:avLst/>
          </a:pr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6" name="Google Shape;1716;p57"/>
          <p:cNvCxnSpPr/>
          <p:nvPr/>
        </p:nvCxnSpPr>
        <p:spPr>
          <a:xfrm>
            <a:off x="6461125" y="1758553"/>
            <a:ext cx="408000" cy="841800"/>
          </a:xfrm>
          <a:prstGeom prst="straightConnector1">
            <a:avLst/>
          </a:pr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17" name="Google Shape;1717;p57"/>
          <p:cNvCxnSpPr/>
          <p:nvPr/>
        </p:nvCxnSpPr>
        <p:spPr>
          <a:xfrm flipH="1">
            <a:off x="6126099" y="2596753"/>
            <a:ext cx="744600" cy="9894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18" name="Google Shape;1718;p57"/>
          <p:cNvSpPr txBox="1"/>
          <p:nvPr/>
        </p:nvSpPr>
        <p:spPr>
          <a:xfrm>
            <a:off x="2254250" y="1384697"/>
            <a:ext cx="2430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/>
          </a:p>
        </p:txBody>
      </p:sp>
      <p:sp>
        <p:nvSpPr>
          <p:cNvPr id="1719" name="Google Shape;1719;p57"/>
          <p:cNvSpPr txBox="1"/>
          <p:nvPr/>
        </p:nvSpPr>
        <p:spPr>
          <a:xfrm>
            <a:off x="4240212" y="1348978"/>
            <a:ext cx="2412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1720" name="Google Shape;1720;p57"/>
          <p:cNvSpPr txBox="1"/>
          <p:nvPr/>
        </p:nvSpPr>
        <p:spPr>
          <a:xfrm>
            <a:off x="5324475" y="1916906"/>
            <a:ext cx="2319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1721" name="Google Shape;1721;p57"/>
          <p:cNvSpPr txBox="1"/>
          <p:nvPr/>
        </p:nvSpPr>
        <p:spPr>
          <a:xfrm>
            <a:off x="6334125" y="1537097"/>
            <a:ext cx="2349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/>
          </a:p>
        </p:txBody>
      </p:sp>
      <p:sp>
        <p:nvSpPr>
          <p:cNvPr id="1722" name="Google Shape;1722;p57"/>
          <p:cNvSpPr txBox="1"/>
          <p:nvPr/>
        </p:nvSpPr>
        <p:spPr>
          <a:xfrm>
            <a:off x="3260725" y="1927622"/>
            <a:ext cx="2079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723" name="Google Shape;1723;p57"/>
          <p:cNvSpPr txBox="1"/>
          <p:nvPr/>
        </p:nvSpPr>
        <p:spPr>
          <a:xfrm>
            <a:off x="4183062" y="2818209"/>
            <a:ext cx="2412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724" name="Google Shape;1724;p57"/>
          <p:cNvSpPr txBox="1"/>
          <p:nvPr/>
        </p:nvSpPr>
        <p:spPr>
          <a:xfrm>
            <a:off x="5340350" y="2626519"/>
            <a:ext cx="2430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725" name="Google Shape;1725;p57"/>
          <p:cNvSpPr txBox="1"/>
          <p:nvPr/>
        </p:nvSpPr>
        <p:spPr>
          <a:xfrm>
            <a:off x="2540000" y="3312319"/>
            <a:ext cx="2079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/>
          </a:p>
        </p:txBody>
      </p:sp>
      <p:sp>
        <p:nvSpPr>
          <p:cNvPr id="1726" name="Google Shape;1726;p57"/>
          <p:cNvSpPr txBox="1"/>
          <p:nvPr/>
        </p:nvSpPr>
        <p:spPr>
          <a:xfrm>
            <a:off x="4475162" y="3621881"/>
            <a:ext cx="2079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endParaRPr/>
          </a:p>
        </p:txBody>
      </p:sp>
      <p:sp>
        <p:nvSpPr>
          <p:cNvPr id="1727" name="Google Shape;1727;p57"/>
          <p:cNvSpPr txBox="1"/>
          <p:nvPr/>
        </p:nvSpPr>
        <p:spPr>
          <a:xfrm>
            <a:off x="6189662" y="3473053"/>
            <a:ext cx="2334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endParaRPr/>
          </a:p>
        </p:txBody>
      </p:sp>
      <p:cxnSp>
        <p:nvCxnSpPr>
          <p:cNvPr id="1728" name="Google Shape;1728;p57"/>
          <p:cNvCxnSpPr/>
          <p:nvPr/>
        </p:nvCxnSpPr>
        <p:spPr>
          <a:xfrm flipH="1" rot="10800000">
            <a:off x="3503612" y="1475099"/>
            <a:ext cx="673200" cy="6204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729" name="Google Shape;1729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5400" y="1712119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0" name="Google Shape;1730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57812" y="2119313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1" name="Google Shape;1731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92725" y="2572940"/>
            <a:ext cx="157162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2" name="Google Shape;1732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76712" y="3068240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3" name="Google Shape;1733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65400" y="3255169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4" name="Google Shape;1734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9412" y="2665809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5" name="Google Shape;1735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4900" y="1547813"/>
            <a:ext cx="157162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6" name="Google Shape;1736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86225" y="1433513"/>
            <a:ext cx="157162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7" name="Google Shape;1737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86262" y="3668315"/>
            <a:ext cx="157162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8" name="Google Shape;1738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43612" y="3524250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9" name="Google Shape;1739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84975" y="2541984"/>
            <a:ext cx="157162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0" name="Google Shape;1740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21062" y="2047875"/>
            <a:ext cx="155575" cy="9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741" name="Google Shape;1741;p57"/>
          <p:cNvSpPr txBox="1"/>
          <p:nvPr/>
        </p:nvSpPr>
        <p:spPr>
          <a:xfrm>
            <a:off x="2428875" y="2221706"/>
            <a:ext cx="2589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742" name="Google Shape;1742;p57"/>
          <p:cNvSpPr txBox="1"/>
          <p:nvPr/>
        </p:nvSpPr>
        <p:spPr>
          <a:xfrm>
            <a:off x="4319587" y="2222897"/>
            <a:ext cx="2745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743" name="Google Shape;1743;p57"/>
          <p:cNvSpPr txBox="1"/>
          <p:nvPr/>
        </p:nvSpPr>
        <p:spPr>
          <a:xfrm>
            <a:off x="5462587" y="1398984"/>
            <a:ext cx="274500" cy="2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744" name="Google Shape;1744;p57"/>
          <p:cNvSpPr txBox="1"/>
          <p:nvPr/>
        </p:nvSpPr>
        <p:spPr>
          <a:xfrm>
            <a:off x="3160712" y="4158853"/>
            <a:ext cx="2052600" cy="4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cost 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(|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</a:t>
            </a:r>
            <a:r>
              <a:rPr b="0" baseline="3000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path stretch ?</a:t>
            </a:r>
            <a:endParaRPr/>
          </a:p>
        </p:txBody>
      </p:sp>
      <p:sp>
        <p:nvSpPr>
          <p:cNvPr id="1745" name="Google Shape;1745;p57"/>
          <p:cNvSpPr/>
          <p:nvPr/>
        </p:nvSpPr>
        <p:spPr>
          <a:xfrm>
            <a:off x="1851025" y="1660922"/>
            <a:ext cx="4908549" cy="1500188"/>
          </a:xfrm>
          <a:custGeom>
            <a:rect b="b" l="l" r="r" t="t"/>
            <a:pathLst>
              <a:path extrusionOk="0" h="741" w="1798">
                <a:moveTo>
                  <a:pt x="0" y="531"/>
                </a:moveTo>
                <a:cubicBezTo>
                  <a:pt x="20" y="540"/>
                  <a:pt x="73" y="557"/>
                  <a:pt x="122" y="583"/>
                </a:cubicBezTo>
                <a:cubicBezTo>
                  <a:pt x="171" y="609"/>
                  <a:pt x="225" y="741"/>
                  <a:pt x="292" y="687"/>
                </a:cubicBezTo>
                <a:cubicBezTo>
                  <a:pt x="359" y="633"/>
                  <a:pt x="443" y="270"/>
                  <a:pt x="522" y="261"/>
                </a:cubicBezTo>
                <a:cubicBezTo>
                  <a:pt x="601" y="252"/>
                  <a:pt x="708" y="580"/>
                  <a:pt x="764" y="633"/>
                </a:cubicBezTo>
                <a:cubicBezTo>
                  <a:pt x="820" y="686"/>
                  <a:pt x="873" y="646"/>
                  <a:pt x="860" y="577"/>
                </a:cubicBezTo>
                <a:cubicBezTo>
                  <a:pt x="847" y="508"/>
                  <a:pt x="683" y="313"/>
                  <a:pt x="686" y="217"/>
                </a:cubicBezTo>
                <a:cubicBezTo>
                  <a:pt x="689" y="121"/>
                  <a:pt x="792" y="0"/>
                  <a:pt x="878" y="3"/>
                </a:cubicBezTo>
                <a:cubicBezTo>
                  <a:pt x="964" y="6"/>
                  <a:pt x="1135" y="168"/>
                  <a:pt x="1200" y="235"/>
                </a:cubicBezTo>
                <a:cubicBezTo>
                  <a:pt x="1265" y="302"/>
                  <a:pt x="1247" y="377"/>
                  <a:pt x="1268" y="405"/>
                </a:cubicBezTo>
                <a:cubicBezTo>
                  <a:pt x="1289" y="433"/>
                  <a:pt x="1305" y="430"/>
                  <a:pt x="1326" y="405"/>
                </a:cubicBezTo>
                <a:cubicBezTo>
                  <a:pt x="1347" y="380"/>
                  <a:pt x="1339" y="299"/>
                  <a:pt x="1392" y="255"/>
                </a:cubicBezTo>
                <a:cubicBezTo>
                  <a:pt x="1445" y="211"/>
                  <a:pt x="1589" y="128"/>
                  <a:pt x="1644" y="141"/>
                </a:cubicBezTo>
                <a:cubicBezTo>
                  <a:pt x="1699" y="154"/>
                  <a:pt x="1694" y="284"/>
                  <a:pt x="1720" y="333"/>
                </a:cubicBezTo>
                <a:cubicBezTo>
                  <a:pt x="1746" y="382"/>
                  <a:pt x="1782" y="414"/>
                  <a:pt x="1798" y="435"/>
                </a:cubicBezTo>
              </a:path>
            </a:pathLst>
          </a:custGeom>
          <a:noFill/>
          <a:ln cap="rnd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2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Outline</a:t>
            </a:r>
            <a:endParaRPr/>
          </a:p>
        </p:txBody>
      </p:sp>
      <p:sp>
        <p:nvSpPr>
          <p:cNvPr id="311" name="Google Shape;311;p22"/>
          <p:cNvSpPr/>
          <p:nvPr/>
        </p:nvSpPr>
        <p:spPr>
          <a:xfrm>
            <a:off x="2284425" y="2012045"/>
            <a:ext cx="2858700" cy="12159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749" name="Shape 1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" name="Google Shape;1750;p58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GPSR [KK00]</a:t>
            </a:r>
            <a:endParaRPr/>
          </a:p>
        </p:txBody>
      </p:sp>
      <p:sp>
        <p:nvSpPr>
          <p:cNvPr id="1751" name="Google Shape;1751;p58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variant: traverse face, switch as soon as juncture is found </a:t>
            </a:r>
            <a:b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(do not cross 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</a:t>
            </a: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-line keep traversal direction)</a:t>
            </a:r>
            <a:endParaRPr/>
          </a:p>
        </p:txBody>
      </p:sp>
      <p:cxnSp>
        <p:nvCxnSpPr>
          <p:cNvPr id="1752" name="Google Shape;1752;p58"/>
          <p:cNvCxnSpPr/>
          <p:nvPr/>
        </p:nvCxnSpPr>
        <p:spPr>
          <a:xfrm flipH="1" rot="10800000">
            <a:off x="1693862" y="2588419"/>
            <a:ext cx="5172075" cy="128588"/>
          </a:xfrm>
          <a:prstGeom prst="straightConnector1">
            <a:avLst/>
          </a:prstGeom>
          <a:noFill/>
          <a:ln cap="flat" cmpd="sng" w="15875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53" name="Google Shape;1753;p58"/>
          <p:cNvSpPr txBox="1"/>
          <p:nvPr/>
        </p:nvSpPr>
        <p:spPr>
          <a:xfrm>
            <a:off x="1527175" y="2487215"/>
            <a:ext cx="2238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  <p:sp>
        <p:nvSpPr>
          <p:cNvPr id="1754" name="Google Shape;1754;p58"/>
          <p:cNvSpPr txBox="1"/>
          <p:nvPr/>
        </p:nvSpPr>
        <p:spPr>
          <a:xfrm>
            <a:off x="6877050" y="2322909"/>
            <a:ext cx="23971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cxnSp>
        <p:nvCxnSpPr>
          <p:cNvPr id="1755" name="Google Shape;1755;p58"/>
          <p:cNvCxnSpPr/>
          <p:nvPr/>
        </p:nvCxnSpPr>
        <p:spPr>
          <a:xfrm flipH="1" rot="10800000">
            <a:off x="1709737" y="1590675"/>
            <a:ext cx="747712" cy="1120378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56" name="Google Shape;1756;p58"/>
          <p:cNvCxnSpPr/>
          <p:nvPr/>
        </p:nvCxnSpPr>
        <p:spPr>
          <a:xfrm flipH="1" rot="10800000">
            <a:off x="2465387" y="1479947"/>
            <a:ext cx="1722437" cy="1143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57" name="Google Shape;1757;p58"/>
          <p:cNvCxnSpPr/>
          <p:nvPr/>
        </p:nvCxnSpPr>
        <p:spPr>
          <a:xfrm flipH="1" rot="10800000">
            <a:off x="5384800" y="2177653"/>
            <a:ext cx="66675" cy="446484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58" name="Google Shape;1758;p58"/>
          <p:cNvCxnSpPr/>
          <p:nvPr/>
        </p:nvCxnSpPr>
        <p:spPr>
          <a:xfrm rot="10800000">
            <a:off x="4181475" y="1476375"/>
            <a:ext cx="1274762" cy="70604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59" name="Google Shape;1759;p58"/>
          <p:cNvCxnSpPr/>
          <p:nvPr/>
        </p:nvCxnSpPr>
        <p:spPr>
          <a:xfrm flipH="1">
            <a:off x="4257675" y="2622947"/>
            <a:ext cx="1123950" cy="510778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0" name="Google Shape;1760;p58"/>
          <p:cNvCxnSpPr/>
          <p:nvPr/>
        </p:nvCxnSpPr>
        <p:spPr>
          <a:xfrm>
            <a:off x="3503612" y="2094309"/>
            <a:ext cx="760412" cy="1040606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1" name="Google Shape;1761;p58"/>
          <p:cNvCxnSpPr/>
          <p:nvPr/>
        </p:nvCxnSpPr>
        <p:spPr>
          <a:xfrm flipH="1" rot="10800000">
            <a:off x="2646362" y="2090738"/>
            <a:ext cx="857250" cy="1218009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2" name="Google Shape;1762;p58"/>
          <p:cNvCxnSpPr/>
          <p:nvPr/>
        </p:nvCxnSpPr>
        <p:spPr>
          <a:xfrm rot="10800000">
            <a:off x="1709737" y="2705100"/>
            <a:ext cx="947737" cy="607219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3" name="Google Shape;1763;p58"/>
          <p:cNvCxnSpPr/>
          <p:nvPr/>
        </p:nvCxnSpPr>
        <p:spPr>
          <a:xfrm rot="10800000">
            <a:off x="2643187" y="3309938"/>
            <a:ext cx="1831975" cy="410765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4" name="Google Shape;1764;p58"/>
          <p:cNvCxnSpPr/>
          <p:nvPr/>
        </p:nvCxnSpPr>
        <p:spPr>
          <a:xfrm flipH="1">
            <a:off x="5449887" y="1762125"/>
            <a:ext cx="1011237" cy="411956"/>
          </a:xfrm>
          <a:prstGeom prst="straightConnector1">
            <a:avLst/>
          </a:pr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5" name="Google Shape;1765;p58"/>
          <p:cNvCxnSpPr/>
          <p:nvPr/>
        </p:nvCxnSpPr>
        <p:spPr>
          <a:xfrm>
            <a:off x="6461125" y="1758553"/>
            <a:ext cx="407987" cy="841772"/>
          </a:xfrm>
          <a:prstGeom prst="straightConnector1">
            <a:avLst/>
          </a:pr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766" name="Google Shape;1766;p58"/>
          <p:cNvCxnSpPr/>
          <p:nvPr/>
        </p:nvCxnSpPr>
        <p:spPr>
          <a:xfrm flipH="1">
            <a:off x="6126162" y="2596753"/>
            <a:ext cx="744537" cy="989409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67" name="Google Shape;1767;p58"/>
          <p:cNvSpPr txBox="1"/>
          <p:nvPr/>
        </p:nvSpPr>
        <p:spPr>
          <a:xfrm>
            <a:off x="2254250" y="1384697"/>
            <a:ext cx="24288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/>
          </a:p>
        </p:txBody>
      </p:sp>
      <p:sp>
        <p:nvSpPr>
          <p:cNvPr id="1768" name="Google Shape;1768;p58"/>
          <p:cNvSpPr txBox="1"/>
          <p:nvPr/>
        </p:nvSpPr>
        <p:spPr>
          <a:xfrm>
            <a:off x="4240212" y="1348978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1769" name="Google Shape;1769;p58"/>
          <p:cNvSpPr txBox="1"/>
          <p:nvPr/>
        </p:nvSpPr>
        <p:spPr>
          <a:xfrm>
            <a:off x="5324475" y="1916906"/>
            <a:ext cx="231775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1770" name="Google Shape;1770;p58"/>
          <p:cNvSpPr txBox="1"/>
          <p:nvPr/>
        </p:nvSpPr>
        <p:spPr>
          <a:xfrm>
            <a:off x="6334125" y="1537097"/>
            <a:ext cx="23495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/>
          </a:p>
        </p:txBody>
      </p:sp>
      <p:sp>
        <p:nvSpPr>
          <p:cNvPr id="1771" name="Google Shape;1771;p58"/>
          <p:cNvSpPr txBox="1"/>
          <p:nvPr/>
        </p:nvSpPr>
        <p:spPr>
          <a:xfrm>
            <a:off x="3260725" y="1927621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772" name="Google Shape;1772;p58"/>
          <p:cNvSpPr txBox="1"/>
          <p:nvPr/>
        </p:nvSpPr>
        <p:spPr>
          <a:xfrm>
            <a:off x="4183062" y="2818209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773" name="Google Shape;1773;p58"/>
          <p:cNvSpPr txBox="1"/>
          <p:nvPr/>
        </p:nvSpPr>
        <p:spPr>
          <a:xfrm>
            <a:off x="5340350" y="2626519"/>
            <a:ext cx="24288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774" name="Google Shape;1774;p58"/>
          <p:cNvSpPr txBox="1"/>
          <p:nvPr/>
        </p:nvSpPr>
        <p:spPr>
          <a:xfrm>
            <a:off x="2540000" y="3312319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/>
          </a:p>
        </p:txBody>
      </p:sp>
      <p:sp>
        <p:nvSpPr>
          <p:cNvPr id="1775" name="Google Shape;1775;p58"/>
          <p:cNvSpPr txBox="1"/>
          <p:nvPr/>
        </p:nvSpPr>
        <p:spPr>
          <a:xfrm>
            <a:off x="4475162" y="3621881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endParaRPr/>
          </a:p>
        </p:txBody>
      </p:sp>
      <p:sp>
        <p:nvSpPr>
          <p:cNvPr id="1776" name="Google Shape;1776;p58"/>
          <p:cNvSpPr txBox="1"/>
          <p:nvPr/>
        </p:nvSpPr>
        <p:spPr>
          <a:xfrm>
            <a:off x="6189662" y="3473053"/>
            <a:ext cx="2333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endParaRPr/>
          </a:p>
        </p:txBody>
      </p:sp>
      <p:cxnSp>
        <p:nvCxnSpPr>
          <p:cNvPr id="1777" name="Google Shape;1777;p58"/>
          <p:cNvCxnSpPr/>
          <p:nvPr/>
        </p:nvCxnSpPr>
        <p:spPr>
          <a:xfrm flipH="1" rot="10800000">
            <a:off x="3503612" y="1475184"/>
            <a:ext cx="673100" cy="620315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778" name="Google Shape;1778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5400" y="1712119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9" name="Google Shape;1779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57812" y="2119313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0" name="Google Shape;1780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92725" y="2572940"/>
            <a:ext cx="157162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1" name="Google Shape;1781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76712" y="3068240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2" name="Google Shape;1782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65400" y="3255169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3" name="Google Shape;1783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9412" y="2665809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4" name="Google Shape;1784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4900" y="1547813"/>
            <a:ext cx="157162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5" name="Google Shape;1785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86225" y="1433513"/>
            <a:ext cx="157162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6" name="Google Shape;1786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86262" y="3668315"/>
            <a:ext cx="157162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7" name="Google Shape;1787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43612" y="3524250"/>
            <a:ext cx="155575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8" name="Google Shape;1788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84975" y="2541984"/>
            <a:ext cx="157162" cy="96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9" name="Google Shape;1789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21062" y="2047875"/>
            <a:ext cx="155575" cy="9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0" name="Google Shape;1790;p58"/>
          <p:cNvSpPr txBox="1"/>
          <p:nvPr/>
        </p:nvSpPr>
        <p:spPr>
          <a:xfrm>
            <a:off x="2428875" y="2221706"/>
            <a:ext cx="2587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791" name="Google Shape;1791;p58"/>
          <p:cNvSpPr txBox="1"/>
          <p:nvPr/>
        </p:nvSpPr>
        <p:spPr>
          <a:xfrm>
            <a:off x="4319587" y="2222896"/>
            <a:ext cx="2746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792" name="Google Shape;1792;p58"/>
          <p:cNvSpPr txBox="1"/>
          <p:nvPr/>
        </p:nvSpPr>
        <p:spPr>
          <a:xfrm>
            <a:off x="5462587" y="1398984"/>
            <a:ext cx="2746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793" name="Google Shape;1793;p58"/>
          <p:cNvSpPr txBox="1"/>
          <p:nvPr/>
        </p:nvSpPr>
        <p:spPr>
          <a:xfrm>
            <a:off x="3160712" y="4158853"/>
            <a:ext cx="2052637" cy="41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cost 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(|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</a:t>
            </a:r>
            <a:r>
              <a:rPr b="0" baseline="3000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path stretch ?</a:t>
            </a:r>
            <a:endParaRPr/>
          </a:p>
        </p:txBody>
      </p:sp>
      <p:sp>
        <p:nvSpPr>
          <p:cNvPr id="1794" name="Google Shape;1794;p58"/>
          <p:cNvSpPr/>
          <p:nvPr/>
        </p:nvSpPr>
        <p:spPr>
          <a:xfrm>
            <a:off x="1498600" y="1264444"/>
            <a:ext cx="5362575" cy="2699147"/>
          </a:xfrm>
          <a:custGeom>
            <a:rect b="b" l="l" r="r" t="t"/>
            <a:pathLst>
              <a:path extrusionOk="0" h="2267" w="3378">
                <a:moveTo>
                  <a:pt x="273" y="1264"/>
                </a:moveTo>
                <a:cubicBezTo>
                  <a:pt x="367" y="1320"/>
                  <a:pt x="540" y="1484"/>
                  <a:pt x="836" y="1601"/>
                </a:cubicBezTo>
                <a:cubicBezTo>
                  <a:pt x="1132" y="1718"/>
                  <a:pt x="1885" y="1857"/>
                  <a:pt x="2049" y="1965"/>
                </a:cubicBezTo>
                <a:cubicBezTo>
                  <a:pt x="2213" y="2073"/>
                  <a:pt x="2069" y="2267"/>
                  <a:pt x="1823" y="2247"/>
                </a:cubicBezTo>
                <a:cubicBezTo>
                  <a:pt x="1577" y="2227"/>
                  <a:pt x="873" y="2048"/>
                  <a:pt x="572" y="1844"/>
                </a:cubicBezTo>
                <a:cubicBezTo>
                  <a:pt x="271" y="1640"/>
                  <a:pt x="34" y="1301"/>
                  <a:pt x="17" y="1025"/>
                </a:cubicBezTo>
                <a:cubicBezTo>
                  <a:pt x="0" y="749"/>
                  <a:pt x="187" y="345"/>
                  <a:pt x="472" y="185"/>
                </a:cubicBezTo>
                <a:cubicBezTo>
                  <a:pt x="757" y="25"/>
                  <a:pt x="1380" y="0"/>
                  <a:pt x="1724" y="68"/>
                </a:cubicBezTo>
                <a:cubicBezTo>
                  <a:pt x="2068" y="136"/>
                  <a:pt x="2286" y="566"/>
                  <a:pt x="2534" y="592"/>
                </a:cubicBezTo>
                <a:cubicBezTo>
                  <a:pt x="2782" y="618"/>
                  <a:pt x="3073" y="158"/>
                  <a:pt x="3214" y="224"/>
                </a:cubicBezTo>
                <a:cubicBezTo>
                  <a:pt x="3355" y="290"/>
                  <a:pt x="3344" y="827"/>
                  <a:pt x="3378" y="986"/>
                </a:cubicBezTo>
              </a:path>
            </a:pathLst>
          </a:custGeom>
          <a:noFill/>
          <a:ln cap="rnd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798" name="Shape 1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9" name="Google Shape;1799;p59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OAFR [KWZ03a]</a:t>
            </a:r>
            <a:endParaRPr/>
          </a:p>
        </p:txBody>
      </p:sp>
      <p:sp>
        <p:nvSpPr>
          <p:cNvPr id="1800" name="Google Shape;1800;p59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traverse in one direction, if found bounding ellipse, </a:t>
            </a:r>
            <a:b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 direction, if bounded in both directions, double ellipse size</a:t>
            </a:r>
            <a:endParaRPr/>
          </a:p>
        </p:txBody>
      </p:sp>
      <p:cxnSp>
        <p:nvCxnSpPr>
          <p:cNvPr id="1801" name="Google Shape;1801;p59"/>
          <p:cNvCxnSpPr/>
          <p:nvPr/>
        </p:nvCxnSpPr>
        <p:spPr>
          <a:xfrm flipH="1" rot="10800000">
            <a:off x="2322512" y="2477690"/>
            <a:ext cx="3862387" cy="97631"/>
          </a:xfrm>
          <a:prstGeom prst="straightConnector1">
            <a:avLst/>
          </a:prstGeom>
          <a:noFill/>
          <a:ln cap="flat" cmpd="sng" w="15875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02" name="Google Shape;1802;p59"/>
          <p:cNvSpPr txBox="1"/>
          <p:nvPr/>
        </p:nvSpPr>
        <p:spPr>
          <a:xfrm>
            <a:off x="2178050" y="2384821"/>
            <a:ext cx="2238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  <p:sp>
        <p:nvSpPr>
          <p:cNvPr id="1803" name="Google Shape;1803;p59"/>
          <p:cNvSpPr txBox="1"/>
          <p:nvPr/>
        </p:nvSpPr>
        <p:spPr>
          <a:xfrm>
            <a:off x="6181725" y="2284809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cxnSp>
        <p:nvCxnSpPr>
          <p:cNvPr id="1804" name="Google Shape;1804;p59"/>
          <p:cNvCxnSpPr/>
          <p:nvPr/>
        </p:nvCxnSpPr>
        <p:spPr>
          <a:xfrm flipH="1" rot="10800000">
            <a:off x="2324100" y="1995488"/>
            <a:ext cx="654050" cy="583406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5" name="Google Shape;1805;p59"/>
          <p:cNvCxnSpPr/>
          <p:nvPr/>
        </p:nvCxnSpPr>
        <p:spPr>
          <a:xfrm flipH="1" rot="10800000">
            <a:off x="2982912" y="1647825"/>
            <a:ext cx="1190625" cy="336947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6" name="Google Shape;1806;p59"/>
          <p:cNvCxnSpPr/>
          <p:nvPr/>
        </p:nvCxnSpPr>
        <p:spPr>
          <a:xfrm flipH="1" rot="10800000">
            <a:off x="5068887" y="2175271"/>
            <a:ext cx="49212" cy="338138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7" name="Google Shape;1807;p59"/>
          <p:cNvCxnSpPr/>
          <p:nvPr/>
        </p:nvCxnSpPr>
        <p:spPr>
          <a:xfrm rot="10800000">
            <a:off x="4170362" y="1645444"/>
            <a:ext cx="950912" cy="5334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8" name="Google Shape;1808;p59"/>
          <p:cNvCxnSpPr/>
          <p:nvPr/>
        </p:nvCxnSpPr>
        <p:spPr>
          <a:xfrm flipH="1">
            <a:off x="4225925" y="2512219"/>
            <a:ext cx="839787" cy="385763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9" name="Google Shape;1809;p59"/>
          <p:cNvCxnSpPr/>
          <p:nvPr/>
        </p:nvCxnSpPr>
        <p:spPr>
          <a:xfrm>
            <a:off x="3663950" y="2112169"/>
            <a:ext cx="566737" cy="787003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10" name="Google Shape;1810;p59"/>
          <p:cNvCxnSpPr/>
          <p:nvPr/>
        </p:nvCxnSpPr>
        <p:spPr>
          <a:xfrm flipH="1" rot="10800000">
            <a:off x="3022600" y="2109788"/>
            <a:ext cx="641350" cy="921544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11" name="Google Shape;1811;p59"/>
          <p:cNvCxnSpPr/>
          <p:nvPr/>
        </p:nvCxnSpPr>
        <p:spPr>
          <a:xfrm rot="10800000">
            <a:off x="2324100" y="2574131"/>
            <a:ext cx="708025" cy="459581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12" name="Google Shape;1812;p59"/>
          <p:cNvCxnSpPr/>
          <p:nvPr/>
        </p:nvCxnSpPr>
        <p:spPr>
          <a:xfrm rot="10800000">
            <a:off x="3021012" y="3031331"/>
            <a:ext cx="1301750" cy="378619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13" name="Google Shape;1813;p59"/>
          <p:cNvSpPr/>
          <p:nvPr/>
        </p:nvSpPr>
        <p:spPr>
          <a:xfrm>
            <a:off x="5116512" y="1941909"/>
            <a:ext cx="666750" cy="230981"/>
          </a:xfrm>
          <a:custGeom>
            <a:rect b="b" l="l" r="r" t="t"/>
            <a:pathLst>
              <a:path extrusionOk="0" h="194" w="420">
                <a:moveTo>
                  <a:pt x="420" y="0"/>
                </a:moveTo>
                <a:lnTo>
                  <a:pt x="0" y="194"/>
                </a:lnTo>
              </a:path>
            </a:pathLst>
          </a:cu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814" name="Google Shape;1814;p59"/>
          <p:cNvCxnSpPr/>
          <p:nvPr/>
        </p:nvCxnSpPr>
        <p:spPr>
          <a:xfrm>
            <a:off x="5800725" y="1933575"/>
            <a:ext cx="376237" cy="561975"/>
          </a:xfrm>
          <a:prstGeom prst="straightConnector1">
            <a:avLst/>
          </a:pr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15" name="Google Shape;1815;p59"/>
          <p:cNvCxnSpPr/>
          <p:nvPr/>
        </p:nvCxnSpPr>
        <p:spPr>
          <a:xfrm flipH="1">
            <a:off x="5621337" y="2491978"/>
            <a:ext cx="555625" cy="748903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16" name="Google Shape;1816;p59"/>
          <p:cNvSpPr txBox="1"/>
          <p:nvPr/>
        </p:nvSpPr>
        <p:spPr>
          <a:xfrm>
            <a:off x="2978150" y="1926431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/>
          </a:p>
        </p:txBody>
      </p:sp>
      <p:sp>
        <p:nvSpPr>
          <p:cNvPr id="1817" name="Google Shape;1817;p59"/>
          <p:cNvSpPr txBox="1"/>
          <p:nvPr/>
        </p:nvSpPr>
        <p:spPr>
          <a:xfrm>
            <a:off x="4175125" y="1513284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1818" name="Google Shape;1818;p59"/>
          <p:cNvSpPr txBox="1"/>
          <p:nvPr/>
        </p:nvSpPr>
        <p:spPr>
          <a:xfrm>
            <a:off x="5022850" y="1978819"/>
            <a:ext cx="2333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1819" name="Google Shape;1819;p59"/>
          <p:cNvSpPr txBox="1"/>
          <p:nvPr/>
        </p:nvSpPr>
        <p:spPr>
          <a:xfrm>
            <a:off x="5538787" y="1808559"/>
            <a:ext cx="2333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/>
          </a:p>
        </p:txBody>
      </p:sp>
      <p:sp>
        <p:nvSpPr>
          <p:cNvPr id="1820" name="Google Shape;1820;p59"/>
          <p:cNvSpPr txBox="1"/>
          <p:nvPr/>
        </p:nvSpPr>
        <p:spPr>
          <a:xfrm>
            <a:off x="3476625" y="1985963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821" name="Google Shape;1821;p59"/>
          <p:cNvSpPr txBox="1"/>
          <p:nvPr/>
        </p:nvSpPr>
        <p:spPr>
          <a:xfrm>
            <a:off x="4198937" y="2859881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822" name="Google Shape;1822;p59"/>
          <p:cNvSpPr txBox="1"/>
          <p:nvPr/>
        </p:nvSpPr>
        <p:spPr>
          <a:xfrm>
            <a:off x="5033962" y="2514600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823" name="Google Shape;1823;p59"/>
          <p:cNvSpPr txBox="1"/>
          <p:nvPr/>
        </p:nvSpPr>
        <p:spPr>
          <a:xfrm>
            <a:off x="2938462" y="3033713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/>
          </a:p>
        </p:txBody>
      </p:sp>
      <p:sp>
        <p:nvSpPr>
          <p:cNvPr id="1824" name="Google Shape;1824;p59"/>
          <p:cNvSpPr txBox="1"/>
          <p:nvPr/>
        </p:nvSpPr>
        <p:spPr>
          <a:xfrm>
            <a:off x="4387850" y="3324225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endParaRPr/>
          </a:p>
        </p:txBody>
      </p:sp>
      <p:sp>
        <p:nvSpPr>
          <p:cNvPr id="1825" name="Google Shape;1825;p59"/>
          <p:cNvSpPr txBox="1"/>
          <p:nvPr/>
        </p:nvSpPr>
        <p:spPr>
          <a:xfrm>
            <a:off x="5668962" y="3155156"/>
            <a:ext cx="2333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endParaRPr/>
          </a:p>
        </p:txBody>
      </p:sp>
      <p:cxnSp>
        <p:nvCxnSpPr>
          <p:cNvPr id="1826" name="Google Shape;1826;p59"/>
          <p:cNvCxnSpPr/>
          <p:nvPr/>
        </p:nvCxnSpPr>
        <p:spPr>
          <a:xfrm flipH="1" rot="10800000">
            <a:off x="3663950" y="1644253"/>
            <a:ext cx="501650" cy="469106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827" name="Google Shape;1827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35637" y="1902619"/>
            <a:ext cx="117475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8" name="Google Shape;1828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48250" y="2131219"/>
            <a:ext cx="115887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9" name="Google Shape;1829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9037" y="2474119"/>
            <a:ext cx="117475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0" name="Google Shape;1830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65600" y="2849165"/>
            <a:ext cx="115887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1" name="Google Shape;1831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2275" y="2990850"/>
            <a:ext cx="117475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2" name="Google Shape;1832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78062" y="2544365"/>
            <a:ext cx="117475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3" name="Google Shape;1833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5762" y="1950244"/>
            <a:ext cx="117475" cy="73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4" name="Google Shape;1834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98925" y="1613297"/>
            <a:ext cx="117475" cy="714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5" name="Google Shape;1835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70375" y="3384946"/>
            <a:ext cx="117475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6" name="Google Shape;1836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59425" y="3193256"/>
            <a:ext cx="117475" cy="73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7" name="Google Shape;1837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3462" y="2451497"/>
            <a:ext cx="117475" cy="72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8" name="Google Shape;1838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2037" y="2077640"/>
            <a:ext cx="115887" cy="71438"/>
          </a:xfrm>
          <a:prstGeom prst="rect">
            <a:avLst/>
          </a:prstGeom>
          <a:noFill/>
          <a:ln>
            <a:noFill/>
          </a:ln>
        </p:spPr>
      </p:pic>
      <p:sp>
        <p:nvSpPr>
          <p:cNvPr id="1839" name="Google Shape;1839;p59"/>
          <p:cNvSpPr txBox="1"/>
          <p:nvPr/>
        </p:nvSpPr>
        <p:spPr>
          <a:xfrm>
            <a:off x="2860675" y="2208609"/>
            <a:ext cx="2587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840" name="Google Shape;1840;p59"/>
          <p:cNvSpPr txBox="1"/>
          <p:nvPr/>
        </p:nvSpPr>
        <p:spPr>
          <a:xfrm>
            <a:off x="4271962" y="2209800"/>
            <a:ext cx="2746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841" name="Google Shape;1841;p59"/>
          <p:cNvSpPr txBox="1"/>
          <p:nvPr/>
        </p:nvSpPr>
        <p:spPr>
          <a:xfrm>
            <a:off x="5126037" y="1587103"/>
            <a:ext cx="2746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842" name="Google Shape;1842;p59"/>
          <p:cNvSpPr txBox="1"/>
          <p:nvPr/>
        </p:nvSpPr>
        <p:spPr>
          <a:xfrm>
            <a:off x="2163762" y="3911203"/>
            <a:ext cx="4192587" cy="5834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cost: outperforms others on average</a:t>
            </a:r>
            <a:endParaRPr b="0" i="0" sz="15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path stretch: 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0" i="1" lang="en" sz="1500" u="none">
                <a:solidFill>
                  <a:srgbClr val="111111"/>
                </a:solidFill>
                <a:latin typeface="Arial"/>
                <a:ea typeface="Arial"/>
                <a:cs typeface="Arial"/>
                <a:sym typeface="Arial"/>
              </a:rPr>
              <a:t>ρ</a:t>
            </a:r>
            <a:r>
              <a:rPr b="0" baseline="3000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– </a:t>
            </a: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optimal</a:t>
            </a:r>
            <a:endParaRPr/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where </a:t>
            </a:r>
            <a:r>
              <a:rPr b="0" i="1" lang="en" sz="1500" u="none" cap="none" strike="noStrike">
                <a:solidFill>
                  <a:srgbClr val="111111"/>
                </a:solidFill>
                <a:latin typeface="Arial"/>
                <a:ea typeface="Arial"/>
                <a:cs typeface="Arial"/>
                <a:sym typeface="Arial"/>
              </a:rPr>
              <a:t>ρ</a:t>
            </a: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shortest path</a:t>
            </a:r>
            <a:endParaRPr/>
          </a:p>
        </p:txBody>
      </p:sp>
      <p:sp>
        <p:nvSpPr>
          <p:cNvPr id="1843" name="Google Shape;1843;p59"/>
          <p:cNvSpPr/>
          <p:nvPr/>
        </p:nvSpPr>
        <p:spPr>
          <a:xfrm>
            <a:off x="2459037" y="2014538"/>
            <a:ext cx="3605212" cy="912019"/>
          </a:xfrm>
          <a:custGeom>
            <a:rect b="b" l="l" r="r" t="t"/>
            <a:pathLst>
              <a:path extrusionOk="0" h="766" w="2271">
                <a:moveTo>
                  <a:pt x="0" y="464"/>
                </a:moveTo>
                <a:cubicBezTo>
                  <a:pt x="62" y="396"/>
                  <a:pt x="356" y="52"/>
                  <a:pt x="372" y="56"/>
                </a:cubicBezTo>
                <a:cubicBezTo>
                  <a:pt x="388" y="60"/>
                  <a:pt x="100" y="379"/>
                  <a:pt x="99" y="488"/>
                </a:cubicBezTo>
                <a:cubicBezTo>
                  <a:pt x="98" y="597"/>
                  <a:pt x="273" y="766"/>
                  <a:pt x="366" y="713"/>
                </a:cubicBezTo>
                <a:cubicBezTo>
                  <a:pt x="459" y="660"/>
                  <a:pt x="588" y="259"/>
                  <a:pt x="657" y="170"/>
                </a:cubicBezTo>
                <a:cubicBezTo>
                  <a:pt x="726" y="81"/>
                  <a:pt x="738" y="186"/>
                  <a:pt x="777" y="179"/>
                </a:cubicBezTo>
                <a:cubicBezTo>
                  <a:pt x="816" y="172"/>
                  <a:pt x="829" y="58"/>
                  <a:pt x="894" y="128"/>
                </a:cubicBezTo>
                <a:cubicBezTo>
                  <a:pt x="959" y="198"/>
                  <a:pt x="1039" y="566"/>
                  <a:pt x="1167" y="599"/>
                </a:cubicBezTo>
                <a:cubicBezTo>
                  <a:pt x="1295" y="632"/>
                  <a:pt x="1558" y="397"/>
                  <a:pt x="1659" y="326"/>
                </a:cubicBezTo>
                <a:cubicBezTo>
                  <a:pt x="1760" y="255"/>
                  <a:pt x="1708" y="222"/>
                  <a:pt x="1776" y="173"/>
                </a:cubicBezTo>
                <a:cubicBezTo>
                  <a:pt x="1844" y="124"/>
                  <a:pt x="1982" y="0"/>
                  <a:pt x="2064" y="32"/>
                </a:cubicBezTo>
                <a:cubicBezTo>
                  <a:pt x="2146" y="64"/>
                  <a:pt x="2228" y="298"/>
                  <a:pt x="2271" y="368"/>
                </a:cubicBezTo>
              </a:path>
            </a:pathLst>
          </a:custGeom>
          <a:noFill/>
          <a:ln cap="rnd" cmpd="sng" w="254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4" name="Google Shape;1844;p59"/>
          <p:cNvSpPr/>
          <p:nvPr/>
        </p:nvSpPr>
        <p:spPr>
          <a:xfrm rot="-135054">
            <a:off x="1792176" y="1730321"/>
            <a:ext cx="4923060" cy="1593560"/>
          </a:xfrm>
          <a:prstGeom prst="ellipse">
            <a:avLst/>
          </a:prstGeom>
          <a:noFill/>
          <a:ln cap="flat" cmpd="sng" w="19050">
            <a:solidFill>
              <a:srgbClr val="008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5" name="Google Shape;1845;p59"/>
          <p:cNvSpPr txBox="1"/>
          <p:nvPr/>
        </p:nvSpPr>
        <p:spPr>
          <a:xfrm>
            <a:off x="6238875" y="2906315"/>
            <a:ext cx="1625600" cy="252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None/>
            </a:pP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bounding ellipse</a:t>
            </a:r>
            <a:r>
              <a:rPr b="0" i="0" lang="en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" sz="160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849" name="Shape 1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" name="Google Shape;1850;p60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Combination of Greedy and Face Routing</a:t>
            </a:r>
            <a:endParaRPr/>
          </a:p>
        </p:txBody>
      </p:sp>
      <p:sp>
        <p:nvSpPr>
          <p:cNvPr id="1851" name="Google Shape;1851;p60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guarantees delivery while shortening the path</a:t>
            </a:r>
            <a:endParaRPr/>
          </a:p>
          <a:p>
            <a:pPr indent="-34290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greedy until local minimum is encountered</a:t>
            </a:r>
            <a:endParaRPr/>
          </a:p>
          <a:p>
            <a:pPr indent="-34290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local minimum – switch to face routing</a:t>
            </a:r>
            <a:endParaRPr/>
          </a:p>
          <a:p>
            <a:pPr indent="-34290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switch back to greedy if closer to destination than this local minimum</a:t>
            </a:r>
            <a:endParaRPr/>
          </a:p>
          <a:p>
            <a:pPr indent="-34290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adding greedy generates combined geometric algorithms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GFG </a:t>
            </a:r>
            <a:r>
              <a:rPr b="0" i="0" lang="en" sz="1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[BMSU01,DSW02]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GPSR </a:t>
            </a:r>
            <a:r>
              <a:rPr b="0" i="0" lang="en" sz="1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[KK00]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GOAFR+ </a:t>
            </a:r>
            <a:r>
              <a:rPr b="0" i="0" lang="en" sz="1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[KWZZ03]</a:t>
            </a:r>
            <a:endParaRPr/>
          </a:p>
        </p:txBody>
      </p:sp>
      <p:cxnSp>
        <p:nvCxnSpPr>
          <p:cNvPr id="1852" name="Google Shape;1852;p60"/>
          <p:cNvCxnSpPr/>
          <p:nvPr/>
        </p:nvCxnSpPr>
        <p:spPr>
          <a:xfrm flipH="1" rot="10800000">
            <a:off x="2133600" y="3763565"/>
            <a:ext cx="4584700" cy="109538"/>
          </a:xfrm>
          <a:prstGeom prst="straightConnector1">
            <a:avLst/>
          </a:prstGeom>
          <a:noFill/>
          <a:ln cap="flat" cmpd="sng" w="15875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53" name="Google Shape;1853;p60"/>
          <p:cNvSpPr txBox="1"/>
          <p:nvPr/>
        </p:nvSpPr>
        <p:spPr>
          <a:xfrm>
            <a:off x="1985962" y="3676650"/>
            <a:ext cx="2238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  <p:sp>
        <p:nvSpPr>
          <p:cNvPr id="1854" name="Google Shape;1854;p60"/>
          <p:cNvSpPr txBox="1"/>
          <p:nvPr/>
        </p:nvSpPr>
        <p:spPr>
          <a:xfrm>
            <a:off x="6727825" y="3536156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endParaRPr/>
          </a:p>
        </p:txBody>
      </p:sp>
      <p:cxnSp>
        <p:nvCxnSpPr>
          <p:cNvPr id="1855" name="Google Shape;1855;p60"/>
          <p:cNvCxnSpPr/>
          <p:nvPr/>
        </p:nvCxnSpPr>
        <p:spPr>
          <a:xfrm flipH="1" rot="10800000">
            <a:off x="2147887" y="2909888"/>
            <a:ext cx="661987" cy="958453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56" name="Google Shape;1856;p60"/>
          <p:cNvCxnSpPr/>
          <p:nvPr/>
        </p:nvCxnSpPr>
        <p:spPr>
          <a:xfrm flipH="1" rot="10800000">
            <a:off x="2817812" y="2815828"/>
            <a:ext cx="1527175" cy="97631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57" name="Google Shape;1857;p60"/>
          <p:cNvCxnSpPr/>
          <p:nvPr/>
        </p:nvCxnSpPr>
        <p:spPr>
          <a:xfrm flipH="1" rot="10800000">
            <a:off x="5405437" y="3412331"/>
            <a:ext cx="58737" cy="381000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58" name="Google Shape;1858;p60"/>
          <p:cNvCxnSpPr/>
          <p:nvPr/>
        </p:nvCxnSpPr>
        <p:spPr>
          <a:xfrm rot="10800000">
            <a:off x="4338637" y="2812256"/>
            <a:ext cx="1130300" cy="603647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59" name="Google Shape;1859;p60"/>
          <p:cNvCxnSpPr/>
          <p:nvPr/>
        </p:nvCxnSpPr>
        <p:spPr>
          <a:xfrm flipH="1">
            <a:off x="4406900" y="3792140"/>
            <a:ext cx="995362" cy="436959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0" name="Google Shape;1860;p60"/>
          <p:cNvCxnSpPr/>
          <p:nvPr/>
        </p:nvCxnSpPr>
        <p:spPr>
          <a:xfrm>
            <a:off x="3738562" y="3340894"/>
            <a:ext cx="673100" cy="889397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1" name="Google Shape;1861;p60"/>
          <p:cNvCxnSpPr/>
          <p:nvPr/>
        </p:nvCxnSpPr>
        <p:spPr>
          <a:xfrm flipH="1" rot="10800000">
            <a:off x="2978150" y="3337322"/>
            <a:ext cx="760412" cy="1041796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2" name="Google Shape;1862;p60"/>
          <p:cNvCxnSpPr/>
          <p:nvPr/>
        </p:nvCxnSpPr>
        <p:spPr>
          <a:xfrm rot="10800000">
            <a:off x="2147887" y="3862388"/>
            <a:ext cx="839787" cy="519113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3" name="Google Shape;1863;p60"/>
          <p:cNvCxnSpPr/>
          <p:nvPr/>
        </p:nvCxnSpPr>
        <p:spPr>
          <a:xfrm rot="10800000">
            <a:off x="2974975" y="4380309"/>
            <a:ext cx="1624012" cy="351234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4" name="Google Shape;1864;p60"/>
          <p:cNvCxnSpPr/>
          <p:nvPr/>
        </p:nvCxnSpPr>
        <p:spPr>
          <a:xfrm flipH="1">
            <a:off x="5462587" y="3056334"/>
            <a:ext cx="896937" cy="352425"/>
          </a:xfrm>
          <a:prstGeom prst="straightConnector1">
            <a:avLst/>
          </a:pr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5" name="Google Shape;1865;p60"/>
          <p:cNvCxnSpPr/>
          <p:nvPr/>
        </p:nvCxnSpPr>
        <p:spPr>
          <a:xfrm>
            <a:off x="6359525" y="3053953"/>
            <a:ext cx="361950" cy="719138"/>
          </a:xfrm>
          <a:prstGeom prst="straightConnector1">
            <a:avLst/>
          </a:prstGeom>
          <a:noFill/>
          <a:ln cap="flat" cmpd="sng" w="19050">
            <a:solidFill>
              <a:srgbClr val="333399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6" name="Google Shape;1866;p60"/>
          <p:cNvCxnSpPr/>
          <p:nvPr/>
        </p:nvCxnSpPr>
        <p:spPr>
          <a:xfrm flipH="1">
            <a:off x="6062662" y="3770709"/>
            <a:ext cx="660400" cy="845344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67" name="Google Shape;1867;p60"/>
          <p:cNvSpPr txBox="1"/>
          <p:nvPr/>
        </p:nvSpPr>
        <p:spPr>
          <a:xfrm>
            <a:off x="2630487" y="2733675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/>
          </a:p>
        </p:txBody>
      </p:sp>
      <p:sp>
        <p:nvSpPr>
          <p:cNvPr id="1868" name="Google Shape;1868;p60"/>
          <p:cNvSpPr txBox="1"/>
          <p:nvPr/>
        </p:nvSpPr>
        <p:spPr>
          <a:xfrm>
            <a:off x="4391025" y="2703909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endParaRPr/>
          </a:p>
        </p:txBody>
      </p:sp>
      <p:sp>
        <p:nvSpPr>
          <p:cNvPr id="1869" name="Google Shape;1869;p60"/>
          <p:cNvSpPr txBox="1"/>
          <p:nvPr/>
        </p:nvSpPr>
        <p:spPr>
          <a:xfrm>
            <a:off x="5351462" y="3188494"/>
            <a:ext cx="23495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endParaRPr/>
          </a:p>
        </p:txBody>
      </p:sp>
      <p:sp>
        <p:nvSpPr>
          <p:cNvPr id="1870" name="Google Shape;1870;p60"/>
          <p:cNvSpPr txBox="1"/>
          <p:nvPr/>
        </p:nvSpPr>
        <p:spPr>
          <a:xfrm>
            <a:off x="6246812" y="2864644"/>
            <a:ext cx="2333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endParaRPr/>
          </a:p>
        </p:txBody>
      </p:sp>
      <p:sp>
        <p:nvSpPr>
          <p:cNvPr id="1871" name="Google Shape;1871;p60"/>
          <p:cNvSpPr txBox="1"/>
          <p:nvPr/>
        </p:nvSpPr>
        <p:spPr>
          <a:xfrm>
            <a:off x="3522662" y="3198019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872" name="Google Shape;1872;p60"/>
          <p:cNvSpPr txBox="1"/>
          <p:nvPr/>
        </p:nvSpPr>
        <p:spPr>
          <a:xfrm>
            <a:off x="4340225" y="3960019"/>
            <a:ext cx="24288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873" name="Google Shape;1873;p60"/>
          <p:cNvSpPr txBox="1"/>
          <p:nvPr/>
        </p:nvSpPr>
        <p:spPr>
          <a:xfrm>
            <a:off x="5365750" y="3795713"/>
            <a:ext cx="24130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874" name="Google Shape;1874;p60"/>
          <p:cNvSpPr txBox="1"/>
          <p:nvPr/>
        </p:nvSpPr>
        <p:spPr>
          <a:xfrm>
            <a:off x="2882900" y="4381500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/>
          </a:p>
        </p:txBody>
      </p:sp>
      <p:sp>
        <p:nvSpPr>
          <p:cNvPr id="1875" name="Google Shape;1875;p60"/>
          <p:cNvSpPr txBox="1"/>
          <p:nvPr/>
        </p:nvSpPr>
        <p:spPr>
          <a:xfrm>
            <a:off x="4598987" y="4647009"/>
            <a:ext cx="2079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</a:t>
            </a:r>
            <a:endParaRPr/>
          </a:p>
        </p:txBody>
      </p:sp>
      <p:sp>
        <p:nvSpPr>
          <p:cNvPr id="1876" name="Google Shape;1876;p60"/>
          <p:cNvSpPr txBox="1"/>
          <p:nvPr/>
        </p:nvSpPr>
        <p:spPr>
          <a:xfrm>
            <a:off x="6119812" y="4519613"/>
            <a:ext cx="231775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endParaRPr/>
          </a:p>
        </p:txBody>
      </p:sp>
      <p:cxnSp>
        <p:nvCxnSpPr>
          <p:cNvPr id="1877" name="Google Shape;1877;p60"/>
          <p:cNvCxnSpPr/>
          <p:nvPr/>
        </p:nvCxnSpPr>
        <p:spPr>
          <a:xfrm flipH="1" rot="10800000">
            <a:off x="3738562" y="2811065"/>
            <a:ext cx="596900" cy="531019"/>
          </a:xfrm>
          <a:prstGeom prst="straightConnector1">
            <a:avLst/>
          </a:prstGeom>
          <a:noFill/>
          <a:ln cap="flat" cmpd="sng" w="19050">
            <a:solidFill>
              <a:srgbClr val="000080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1878" name="Google Shape;1878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3325" y="3013472"/>
            <a:ext cx="138112" cy="83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9" name="Google Shape;1879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81625" y="3362325"/>
            <a:ext cx="138112" cy="82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0" name="Google Shape;1880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4475" y="3750469"/>
            <a:ext cx="138112" cy="80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1" name="Google Shape;1881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35462" y="4173140"/>
            <a:ext cx="136525" cy="82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2" name="Google Shape;1882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06712" y="4332684"/>
            <a:ext cx="138112" cy="83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3" name="Google Shape;1883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3912" y="3829050"/>
            <a:ext cx="138112" cy="82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4" name="Google Shape;1884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6850" y="2872978"/>
            <a:ext cx="139700" cy="83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5" name="Google Shape;1885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54500" y="2775347"/>
            <a:ext cx="139700" cy="82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6" name="Google Shape;1886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21200" y="4686300"/>
            <a:ext cx="138112" cy="82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7" name="Google Shape;1887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89637" y="4563665"/>
            <a:ext cx="138112" cy="82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8" name="Google Shape;1888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46862" y="3723084"/>
            <a:ext cx="139700" cy="83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9" name="Google Shape;1889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65537" y="3301603"/>
            <a:ext cx="136525" cy="80963"/>
          </a:xfrm>
          <a:prstGeom prst="rect">
            <a:avLst/>
          </a:prstGeom>
          <a:noFill/>
          <a:ln>
            <a:noFill/>
          </a:ln>
        </p:spPr>
      </p:pic>
      <p:sp>
        <p:nvSpPr>
          <p:cNvPr id="1890" name="Google Shape;1890;p60"/>
          <p:cNvSpPr txBox="1"/>
          <p:nvPr/>
        </p:nvSpPr>
        <p:spPr>
          <a:xfrm>
            <a:off x="2784475" y="3449240"/>
            <a:ext cx="2587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891" name="Google Shape;1891;p60"/>
          <p:cNvSpPr txBox="1"/>
          <p:nvPr/>
        </p:nvSpPr>
        <p:spPr>
          <a:xfrm>
            <a:off x="4460875" y="3450431"/>
            <a:ext cx="2746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892" name="Google Shape;1892;p60"/>
          <p:cNvSpPr txBox="1"/>
          <p:nvPr/>
        </p:nvSpPr>
        <p:spPr>
          <a:xfrm>
            <a:off x="5475287" y="2746772"/>
            <a:ext cx="273050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grpSp>
        <p:nvGrpSpPr>
          <p:cNvPr id="1893" name="Google Shape;1893;p60"/>
          <p:cNvGrpSpPr/>
          <p:nvPr/>
        </p:nvGrpSpPr>
        <p:grpSpPr>
          <a:xfrm>
            <a:off x="2297112" y="3918347"/>
            <a:ext cx="2246312" cy="728663"/>
            <a:chOff x="1447" y="3291"/>
            <a:chExt cx="1415" cy="612"/>
          </a:xfrm>
        </p:grpSpPr>
        <p:sp>
          <p:nvSpPr>
            <p:cNvPr id="1894" name="Google Shape;1894;p60"/>
            <p:cNvSpPr/>
            <p:nvPr/>
          </p:nvSpPr>
          <p:spPr>
            <a:xfrm>
              <a:off x="1447" y="3291"/>
              <a:ext cx="1415" cy="612"/>
            </a:xfrm>
            <a:custGeom>
              <a:rect b="b" l="l" r="r" t="t"/>
              <a:pathLst>
                <a:path extrusionOk="0" h="612" w="1415">
                  <a:moveTo>
                    <a:pt x="0" y="0"/>
                  </a:moveTo>
                  <a:cubicBezTo>
                    <a:pt x="83" y="47"/>
                    <a:pt x="263" y="186"/>
                    <a:pt x="499" y="288"/>
                  </a:cubicBezTo>
                  <a:cubicBezTo>
                    <a:pt x="735" y="390"/>
                    <a:pt x="1224" y="545"/>
                    <a:pt x="1415" y="612"/>
                  </a:cubicBezTo>
                </a:path>
              </a:pathLst>
            </a:custGeom>
            <a:noFill/>
            <a:ln cap="rnd" cmpd="sng" w="25400">
              <a:solidFill>
                <a:srgbClr val="008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95" name="Google Shape;1895;p60"/>
            <p:cNvSpPr txBox="1"/>
            <p:nvPr/>
          </p:nvSpPr>
          <p:spPr>
            <a:xfrm>
              <a:off x="2117" y="3502"/>
              <a:ext cx="376" cy="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spAutoFit/>
            </a:bodyPr>
            <a:lstStyle/>
            <a:p>
              <a:pPr indent="0" lvl="0" marL="0" marR="0" rtl="0" algn="l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0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greedy</a:t>
              </a:r>
              <a:endParaRPr/>
            </a:p>
          </p:txBody>
        </p:sp>
      </p:grpSp>
      <p:grpSp>
        <p:nvGrpSpPr>
          <p:cNvPr id="1896" name="Google Shape;1896;p60"/>
          <p:cNvGrpSpPr/>
          <p:nvPr/>
        </p:nvGrpSpPr>
        <p:grpSpPr>
          <a:xfrm>
            <a:off x="1960562" y="2616994"/>
            <a:ext cx="3421062" cy="2259806"/>
            <a:chOff x="1235" y="2198"/>
            <a:chExt cx="2155" cy="1898"/>
          </a:xfrm>
        </p:grpSpPr>
        <p:sp>
          <p:nvSpPr>
            <p:cNvPr id="1897" name="Google Shape;1897;p60"/>
            <p:cNvSpPr/>
            <p:nvPr/>
          </p:nvSpPr>
          <p:spPr>
            <a:xfrm>
              <a:off x="1235" y="2198"/>
              <a:ext cx="2155" cy="1828"/>
            </a:xfrm>
            <a:custGeom>
              <a:rect b="b" l="l" r="r" t="t"/>
              <a:pathLst>
                <a:path extrusionOk="0" h="1828" w="2155">
                  <a:moveTo>
                    <a:pt x="1627" y="1828"/>
                  </a:moveTo>
                  <a:cubicBezTo>
                    <a:pt x="1440" y="1787"/>
                    <a:pt x="776" y="1745"/>
                    <a:pt x="507" y="1588"/>
                  </a:cubicBezTo>
                  <a:cubicBezTo>
                    <a:pt x="238" y="1431"/>
                    <a:pt x="30" y="1124"/>
                    <a:pt x="15" y="888"/>
                  </a:cubicBezTo>
                  <a:cubicBezTo>
                    <a:pt x="0" y="652"/>
                    <a:pt x="166" y="307"/>
                    <a:pt x="418" y="170"/>
                  </a:cubicBezTo>
                  <a:cubicBezTo>
                    <a:pt x="671" y="33"/>
                    <a:pt x="1240" y="0"/>
                    <a:pt x="1529" y="70"/>
                  </a:cubicBezTo>
                  <a:cubicBezTo>
                    <a:pt x="1818" y="140"/>
                    <a:pt x="2025" y="481"/>
                    <a:pt x="2155" y="589"/>
                  </a:cubicBezTo>
                </a:path>
              </a:pathLst>
            </a:custGeom>
            <a:noFill/>
            <a:ln cap="rnd" cmpd="sng" w="254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98" name="Google Shape;1898;p60"/>
            <p:cNvSpPr txBox="1"/>
            <p:nvPr/>
          </p:nvSpPr>
          <p:spPr>
            <a:xfrm>
              <a:off x="2074" y="3931"/>
              <a:ext cx="275" cy="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spAutoFit/>
            </a:bodyPr>
            <a:lstStyle/>
            <a:p>
              <a:pPr indent="0" lvl="0" marL="0" marR="0" rtl="0" algn="l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0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face</a:t>
              </a:r>
              <a:endParaRPr/>
            </a:p>
          </p:txBody>
        </p:sp>
      </p:grpSp>
      <p:grpSp>
        <p:nvGrpSpPr>
          <p:cNvPr id="1899" name="Google Shape;1899;p60"/>
          <p:cNvGrpSpPr/>
          <p:nvPr/>
        </p:nvGrpSpPr>
        <p:grpSpPr>
          <a:xfrm>
            <a:off x="5538787" y="2817019"/>
            <a:ext cx="1609725" cy="854869"/>
            <a:chOff x="3489" y="2366"/>
            <a:chExt cx="1014" cy="718"/>
          </a:xfrm>
        </p:grpSpPr>
        <p:sp>
          <p:nvSpPr>
            <p:cNvPr id="1900" name="Google Shape;1900;p60"/>
            <p:cNvSpPr/>
            <p:nvPr/>
          </p:nvSpPr>
          <p:spPr>
            <a:xfrm>
              <a:off x="3489" y="2366"/>
              <a:ext cx="753" cy="718"/>
            </a:xfrm>
            <a:custGeom>
              <a:rect b="b" l="l" r="r" t="t"/>
              <a:pathLst>
                <a:path extrusionOk="0" h="718" w="753">
                  <a:moveTo>
                    <a:pt x="0" y="403"/>
                  </a:moveTo>
                  <a:cubicBezTo>
                    <a:pt x="92" y="345"/>
                    <a:pt x="427" y="0"/>
                    <a:pt x="552" y="52"/>
                  </a:cubicBezTo>
                  <a:cubicBezTo>
                    <a:pt x="677" y="104"/>
                    <a:pt x="711" y="579"/>
                    <a:pt x="753" y="718"/>
                  </a:cubicBezTo>
                </a:path>
              </a:pathLst>
            </a:custGeom>
            <a:noFill/>
            <a:ln cap="rnd" cmpd="sng" w="25400">
              <a:solidFill>
                <a:srgbClr val="008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01" name="Google Shape;1901;p60"/>
            <p:cNvSpPr txBox="1"/>
            <p:nvPr/>
          </p:nvSpPr>
          <p:spPr>
            <a:xfrm>
              <a:off x="4127" y="2512"/>
              <a:ext cx="376" cy="1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spAutoFit/>
            </a:bodyPr>
            <a:lstStyle/>
            <a:p>
              <a:pPr indent="0" lvl="0" marL="0" marR="0" rtl="0" algn="l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0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greedy</a:t>
              </a:r>
              <a:endParaRPr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lt1"/>
        </a:solidFill>
      </p:bgPr>
    </p:bg>
    <p:spTree>
      <p:nvGrpSpPr>
        <p:cNvPr id="1905" name="Shape 1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Google Shape;1906;p61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COMPASS [KSU99]</a:t>
            </a:r>
            <a:endParaRPr/>
          </a:p>
        </p:txBody>
      </p:sp>
      <p:sp>
        <p:nvSpPr>
          <p:cNvPr id="1907" name="Google Shape;1907;p61"/>
          <p:cNvSpPr txBox="1"/>
          <p:nvPr>
            <p:ph idx="1" type="body"/>
          </p:nvPr>
        </p:nvSpPr>
        <p:spPr>
          <a:xfrm>
            <a:off x="387350" y="963215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traverse entire face, find furthest adjacent face, switch to it</a:t>
            </a:r>
            <a:endParaRPr/>
          </a:p>
        </p:txBody>
      </p:sp>
      <p:grpSp>
        <p:nvGrpSpPr>
          <p:cNvPr id="1908" name="Google Shape;1908;p61"/>
          <p:cNvGrpSpPr/>
          <p:nvPr/>
        </p:nvGrpSpPr>
        <p:grpSpPr>
          <a:xfrm>
            <a:off x="1409700" y="1222771"/>
            <a:ext cx="5707062" cy="2650331"/>
            <a:chOff x="975" y="1408"/>
            <a:chExt cx="3595" cy="2226"/>
          </a:xfrm>
        </p:grpSpPr>
        <p:cxnSp>
          <p:nvCxnSpPr>
            <p:cNvPr id="1909" name="Google Shape;1909;p61"/>
            <p:cNvCxnSpPr/>
            <p:nvPr/>
          </p:nvCxnSpPr>
          <p:spPr>
            <a:xfrm flipH="1" rot="10800000">
              <a:off x="1154" y="2555"/>
              <a:ext cx="3258" cy="108"/>
            </a:xfrm>
            <a:prstGeom prst="straightConnector1">
              <a:avLst/>
            </a:prstGeom>
            <a:noFill/>
            <a:ln cap="flat" cmpd="sng" w="15875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910" name="Google Shape;1910;p61"/>
            <p:cNvSpPr txBox="1"/>
            <p:nvPr/>
          </p:nvSpPr>
          <p:spPr>
            <a:xfrm>
              <a:off x="1049" y="2470"/>
              <a:ext cx="141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/>
            </a:p>
          </p:txBody>
        </p:sp>
        <p:sp>
          <p:nvSpPr>
            <p:cNvPr id="1911" name="Google Shape;1911;p61"/>
            <p:cNvSpPr txBox="1"/>
            <p:nvPr/>
          </p:nvSpPr>
          <p:spPr>
            <a:xfrm>
              <a:off x="4419" y="2332"/>
              <a:ext cx="151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/>
            </a:p>
          </p:txBody>
        </p:sp>
        <p:cxnSp>
          <p:nvCxnSpPr>
            <p:cNvPr id="1912" name="Google Shape;1912;p61"/>
            <p:cNvCxnSpPr/>
            <p:nvPr/>
          </p:nvCxnSpPr>
          <p:spPr>
            <a:xfrm flipH="1" rot="10800000">
              <a:off x="1164" y="1717"/>
              <a:ext cx="471" cy="941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13" name="Google Shape;1913;p61"/>
            <p:cNvCxnSpPr/>
            <p:nvPr/>
          </p:nvCxnSpPr>
          <p:spPr>
            <a:xfrm flipH="1" rot="10800000">
              <a:off x="1640" y="1624"/>
              <a:ext cx="1085" cy="96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14" name="Google Shape;1914;p61"/>
            <p:cNvCxnSpPr/>
            <p:nvPr/>
          </p:nvCxnSpPr>
          <p:spPr>
            <a:xfrm flipH="1" rot="10800000">
              <a:off x="3479" y="2210"/>
              <a:ext cx="42" cy="375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15" name="Google Shape;1915;p61"/>
            <p:cNvCxnSpPr/>
            <p:nvPr/>
          </p:nvCxnSpPr>
          <p:spPr>
            <a:xfrm rot="10800000">
              <a:off x="2721" y="1621"/>
              <a:ext cx="803" cy="593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16" name="Google Shape;1916;p61"/>
            <p:cNvCxnSpPr/>
            <p:nvPr/>
          </p:nvCxnSpPr>
          <p:spPr>
            <a:xfrm flipH="1">
              <a:off x="2769" y="2584"/>
              <a:ext cx="708" cy="429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17" name="Google Shape;1917;p61"/>
            <p:cNvCxnSpPr/>
            <p:nvPr/>
          </p:nvCxnSpPr>
          <p:spPr>
            <a:xfrm>
              <a:off x="2294" y="2140"/>
              <a:ext cx="479" cy="874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18" name="Google Shape;1918;p61"/>
            <p:cNvCxnSpPr/>
            <p:nvPr/>
          </p:nvCxnSpPr>
          <p:spPr>
            <a:xfrm flipH="1" rot="10800000">
              <a:off x="1754" y="2137"/>
              <a:ext cx="540" cy="1023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19" name="Google Shape;1919;p61"/>
            <p:cNvCxnSpPr/>
            <p:nvPr/>
          </p:nvCxnSpPr>
          <p:spPr>
            <a:xfrm rot="10800000">
              <a:off x="1164" y="2653"/>
              <a:ext cx="597" cy="510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20" name="Google Shape;1920;p61"/>
            <p:cNvCxnSpPr/>
            <p:nvPr/>
          </p:nvCxnSpPr>
          <p:spPr>
            <a:xfrm rot="10800000">
              <a:off x="1752" y="3161"/>
              <a:ext cx="1154" cy="345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21" name="Google Shape;1921;p61"/>
            <p:cNvCxnSpPr/>
            <p:nvPr/>
          </p:nvCxnSpPr>
          <p:spPr>
            <a:xfrm flipH="1">
              <a:off x="3520" y="1861"/>
              <a:ext cx="637" cy="346"/>
            </a:xfrm>
            <a:prstGeom prst="straightConnector1">
              <a:avLst/>
            </a:prstGeom>
            <a:noFill/>
            <a:ln cap="flat" cmpd="sng" w="19050">
              <a:solidFill>
                <a:srgbClr val="333399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22" name="Google Shape;1922;p61"/>
            <p:cNvCxnSpPr/>
            <p:nvPr/>
          </p:nvCxnSpPr>
          <p:spPr>
            <a:xfrm>
              <a:off x="4157" y="1858"/>
              <a:ext cx="257" cy="707"/>
            </a:xfrm>
            <a:prstGeom prst="straightConnector1">
              <a:avLst/>
            </a:prstGeom>
            <a:noFill/>
            <a:ln cap="flat" cmpd="sng" w="19050">
              <a:solidFill>
                <a:srgbClr val="333399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923" name="Google Shape;1923;p61"/>
            <p:cNvCxnSpPr/>
            <p:nvPr/>
          </p:nvCxnSpPr>
          <p:spPr>
            <a:xfrm flipH="1">
              <a:off x="3946" y="2562"/>
              <a:ext cx="469" cy="831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924" name="Google Shape;1924;p61"/>
            <p:cNvSpPr txBox="1"/>
            <p:nvPr/>
          </p:nvSpPr>
          <p:spPr>
            <a:xfrm>
              <a:off x="1507" y="1544"/>
              <a:ext cx="153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/>
            </a:p>
          </p:txBody>
        </p:sp>
        <p:sp>
          <p:nvSpPr>
            <p:cNvPr id="1925" name="Google Shape;1925;p61"/>
            <p:cNvSpPr txBox="1"/>
            <p:nvPr/>
          </p:nvSpPr>
          <p:spPr>
            <a:xfrm>
              <a:off x="2758" y="1514"/>
              <a:ext cx="152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/>
            </a:p>
          </p:txBody>
        </p:sp>
        <p:sp>
          <p:nvSpPr>
            <p:cNvPr id="1926" name="Google Shape;1926;p61"/>
            <p:cNvSpPr txBox="1"/>
            <p:nvPr/>
          </p:nvSpPr>
          <p:spPr>
            <a:xfrm>
              <a:off x="3441" y="1991"/>
              <a:ext cx="146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/>
            </a:p>
          </p:txBody>
        </p:sp>
        <p:sp>
          <p:nvSpPr>
            <p:cNvPr id="1927" name="Google Shape;1927;p61"/>
            <p:cNvSpPr txBox="1"/>
            <p:nvPr/>
          </p:nvSpPr>
          <p:spPr>
            <a:xfrm>
              <a:off x="4077" y="1672"/>
              <a:ext cx="148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/>
            </a:p>
          </p:txBody>
        </p:sp>
        <p:sp>
          <p:nvSpPr>
            <p:cNvPr id="1928" name="Google Shape;1928;p61"/>
            <p:cNvSpPr txBox="1"/>
            <p:nvPr/>
          </p:nvSpPr>
          <p:spPr>
            <a:xfrm>
              <a:off x="2141" y="2000"/>
              <a:ext cx="131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</a:t>
              </a:r>
              <a:endParaRPr/>
            </a:p>
          </p:txBody>
        </p:sp>
        <p:sp>
          <p:nvSpPr>
            <p:cNvPr id="1929" name="Google Shape;1929;p61"/>
            <p:cNvSpPr txBox="1"/>
            <p:nvPr/>
          </p:nvSpPr>
          <p:spPr>
            <a:xfrm>
              <a:off x="2722" y="2748"/>
              <a:ext cx="152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/>
            </a:p>
          </p:txBody>
        </p:sp>
        <p:sp>
          <p:nvSpPr>
            <p:cNvPr id="1930" name="Google Shape;1930;p61"/>
            <p:cNvSpPr txBox="1"/>
            <p:nvPr/>
          </p:nvSpPr>
          <p:spPr>
            <a:xfrm>
              <a:off x="3451" y="2587"/>
              <a:ext cx="153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/>
            </a:p>
          </p:txBody>
        </p:sp>
        <p:sp>
          <p:nvSpPr>
            <p:cNvPr id="1931" name="Google Shape;1931;p61"/>
            <p:cNvSpPr txBox="1"/>
            <p:nvPr/>
          </p:nvSpPr>
          <p:spPr>
            <a:xfrm>
              <a:off x="1687" y="3163"/>
              <a:ext cx="131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</a:t>
              </a:r>
              <a:endParaRPr/>
            </a:p>
          </p:txBody>
        </p:sp>
        <p:sp>
          <p:nvSpPr>
            <p:cNvPr id="1932" name="Google Shape;1932;p61"/>
            <p:cNvSpPr txBox="1"/>
            <p:nvPr/>
          </p:nvSpPr>
          <p:spPr>
            <a:xfrm>
              <a:off x="2906" y="3423"/>
              <a:ext cx="131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/>
            </a:p>
          </p:txBody>
        </p:sp>
        <p:sp>
          <p:nvSpPr>
            <p:cNvPr id="1933" name="Google Shape;1933;p61"/>
            <p:cNvSpPr txBox="1"/>
            <p:nvPr/>
          </p:nvSpPr>
          <p:spPr>
            <a:xfrm>
              <a:off x="3986" y="3298"/>
              <a:ext cx="147" cy="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1400" lIns="82800" spcFirstLastPara="1" rIns="82800" wrap="square" tIns="41400">
              <a:spAutoFit/>
            </a:bodyPr>
            <a:lstStyle/>
            <a:p>
              <a:pPr indent="0" lvl="0" marL="0" marR="0" rtl="0" algn="l">
                <a:lnSpc>
                  <a:spcPct val="10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11111"/>
                </a:buClr>
                <a:buSzPts val="1200"/>
                <a:buFont typeface="Times New Roman"/>
                <a:buNone/>
              </a:pPr>
              <a:r>
                <a:rPr b="0" i="1" lang="en" sz="1200" u="none">
                  <a:solidFill>
                    <a:srgbClr val="11111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/>
            </a:p>
          </p:txBody>
        </p:sp>
        <p:cxnSp>
          <p:nvCxnSpPr>
            <p:cNvPr id="1934" name="Google Shape;1934;p61"/>
            <p:cNvCxnSpPr/>
            <p:nvPr/>
          </p:nvCxnSpPr>
          <p:spPr>
            <a:xfrm flipH="1" rot="10800000">
              <a:off x="2294" y="1620"/>
              <a:ext cx="424" cy="521"/>
            </a:xfrm>
            <a:prstGeom prst="straightConnector1">
              <a:avLst/>
            </a:prstGeom>
            <a:noFill/>
            <a:ln cap="flat" cmpd="sng" w="19050">
              <a:solidFill>
                <a:srgbClr val="00008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pic>
          <p:nvPicPr>
            <p:cNvPr id="1935" name="Google Shape;1935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103" y="1819"/>
              <a:ext cx="98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6" name="Google Shape;1936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462" y="2161"/>
              <a:ext cx="98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7" name="Google Shape;1937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421" y="2542"/>
              <a:ext cx="99" cy="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8" name="Google Shape;1938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718" y="2958"/>
              <a:ext cx="98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9" name="Google Shape;1939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703" y="3115"/>
              <a:ext cx="98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0" name="Google Shape;1940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26" y="2620"/>
              <a:ext cx="98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1" name="Google Shape;1941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83" y="1681"/>
              <a:ext cx="99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2" name="Google Shape;1942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661" y="1585"/>
              <a:ext cx="99" cy="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3" name="Google Shape;1943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850" y="3462"/>
              <a:ext cx="99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4" name="Google Shape;1944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894" y="3341"/>
              <a:ext cx="98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5" name="Google Shape;1945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61" y="2516"/>
              <a:ext cx="99" cy="8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6" name="Google Shape;1946;p6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242" y="2101"/>
              <a:ext cx="98" cy="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47" name="Google Shape;1947;p61"/>
            <p:cNvSpPr/>
            <p:nvPr/>
          </p:nvSpPr>
          <p:spPr>
            <a:xfrm>
              <a:off x="975" y="1408"/>
              <a:ext cx="3447" cy="2226"/>
            </a:xfrm>
            <a:custGeom>
              <a:rect b="b" l="l" r="r" t="t"/>
              <a:pathLst>
                <a:path extrusionOk="0" h="1391" w="1999">
                  <a:moveTo>
                    <a:pt x="153" y="795"/>
                  </a:moveTo>
                  <a:cubicBezTo>
                    <a:pt x="203" y="815"/>
                    <a:pt x="368" y="978"/>
                    <a:pt x="453" y="917"/>
                  </a:cubicBezTo>
                  <a:cubicBezTo>
                    <a:pt x="538" y="856"/>
                    <a:pt x="602" y="545"/>
                    <a:pt x="661" y="431"/>
                  </a:cubicBezTo>
                  <a:cubicBezTo>
                    <a:pt x="720" y="317"/>
                    <a:pt x="844" y="254"/>
                    <a:pt x="807" y="235"/>
                  </a:cubicBezTo>
                  <a:cubicBezTo>
                    <a:pt x="770" y="216"/>
                    <a:pt x="533" y="236"/>
                    <a:pt x="439" y="315"/>
                  </a:cubicBezTo>
                  <a:cubicBezTo>
                    <a:pt x="345" y="394"/>
                    <a:pt x="225" y="596"/>
                    <a:pt x="241" y="711"/>
                  </a:cubicBezTo>
                  <a:cubicBezTo>
                    <a:pt x="257" y="826"/>
                    <a:pt x="380" y="922"/>
                    <a:pt x="535" y="1005"/>
                  </a:cubicBezTo>
                  <a:cubicBezTo>
                    <a:pt x="690" y="1088"/>
                    <a:pt x="1079" y="1144"/>
                    <a:pt x="1171" y="1207"/>
                  </a:cubicBezTo>
                  <a:cubicBezTo>
                    <a:pt x="1263" y="1270"/>
                    <a:pt x="1215" y="1391"/>
                    <a:pt x="1089" y="1385"/>
                  </a:cubicBezTo>
                  <a:cubicBezTo>
                    <a:pt x="963" y="1379"/>
                    <a:pt x="592" y="1267"/>
                    <a:pt x="413" y="1169"/>
                  </a:cubicBezTo>
                  <a:cubicBezTo>
                    <a:pt x="234" y="1071"/>
                    <a:pt x="34" y="970"/>
                    <a:pt x="17" y="795"/>
                  </a:cubicBezTo>
                  <a:cubicBezTo>
                    <a:pt x="0" y="620"/>
                    <a:pt x="136" y="242"/>
                    <a:pt x="309" y="121"/>
                  </a:cubicBezTo>
                  <a:cubicBezTo>
                    <a:pt x="482" y="0"/>
                    <a:pt x="858" y="31"/>
                    <a:pt x="1057" y="71"/>
                  </a:cubicBezTo>
                  <a:cubicBezTo>
                    <a:pt x="1256" y="111"/>
                    <a:pt x="1363" y="340"/>
                    <a:pt x="1505" y="359"/>
                  </a:cubicBezTo>
                  <a:cubicBezTo>
                    <a:pt x="1647" y="378"/>
                    <a:pt x="1825" y="128"/>
                    <a:pt x="1907" y="183"/>
                  </a:cubicBezTo>
                  <a:cubicBezTo>
                    <a:pt x="1989" y="238"/>
                    <a:pt x="1980" y="584"/>
                    <a:pt x="1999" y="689"/>
                  </a:cubicBezTo>
                </a:path>
              </a:pathLst>
            </a:custGeom>
            <a:noFill/>
            <a:ln cap="rnd" cmpd="sng" w="25400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948" name="Google Shape;1948;p61"/>
          <p:cNvSpPr txBox="1"/>
          <p:nvPr/>
        </p:nvSpPr>
        <p:spPr>
          <a:xfrm>
            <a:off x="2428875" y="2221706"/>
            <a:ext cx="258762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endParaRPr/>
          </a:p>
        </p:txBody>
      </p:sp>
      <p:sp>
        <p:nvSpPr>
          <p:cNvPr id="1949" name="Google Shape;1949;p61"/>
          <p:cNvSpPr txBox="1"/>
          <p:nvPr/>
        </p:nvSpPr>
        <p:spPr>
          <a:xfrm>
            <a:off x="4319587" y="2222896"/>
            <a:ext cx="2746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/>
          </a:p>
        </p:txBody>
      </p:sp>
      <p:sp>
        <p:nvSpPr>
          <p:cNvPr id="1950" name="Google Shape;1950;p61"/>
          <p:cNvSpPr txBox="1"/>
          <p:nvPr/>
        </p:nvSpPr>
        <p:spPr>
          <a:xfrm>
            <a:off x="5462587" y="1398984"/>
            <a:ext cx="274637" cy="201215"/>
          </a:xfrm>
          <a:prstGeom prst="rect">
            <a:avLst/>
          </a:prstGeom>
          <a:noFill/>
          <a:ln>
            <a:noFill/>
          </a:ln>
        </p:spPr>
        <p:txBody>
          <a:bodyPr anchorCtr="0" anchor="t" bIns="41400" lIns="82800" spcFirstLastPara="1" rIns="82800" wrap="square" tIns="41400">
            <a:spAutoFit/>
          </a:bodyPr>
          <a:lstStyle/>
          <a:p>
            <a:pPr indent="0" lvl="0" marL="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111111"/>
              </a:buClr>
              <a:buSzPts val="1200"/>
              <a:buFont typeface="Times New Roman"/>
              <a:buNone/>
            </a:pPr>
            <a:r>
              <a:rPr b="0" i="1" lang="en" sz="1200" u="none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endParaRPr/>
          </a:p>
        </p:txBody>
      </p:sp>
      <p:sp>
        <p:nvSpPr>
          <p:cNvPr id="1951" name="Google Shape;1951;p61"/>
          <p:cNvSpPr txBox="1"/>
          <p:nvPr/>
        </p:nvSpPr>
        <p:spPr>
          <a:xfrm>
            <a:off x="3160712" y="4158853"/>
            <a:ext cx="1989137" cy="411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cost 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(|</a:t>
            </a:r>
            <a:r>
              <a:rPr b="0" i="1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b="0" i="0" lang="en" sz="1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|)</a:t>
            </a:r>
            <a:endParaRPr/>
          </a:p>
          <a:p>
            <a:pPr indent="-9525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b="0" i="0" lang="en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path stretch 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3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Graph Terms</a:t>
            </a:r>
            <a:endParaRPr/>
          </a:p>
        </p:txBody>
      </p:sp>
      <p:sp>
        <p:nvSpPr>
          <p:cNvPr id="317" name="Google Shape;317;p23"/>
          <p:cNvSpPr txBox="1"/>
          <p:nvPr>
            <p:ph idx="1" type="body"/>
          </p:nvPr>
        </p:nvSpPr>
        <p:spPr>
          <a:xfrm>
            <a:off x="1306575" y="1185925"/>
            <a:ext cx="7487100" cy="33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35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unit disk graph</a:t>
            </a:r>
            <a:r>
              <a:rPr lang="en"/>
              <a:t>: </a:t>
            </a: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vertices are adjacent iff they are within unit distance</a:t>
            </a:r>
            <a:endParaRPr sz="1350"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approximates radio model</a:t>
            </a:r>
            <a:endParaRPr sz="1350"/>
          </a:p>
          <a:p>
            <a:pPr indent="-34290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35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planar</a:t>
            </a: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(embedding) graph</a:t>
            </a:r>
            <a:r>
              <a:rPr lang="en"/>
              <a:t> – </a:t>
            </a: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be effectively constructed from a unit disk graph</a:t>
            </a:r>
            <a:endParaRPr sz="1350"/>
          </a:p>
          <a:p>
            <a:pPr indent="-34290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 (</a:t>
            </a:r>
            <a:r>
              <a:rPr b="0" i="1" lang="en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), </a:t>
            </a:r>
            <a:r>
              <a:rPr lang="en" sz="1350"/>
              <a:t>target</a:t>
            </a: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vertices, </a:t>
            </a:r>
            <a:r>
              <a:rPr b="0" i="1" lang="en" sz="135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i="1" lang="en" sz="1350"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-line </a:t>
            </a:r>
            <a:endParaRPr sz="1350"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coords assumed carried by message</a:t>
            </a:r>
            <a:endParaRPr b="0" i="0" sz="13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755" lvl="0" marL="3429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>
                <a:solidFill>
                  <a:srgbClr val="000099"/>
                </a:solidFill>
              </a:rPr>
              <a:t>face</a:t>
            </a:r>
            <a:r>
              <a:rPr lang="en"/>
              <a:t>:</a:t>
            </a:r>
            <a:r>
              <a:rPr lang="en" sz="1350"/>
              <a:t> area where any two points can</a:t>
            </a:r>
            <a:br>
              <a:rPr lang="en" sz="1350"/>
            </a:br>
            <a:r>
              <a:rPr lang="en" sz="1350"/>
              <a:t>be connected by a line not</a:t>
            </a:r>
            <a:br>
              <a:rPr lang="en" sz="1350"/>
            </a:br>
            <a:r>
              <a:rPr lang="en" sz="1350"/>
              <a:t>intersecting graph edges</a:t>
            </a:r>
            <a:endParaRPr sz="1350"/>
          </a:p>
          <a:p>
            <a:pPr indent="-268605" lvl="1" marL="74295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SzPts val="1350"/>
              <a:buChar char="▪"/>
            </a:pPr>
            <a:r>
              <a:rPr lang="en" sz="1350"/>
              <a:t> single infinite external face</a:t>
            </a:r>
            <a:endParaRPr sz="1350"/>
          </a:p>
          <a:p>
            <a:pPr indent="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4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Routing Terms and Assumptions</a:t>
            </a:r>
            <a:endParaRPr/>
          </a:p>
        </p:txBody>
      </p:sp>
      <p:sp>
        <p:nvSpPr>
          <p:cNvPr id="323" name="Google Shape;323;p24"/>
          <p:cNvSpPr txBox="1"/>
          <p:nvPr>
            <p:ph idx="1" type="body"/>
          </p:nvPr>
        </p:nvSpPr>
        <p:spPr>
          <a:xfrm>
            <a:off x="1370175" y="1295950"/>
            <a:ext cx="7527900" cy="3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b="0" i="0" lang="en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right-hand-rule</a:t>
            </a:r>
            <a:r>
              <a:rPr lang="en"/>
              <a:t>: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 node receives </a:t>
            </a:r>
            <a:r>
              <a:rPr b="0" i="0" lang="en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left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message, node forwards message to next clockwise from sender node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traverses internal face clockwise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 </a:t>
            </a:r>
            <a:r>
              <a:rPr b="0" i="0" lang="en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left-hand-rule</a:t>
            </a:r>
            <a:endParaRPr/>
          </a:p>
          <a:p>
            <a:pPr indent="-257175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t/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</a:pPr>
            <a:r>
              <a:rPr lang="en"/>
              <a:t>geometric routing </a:t>
            </a: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assumptions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reliable transmission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asynchronous communication</a:t>
            </a:r>
            <a:endParaRPr/>
          </a:p>
          <a:p>
            <a:pPr indent="-285750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</a:pPr>
            <a:r>
              <a:rPr b="0" i="0" lang="en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atomic message sent/receipt</a:t>
            </a:r>
            <a:endParaRPr/>
          </a:p>
          <a:p>
            <a:pPr indent="-200025" lvl="1" marL="742950" marR="0" rtl="0" algn="l">
              <a:lnSpc>
                <a:spcPct val="9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t/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7175" lvl="0" marL="342900" marR="0" rtl="0" algn="l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</a:pPr>
            <a:r>
              <a:t/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5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b="0" i="0" lang="en" sz="2500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Outline</a:t>
            </a:r>
            <a:endParaRPr/>
          </a:p>
        </p:txBody>
      </p:sp>
      <p:sp>
        <p:nvSpPr>
          <p:cNvPr id="329" name="Google Shape;329;p25"/>
          <p:cNvSpPr/>
          <p:nvPr/>
        </p:nvSpPr>
        <p:spPr>
          <a:xfrm>
            <a:off x="1087600" y="2495339"/>
            <a:ext cx="4062900" cy="18537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0" name="Google Shape;330;p25"/>
          <p:cNvSpPr/>
          <p:nvPr/>
        </p:nvSpPr>
        <p:spPr>
          <a:xfrm>
            <a:off x="1361275" y="1651642"/>
            <a:ext cx="4062900" cy="354900"/>
          </a:xfrm>
          <a:prstGeom prst="rect">
            <a:avLst/>
          </a:prstGeom>
          <a:solidFill>
            <a:schemeClr val="accent1">
              <a:alpha val="6196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6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/>
              <a:t>Definitions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36" name="Google Shape;336;p26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350"/>
          </a:p>
        </p:txBody>
      </p:sp>
      <p:grpSp>
        <p:nvGrpSpPr>
          <p:cNvPr id="337" name="Google Shape;337;p26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cxnSp>
          <p:nvCxnSpPr>
            <p:cNvPr id="338" name="Google Shape;338;p26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9" name="Google Shape;339;p26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0" name="Google Shape;340;p26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1" name="Google Shape;341;p26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2" name="Google Shape;342;p26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3" name="Google Shape;343;p26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4" name="Google Shape;344;p26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345" name="Google Shape;345;p26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6" name="Google Shape;346;p26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7" name="Google Shape;347;p26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8" name="Google Shape;348;p26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9" name="Google Shape;349;p26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0" name="Google Shape;350;p26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1" name="Google Shape;351;p26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2" name="Google Shape;352;p26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3" name="Google Shape;353;p26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54" name="Google Shape;354;p26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5" name="Google Shape;355;p26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6" name="Google Shape;356;p26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7" name="Google Shape;357;p26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8" name="Google Shape;358;p26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9" name="Google Shape;359;p26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0" name="Google Shape;360;p26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1" name="Google Shape;361;p26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2" name="Google Shape;362;p26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3" name="Google Shape;363;p26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4" name="Google Shape;364;p26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65" name="Google Shape;365;p26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6" name="Google Shape;366;p26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7" name="Google Shape;367;p26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68" name="Google Shape;368;p26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69" name="Google Shape;369;p26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0" name="Google Shape;370;p26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1" name="Google Shape;371;p26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2" name="Google Shape;372;p26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3" name="Google Shape;373;p26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4" name="Google Shape;374;p26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75" name="Google Shape;375;p26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6" name="Google Shape;376;p26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77" name="Google Shape;377;p26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8" name="Google Shape;378;p26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79" name="Google Shape;379;p26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7"/>
          <p:cNvSpPr txBox="1"/>
          <p:nvPr>
            <p:ph type="title"/>
          </p:nvPr>
        </p:nvSpPr>
        <p:spPr>
          <a:xfrm>
            <a:off x="1664175" y="58075"/>
            <a:ext cx="62226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2500"/>
              <a:buFont typeface="Arial"/>
              <a:buNone/>
            </a:pPr>
            <a:r>
              <a:rPr lang="en"/>
              <a:t>BeRGeR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/>
              <a:t>Definitions</a:t>
            </a:r>
            <a:r>
              <a:rPr b="0" i="0" lang="en" u="non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85" name="Google Shape;385;p27"/>
          <p:cNvSpPr txBox="1"/>
          <p:nvPr>
            <p:ph idx="1" type="body"/>
          </p:nvPr>
        </p:nvSpPr>
        <p:spPr>
          <a:xfrm>
            <a:off x="387350" y="963225"/>
            <a:ext cx="3116100" cy="3810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" sz="1350">
                <a:solidFill>
                  <a:srgbClr val="000099"/>
                </a:solidFill>
              </a:rPr>
              <a:t>green face</a:t>
            </a:r>
            <a:r>
              <a:rPr lang="en"/>
              <a:t>: </a:t>
            </a:r>
            <a:r>
              <a:rPr lang="en" sz="1350"/>
              <a:t>union of faces that lie on the 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s</a:t>
            </a:r>
            <a:r>
              <a:rPr lang="en" sz="1350"/>
              <a:t>-</a:t>
            </a:r>
            <a:r>
              <a:rPr i="1" lang="en" sz="1350">
                <a:latin typeface="Old Standard TT"/>
                <a:ea typeface="Old Standard TT"/>
                <a:cs typeface="Old Standard TT"/>
                <a:sym typeface="Old Standard TT"/>
              </a:rPr>
              <a:t>t</a:t>
            </a:r>
            <a:r>
              <a:rPr lang="en" sz="1350"/>
              <a:t> line</a:t>
            </a:r>
            <a:endParaRPr sz="1350"/>
          </a:p>
        </p:txBody>
      </p:sp>
      <p:grpSp>
        <p:nvGrpSpPr>
          <p:cNvPr id="386" name="Google Shape;386;p27"/>
          <p:cNvGrpSpPr/>
          <p:nvPr/>
        </p:nvGrpSpPr>
        <p:grpSpPr>
          <a:xfrm>
            <a:off x="3571425" y="1239925"/>
            <a:ext cx="5456375" cy="3228775"/>
            <a:chOff x="1971225" y="249325"/>
            <a:chExt cx="5456375" cy="3228775"/>
          </a:xfrm>
        </p:grpSpPr>
        <p:sp>
          <p:nvSpPr>
            <p:cNvPr id="387" name="Google Shape;387;p27"/>
            <p:cNvSpPr/>
            <p:nvPr/>
          </p:nvSpPr>
          <p:spPr>
            <a:xfrm>
              <a:off x="2168775" y="1109775"/>
              <a:ext cx="5087800" cy="2042750"/>
            </a:xfrm>
            <a:custGeom>
              <a:rect b="b" l="l" r="r" t="t"/>
              <a:pathLst>
                <a:path extrusionOk="0" h="81710" w="203512">
                  <a:moveTo>
                    <a:pt x="0" y="43610"/>
                  </a:moveTo>
                  <a:lnTo>
                    <a:pt x="37748" y="0"/>
                  </a:lnTo>
                  <a:lnTo>
                    <a:pt x="74676" y="19695"/>
                  </a:lnTo>
                  <a:lnTo>
                    <a:pt x="128250" y="9848"/>
                  </a:lnTo>
                  <a:lnTo>
                    <a:pt x="203512" y="43610"/>
                  </a:lnTo>
                  <a:lnTo>
                    <a:pt x="153220" y="70222"/>
                  </a:lnTo>
                  <a:lnTo>
                    <a:pt x="100349" y="53106"/>
                  </a:lnTo>
                  <a:lnTo>
                    <a:pt x="117231" y="81710"/>
                  </a:lnTo>
                  <a:lnTo>
                    <a:pt x="58850" y="53692"/>
                  </a:lnTo>
                  <a:close/>
                </a:path>
              </a:pathLst>
            </a:custGeom>
            <a:solidFill>
              <a:srgbClr val="79EC4A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388" name="Google Shape;388;p27"/>
            <p:cNvCxnSpPr/>
            <p:nvPr/>
          </p:nvCxnSpPr>
          <p:spPr>
            <a:xfrm flipH="1" rot="10800000">
              <a:off x="2166800" y="1115200"/>
              <a:ext cx="945000" cy="1088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9" name="Google Shape;389;p27"/>
            <p:cNvCxnSpPr/>
            <p:nvPr/>
          </p:nvCxnSpPr>
          <p:spPr>
            <a:xfrm flipH="1" rot="10800000">
              <a:off x="3112000" y="544275"/>
              <a:ext cx="1527300" cy="566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0" name="Google Shape;390;p27"/>
            <p:cNvCxnSpPr/>
            <p:nvPr/>
          </p:nvCxnSpPr>
          <p:spPr>
            <a:xfrm>
              <a:off x="4630350" y="544050"/>
              <a:ext cx="1608900" cy="332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1" name="Google Shape;391;p27"/>
            <p:cNvCxnSpPr/>
            <p:nvPr/>
          </p:nvCxnSpPr>
          <p:spPr>
            <a:xfrm flipH="1" rot="10800000">
              <a:off x="5366575" y="878800"/>
              <a:ext cx="880500" cy="476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2" name="Google Shape;392;p27"/>
            <p:cNvCxnSpPr/>
            <p:nvPr/>
          </p:nvCxnSpPr>
          <p:spPr>
            <a:xfrm rot="10800000">
              <a:off x="6237050" y="879000"/>
              <a:ext cx="1021500" cy="132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3" name="Google Shape;393;p27"/>
            <p:cNvCxnSpPr/>
            <p:nvPr/>
          </p:nvCxnSpPr>
          <p:spPr>
            <a:xfrm flipH="1">
              <a:off x="5989600" y="2196750"/>
              <a:ext cx="1271700" cy="6693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4" name="Google Shape;394;p27"/>
            <p:cNvCxnSpPr/>
            <p:nvPr/>
          </p:nvCxnSpPr>
          <p:spPr>
            <a:xfrm flipH="1" rot="10800000">
              <a:off x="2166800" y="2198575"/>
              <a:ext cx="5087100" cy="39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395" name="Google Shape;395;p27"/>
            <p:cNvCxnSpPr/>
            <p:nvPr/>
          </p:nvCxnSpPr>
          <p:spPr>
            <a:xfrm>
              <a:off x="4681200" y="2437300"/>
              <a:ext cx="1318800" cy="429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6" name="Google Shape;396;p27"/>
            <p:cNvCxnSpPr/>
            <p:nvPr/>
          </p:nvCxnSpPr>
          <p:spPr>
            <a:xfrm rot="10800000">
              <a:off x="4675975" y="2438225"/>
              <a:ext cx="431400" cy="7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7" name="Google Shape;397;p27"/>
            <p:cNvCxnSpPr/>
            <p:nvPr/>
          </p:nvCxnSpPr>
          <p:spPr>
            <a:xfrm rot="10800000">
              <a:off x="2159725" y="2205450"/>
              <a:ext cx="1487400" cy="2487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8" name="Google Shape;398;p27"/>
            <p:cNvCxnSpPr/>
            <p:nvPr/>
          </p:nvCxnSpPr>
          <p:spPr>
            <a:xfrm flipH="1" rot="10800000">
              <a:off x="4033800" y="1353525"/>
              <a:ext cx="1337700" cy="24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9" name="Google Shape;399;p27"/>
            <p:cNvCxnSpPr/>
            <p:nvPr/>
          </p:nvCxnSpPr>
          <p:spPr>
            <a:xfrm>
              <a:off x="3114750" y="1119125"/>
              <a:ext cx="923100" cy="483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0" name="Google Shape;400;p27"/>
            <p:cNvCxnSpPr/>
            <p:nvPr/>
          </p:nvCxnSpPr>
          <p:spPr>
            <a:xfrm>
              <a:off x="5356300" y="1352375"/>
              <a:ext cx="1899900" cy="844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1" name="Google Shape;401;p27"/>
            <p:cNvCxnSpPr/>
            <p:nvPr/>
          </p:nvCxnSpPr>
          <p:spPr>
            <a:xfrm flipH="1">
              <a:off x="4033700" y="554350"/>
              <a:ext cx="601800" cy="1041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2" name="Google Shape;402;p27"/>
            <p:cNvCxnSpPr/>
            <p:nvPr/>
          </p:nvCxnSpPr>
          <p:spPr>
            <a:xfrm>
              <a:off x="5367425" y="1356525"/>
              <a:ext cx="630900" cy="1509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3" name="Google Shape;403;p27"/>
            <p:cNvCxnSpPr/>
            <p:nvPr/>
          </p:nvCxnSpPr>
          <p:spPr>
            <a:xfrm flipH="1">
              <a:off x="4686250" y="1366550"/>
              <a:ext cx="676500" cy="107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04" name="Google Shape;404;p27"/>
            <p:cNvSpPr txBox="1"/>
            <p:nvPr/>
          </p:nvSpPr>
          <p:spPr>
            <a:xfrm>
              <a:off x="1971225" y="1978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i="1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5" name="Google Shape;405;p27"/>
            <p:cNvSpPr txBox="1"/>
            <p:nvPr/>
          </p:nvSpPr>
          <p:spPr>
            <a:xfrm>
              <a:off x="7195100" y="19927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6" name="Google Shape;406;p27"/>
            <p:cNvSpPr txBox="1"/>
            <p:nvPr/>
          </p:nvSpPr>
          <p:spPr>
            <a:xfrm>
              <a:off x="2402938" y="7250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7" name="Google Shape;407;p27"/>
            <p:cNvSpPr txBox="1"/>
            <p:nvPr/>
          </p:nvSpPr>
          <p:spPr>
            <a:xfrm>
              <a:off x="4547913" y="2493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8" name="Google Shape;408;p27"/>
            <p:cNvSpPr txBox="1"/>
            <p:nvPr/>
          </p:nvSpPr>
          <p:spPr>
            <a:xfrm>
              <a:off x="3866263" y="12405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d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9" name="Google Shape;409;p27"/>
            <p:cNvSpPr txBox="1"/>
            <p:nvPr/>
          </p:nvSpPr>
          <p:spPr>
            <a:xfrm>
              <a:off x="6189988" y="5836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0" name="Google Shape;410;p27"/>
            <p:cNvSpPr txBox="1"/>
            <p:nvPr/>
          </p:nvSpPr>
          <p:spPr>
            <a:xfrm>
              <a:off x="5448013" y="11103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1" name="Google Shape;411;p27"/>
            <p:cNvSpPr txBox="1"/>
            <p:nvPr/>
          </p:nvSpPr>
          <p:spPr>
            <a:xfrm>
              <a:off x="5957488" y="2728238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2" name="Google Shape;412;p27"/>
            <p:cNvSpPr txBox="1"/>
            <p:nvPr/>
          </p:nvSpPr>
          <p:spPr>
            <a:xfrm>
              <a:off x="4426738" y="2217913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3" name="Google Shape;413;p27"/>
            <p:cNvSpPr txBox="1"/>
            <p:nvPr/>
          </p:nvSpPr>
          <p:spPr>
            <a:xfrm>
              <a:off x="2763975" y="25717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j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4" name="Google Shape;414;p27"/>
            <p:cNvSpPr txBox="1"/>
            <p:nvPr/>
          </p:nvSpPr>
          <p:spPr>
            <a:xfrm>
              <a:off x="3023800" y="358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</a:t>
              </a:r>
              <a:endParaRPr i="1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5" name="Google Shape;415;p27"/>
            <p:cNvSpPr txBox="1"/>
            <p:nvPr/>
          </p:nvSpPr>
          <p:spPr>
            <a:xfrm>
              <a:off x="3069375" y="178797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F</a:t>
              </a:r>
              <a:endParaRPr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16" name="Google Shape;416;p27"/>
            <p:cNvCxnSpPr/>
            <p:nvPr/>
          </p:nvCxnSpPr>
          <p:spPr>
            <a:xfrm flipH="1" rot="10800000">
              <a:off x="2171925" y="964050"/>
              <a:ext cx="436800" cy="1235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7" name="Google Shape;417;p27"/>
            <p:cNvCxnSpPr/>
            <p:nvPr/>
          </p:nvCxnSpPr>
          <p:spPr>
            <a:xfrm flipH="1" rot="10800000">
              <a:off x="2605425" y="545875"/>
              <a:ext cx="2031600" cy="418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8" name="Google Shape;418;p27"/>
            <p:cNvCxnSpPr/>
            <p:nvPr/>
          </p:nvCxnSpPr>
          <p:spPr>
            <a:xfrm>
              <a:off x="2611950" y="977625"/>
              <a:ext cx="500100" cy="1371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19" name="Google Shape;419;p27"/>
            <p:cNvSpPr txBox="1"/>
            <p:nvPr/>
          </p:nvSpPr>
          <p:spPr>
            <a:xfrm>
              <a:off x="2791300" y="962925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20" name="Google Shape;420;p27"/>
            <p:cNvCxnSpPr/>
            <p:nvPr/>
          </p:nvCxnSpPr>
          <p:spPr>
            <a:xfrm rot="10800000">
              <a:off x="2171825" y="2205875"/>
              <a:ext cx="744000" cy="469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1" name="Google Shape;421;p27"/>
            <p:cNvCxnSpPr/>
            <p:nvPr/>
          </p:nvCxnSpPr>
          <p:spPr>
            <a:xfrm rot="10800000">
              <a:off x="2914325" y="2676975"/>
              <a:ext cx="2195400" cy="4749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2" name="Google Shape;422;p27"/>
            <p:cNvCxnSpPr/>
            <p:nvPr/>
          </p:nvCxnSpPr>
          <p:spPr>
            <a:xfrm>
              <a:off x="4681425" y="2440350"/>
              <a:ext cx="1336500" cy="832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3" name="Google Shape;423;p27"/>
            <p:cNvCxnSpPr/>
            <p:nvPr/>
          </p:nvCxnSpPr>
          <p:spPr>
            <a:xfrm flipH="1">
              <a:off x="6006325" y="2200025"/>
              <a:ext cx="1248300" cy="1075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4" name="Google Shape;424;p27"/>
            <p:cNvCxnSpPr/>
            <p:nvPr/>
          </p:nvCxnSpPr>
          <p:spPr>
            <a:xfrm>
              <a:off x="6000250" y="2862375"/>
              <a:ext cx="11700" cy="4074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5" name="Google Shape;425;p27"/>
            <p:cNvCxnSpPr/>
            <p:nvPr/>
          </p:nvCxnSpPr>
          <p:spPr>
            <a:xfrm>
              <a:off x="4038775" y="1602900"/>
              <a:ext cx="642300" cy="838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26" name="Google Shape;426;p27"/>
            <p:cNvSpPr txBox="1"/>
            <p:nvPr/>
          </p:nvSpPr>
          <p:spPr>
            <a:xfrm>
              <a:off x="5036975" y="29471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7" name="Google Shape;427;p27"/>
            <p:cNvSpPr txBox="1"/>
            <p:nvPr/>
          </p:nvSpPr>
          <p:spPr>
            <a:xfrm>
              <a:off x="5757100" y="306260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q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28" name="Google Shape;428;p27"/>
            <p:cNvCxnSpPr/>
            <p:nvPr/>
          </p:nvCxnSpPr>
          <p:spPr>
            <a:xfrm rot="10800000">
              <a:off x="3645700" y="2456425"/>
              <a:ext cx="1454100" cy="6885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9" name="Google Shape;429;p27"/>
            <p:cNvCxnSpPr/>
            <p:nvPr/>
          </p:nvCxnSpPr>
          <p:spPr>
            <a:xfrm flipH="1">
              <a:off x="2909350" y="2452825"/>
              <a:ext cx="741900" cy="2226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30" name="Google Shape;430;p27"/>
            <p:cNvSpPr txBox="1"/>
            <p:nvPr/>
          </p:nvSpPr>
          <p:spPr>
            <a:xfrm>
              <a:off x="3486075" y="2373150"/>
              <a:ext cx="2325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endParaRPr i="1" sz="15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DSTRIP">
  <a:themeElements>
    <a:clrScheme name="default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BF0B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