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5009e0192_1_0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45009e019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1" name="Google Shape;131;g245009e0192_1_0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b99b3b02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b99b3b02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367fb8538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3367fb8538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7f84179d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37f84179d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7f84179d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7f84179d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7f84179d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7f84179d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b99b3b02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b99b3b02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367fb8538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367fb8538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7f84179d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37f84179d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7f84179d0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7f84179d0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367fb853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3367fb853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bcf336bca_0_450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2bcf336bca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2" name="Google Shape;152;g32bcf336bca_0_450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7f84179d0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37f84179d0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b99b3b029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b99b3b029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18d9bd4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18d9bd4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8d9bd4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8d9bd4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bcf336bca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bcf336bca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f37bbc4da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f37bbc4d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b99b3b0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b99b3b0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b99b3b02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b99b3b02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bcf336bca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bcf336bca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f37bbc4d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f37bbc4d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18d9bd4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18d9bd4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all necessary data remains within the shard, no additional coordination is needed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None/>
              <a:defRPr sz="3000">
                <a:solidFill>
                  <a:srgbClr val="0000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00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0" y="804675"/>
            <a:ext cx="7899300" cy="74700"/>
          </a:xfrm>
          <a:prstGeom prst="rect">
            <a:avLst/>
          </a:prstGeom>
          <a:solidFill>
            <a:srgbClr val="9999FF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n_2C"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850" y="146600"/>
            <a:ext cx="1527876" cy="4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950" y="102225"/>
            <a:ext cx="1527875" cy="56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137925" y="1018888"/>
            <a:ext cx="86439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50">
                <a:solidFill>
                  <a:srgbClr val="000099"/>
                </a:solidFill>
              </a:rPr>
              <a:t>SMARTSHARDS</a:t>
            </a:r>
            <a:endParaRPr sz="3550">
              <a:solidFill>
                <a:srgbClr val="0000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0099"/>
                </a:solidFill>
              </a:rPr>
              <a:t>Churn-Tolerant Continuously Available Distributed Ledger</a:t>
            </a:r>
            <a:endParaRPr sz="2200">
              <a:solidFill>
                <a:srgbClr val="000099"/>
              </a:solidFill>
            </a:endParaRPr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4586750" y="2884900"/>
            <a:ext cx="39099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None/>
            </a:pPr>
            <a:r>
              <a:rPr lang="en"/>
              <a:t>Joseph Oglio</a:t>
            </a:r>
            <a:endParaRPr/>
          </a:p>
          <a:p>
            <a:pPr indent="0" lvl="0" marL="0" rtl="0" algn="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None/>
            </a:pPr>
            <a:r>
              <a:rPr lang="en"/>
              <a:t>Mikhail Nesterenko</a:t>
            </a:r>
            <a:endParaRPr/>
          </a:p>
          <a:p>
            <a:pPr indent="0" lvl="0" marL="0" rtl="0" algn="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b="1" lang="en">
                <a:solidFill>
                  <a:srgbClr val="000099"/>
                </a:solidFill>
              </a:rPr>
              <a:t>Gokarna Sharma</a:t>
            </a:r>
            <a:endParaRPr b="1">
              <a:solidFill>
                <a:srgbClr val="000099"/>
              </a:solidFill>
            </a:endParaRPr>
          </a:p>
        </p:txBody>
      </p:sp>
      <p:pic>
        <p:nvPicPr>
          <p:cNvPr descr="sun_2C"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8722" y="207674"/>
            <a:ext cx="2285680" cy="6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631843" y="2501503"/>
            <a:ext cx="8067600" cy="58200"/>
          </a:xfrm>
          <a:prstGeom prst="rect">
            <a:avLst/>
          </a:prstGeom>
          <a:solidFill>
            <a:srgbClr val="9999FF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457200" y="4757761"/>
            <a:ext cx="2063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99"/>
                </a:solidFill>
              </a:rPr>
              <a:t>Rabat, Morocco</a:t>
            </a:r>
            <a:endParaRPr b="0" i="0" sz="1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7253303" y="4757738"/>
            <a:ext cx="1361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99"/>
                </a:solidFill>
              </a:rPr>
              <a:t>May 22</a:t>
            </a:r>
            <a:r>
              <a:rPr lang="en" sz="1200">
                <a:solidFill>
                  <a:srgbClr val="000099"/>
                </a:solidFill>
              </a:rPr>
              <a:t>, 2025</a:t>
            </a:r>
            <a:endParaRPr sz="1200">
              <a:solidFill>
                <a:srgbClr val="0000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000099"/>
              </a:solidFill>
            </a:endParaRPr>
          </a:p>
        </p:txBody>
      </p:sp>
      <p:grpSp>
        <p:nvGrpSpPr>
          <p:cNvPr id="139" name="Google Shape;139;p25"/>
          <p:cNvGrpSpPr/>
          <p:nvPr/>
        </p:nvGrpSpPr>
        <p:grpSpPr>
          <a:xfrm>
            <a:off x="1962992" y="2739710"/>
            <a:ext cx="1797607" cy="1622400"/>
            <a:chOff x="3280692" y="1699710"/>
            <a:chExt cx="1797607" cy="1622400"/>
          </a:xfrm>
        </p:grpSpPr>
        <p:sp>
          <p:nvSpPr>
            <p:cNvPr id="140" name="Google Shape;140;p25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" name="Google Shape;141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5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344000" cy="87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14" name="Google Shape;314;p34"/>
          <p:cNvSpPr txBox="1"/>
          <p:nvPr>
            <p:ph idx="1" type="body"/>
          </p:nvPr>
        </p:nvSpPr>
        <p:spPr>
          <a:xfrm>
            <a:off x="4553750" y="2122600"/>
            <a:ext cx="2819700" cy="132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SMART-SHARDS</a:t>
            </a:r>
            <a:r>
              <a:rPr lang="en" sz="1400"/>
              <a:t> algorithm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Char char="•"/>
            </a:pPr>
            <a:r>
              <a:rPr lang="en" sz="1400">
                <a:highlight>
                  <a:srgbClr val="CCCCFF"/>
                </a:highlight>
              </a:rPr>
              <a:t>correctness</a:t>
            </a:r>
            <a:endParaRPr b="1" sz="1400">
              <a:solidFill>
                <a:srgbClr val="000099"/>
              </a:solidFill>
              <a:highlight>
                <a:srgbClr val="CCCC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simulation and evaluation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extensions</a:t>
            </a:r>
            <a:endParaRPr sz="1400"/>
          </a:p>
        </p:txBody>
      </p:sp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6" name="Google Shape;316;p34"/>
          <p:cNvGrpSpPr/>
          <p:nvPr/>
        </p:nvGrpSpPr>
        <p:grpSpPr>
          <a:xfrm>
            <a:off x="1791447" y="1910929"/>
            <a:ext cx="1900251" cy="1750245"/>
            <a:chOff x="3280692" y="1699710"/>
            <a:chExt cx="1797607" cy="1622400"/>
          </a:xfrm>
        </p:grpSpPr>
        <p:sp>
          <p:nvSpPr>
            <p:cNvPr id="317" name="Google Shape;317;p34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8" name="Google Shape;318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34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 Correctness</a:t>
            </a:r>
            <a:endParaRPr/>
          </a:p>
        </p:txBody>
      </p:sp>
      <p:sp>
        <p:nvSpPr>
          <p:cNvPr id="330" name="Google Shape;330;p35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827250" y="1625775"/>
            <a:ext cx="7329900" cy="77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300000" dist="123825">
              <a:srgbClr val="000000">
                <a:alpha val="7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Theorem 1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 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SmartShards 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solves the Distributed Ledger Problem with at most f Byzantine faults in each shard and at most 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⌊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x/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1⌋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faults i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overlap between shards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13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827250" y="2816925"/>
            <a:ext cx="73299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nternal transactions are handled by the consensus algorithm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ross-shard transactions are verified first by the source shard consensus algorithm, then by the 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⌊x/2 + 1⌋ 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non-faulty peers in the overlap, and again by the peers in the target shard through another final consensus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Churn</a:t>
            </a:r>
            <a:endParaRPr/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553325" y="13007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c</a:t>
            </a:r>
            <a:r>
              <a:rPr lang="en" sz="1350">
                <a:solidFill>
                  <a:srgbClr val="000099"/>
                </a:solidFill>
              </a:rPr>
              <a:t>hurn </a:t>
            </a:r>
            <a:r>
              <a:rPr i="1" lang="en" sz="1350"/>
              <a:t>–</a:t>
            </a:r>
            <a:r>
              <a:rPr lang="en" sz="1350"/>
              <a:t> continuous joining and leaving of peers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disrupt shards and make verification of cross-shard transactions </a:t>
            </a:r>
            <a:r>
              <a:rPr lang="en" sz="1350"/>
              <a:t>impossible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h</a:t>
            </a:r>
            <a:r>
              <a:rPr lang="en" sz="1350"/>
              <a:t>igh churn can lead to frequent reconfiguration, causing downtime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maintaining shard membership and inter-shard links separately increases complexity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SmartShards solution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overlapping shards inherently maintain both membership and cross-shard links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peers naturally propagate updates as cross-shard transactions, reducing the need for explicit reconfiguration events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churn-resistant design ensures continuous availability and fault tolerance without excessive overhead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r</a:t>
            </a:r>
            <a:r>
              <a:rPr lang="en" sz="1350"/>
              <a:t>equires a Shard Membership Service (SMS) for peers joining the network</a:t>
            </a:r>
            <a:endParaRPr sz="1350"/>
          </a:p>
        </p:txBody>
      </p:sp>
      <p:sp>
        <p:nvSpPr>
          <p:cNvPr id="339" name="Google Shape;339;p36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Shard Membership Service</a:t>
            </a:r>
            <a:endParaRPr/>
          </a:p>
        </p:txBody>
      </p:sp>
      <p:sp>
        <p:nvSpPr>
          <p:cNvPr id="345" name="Google Shape;345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SMS </a:t>
            </a:r>
            <a:r>
              <a:rPr i="1" lang="en" sz="1350"/>
              <a:t>–</a:t>
            </a:r>
            <a:r>
              <a:rPr lang="en" sz="1350">
                <a:solidFill>
                  <a:srgbClr val="000099"/>
                </a:solidFill>
              </a:rPr>
              <a:t> </a:t>
            </a:r>
            <a:r>
              <a:rPr lang="en" sz="1350"/>
              <a:t>a trusted service that provides up-to-date shard membership information to clients and churning peers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why SMS is needed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helps clients determine which peers are responsible for confirming their transactions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assists new peers in joining the correct system 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Byzantine peers may fool them into </a:t>
            </a:r>
            <a:r>
              <a:rPr lang="en" sz="1350"/>
              <a:t>joining nonexistent shards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shard membership is fluid so confirmation may be difficult to verify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how SMS Works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clients submit transactions to SMS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SMS provides a set of peers in the relevant shard and forwards the transaction to the shard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clients collect confirmations from shard members to ensure transaction validity despite churn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churn resistance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even with continuous churn, SMS ensures clients always communicate with active shard </a:t>
            </a:r>
            <a:r>
              <a:rPr lang="en" sz="1350"/>
              <a:t>members </a:t>
            </a:r>
            <a:r>
              <a:rPr lang="en" sz="1350"/>
              <a:t>ensuring availability and correctness</a:t>
            </a:r>
            <a:endParaRPr sz="1350"/>
          </a:p>
        </p:txBody>
      </p:sp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 Correctness</a:t>
            </a:r>
            <a:endParaRPr/>
          </a:p>
        </p:txBody>
      </p:sp>
      <p:sp>
        <p:nvSpPr>
          <p:cNvPr id="352" name="Google Shape;352;p38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827250" y="1467225"/>
            <a:ext cx="7329900" cy="110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300000" dist="123825">
              <a:srgbClr val="000000">
                <a:alpha val="7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Theorem 2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 SmartShards with weak SMS solves the Distributed Ledger Problem with at most f Byzantine faults in each shard and at most 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⌊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x/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</a:t>
            </a:r>
            <a:r>
              <a:rPr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1⌋ 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faults in the overlap between shards </a:t>
            </a:r>
            <a:r>
              <a:rPr i="1" lang="en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despite peer churn.</a:t>
            </a:r>
            <a:endParaRPr i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8"/>
          <p:cNvSpPr txBox="1"/>
          <p:nvPr/>
        </p:nvSpPr>
        <p:spPr>
          <a:xfrm>
            <a:off x="827250" y="2969325"/>
            <a:ext cx="73299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SMS supplies clients and peers fault free access to the correct network preventing Byzantine peers from gaining any influence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hurn is treated as a transaction ⇒ membership is maintained by the correctness of the algorithm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60" name="Google Shape;360;p39"/>
          <p:cNvSpPr txBox="1"/>
          <p:nvPr>
            <p:ph idx="1" type="body"/>
          </p:nvPr>
        </p:nvSpPr>
        <p:spPr>
          <a:xfrm>
            <a:off x="4553750" y="2122600"/>
            <a:ext cx="2819700" cy="132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SMART-SHARDS</a:t>
            </a:r>
            <a:r>
              <a:rPr lang="en" sz="1400"/>
              <a:t> algorithm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correctness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Char char="•"/>
            </a:pPr>
            <a:r>
              <a:rPr lang="en" sz="1400">
                <a:highlight>
                  <a:srgbClr val="CCCCFF"/>
                </a:highlight>
              </a:rPr>
              <a:t>simulation and evaluation</a:t>
            </a:r>
            <a:endParaRPr b="1" sz="1400">
              <a:solidFill>
                <a:srgbClr val="000099"/>
              </a:solidFill>
              <a:highlight>
                <a:srgbClr val="CCCC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extensions</a:t>
            </a:r>
            <a:endParaRPr sz="1400"/>
          </a:p>
        </p:txBody>
      </p:sp>
      <p:sp>
        <p:nvSpPr>
          <p:cNvPr id="361" name="Google Shape;361;p39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2" name="Google Shape;362;p39"/>
          <p:cNvGrpSpPr/>
          <p:nvPr/>
        </p:nvGrpSpPr>
        <p:grpSpPr>
          <a:xfrm>
            <a:off x="1791447" y="1910929"/>
            <a:ext cx="1900251" cy="1750245"/>
            <a:chOff x="3280692" y="1699710"/>
            <a:chExt cx="1797607" cy="1622400"/>
          </a:xfrm>
        </p:grpSpPr>
        <p:sp>
          <p:nvSpPr>
            <p:cNvPr id="363" name="Google Shape;363;p39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4" name="Google Shape;36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39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and Experiments</a:t>
            </a:r>
            <a:endParaRPr/>
          </a:p>
        </p:txBody>
      </p:sp>
      <p:sp>
        <p:nvSpPr>
          <p:cNvPr id="376" name="Google Shape;376;p40"/>
          <p:cNvSpPr txBox="1"/>
          <p:nvPr>
            <p:ph idx="1" type="body"/>
          </p:nvPr>
        </p:nvSpPr>
        <p:spPr>
          <a:xfrm>
            <a:off x="786225" y="1423050"/>
            <a:ext cx="7312200" cy="350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3042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used abstract simulator QUANTAS</a:t>
            </a:r>
            <a:endParaRPr sz="1350"/>
          </a:p>
          <a:p>
            <a:pPr indent="-213042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Char char="▪"/>
            </a:pPr>
            <a:r>
              <a:rPr lang="en" sz="1350"/>
              <a:t>computation is represented as a sequence of rounds</a:t>
            </a:r>
            <a:endParaRPr sz="1350"/>
          </a:p>
          <a:p>
            <a:pPr indent="-213042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Char char="▪"/>
            </a:pPr>
            <a:r>
              <a:rPr lang="en" sz="1350"/>
              <a:t>in each round, each peer:</a:t>
            </a:r>
            <a:endParaRPr sz="1350"/>
          </a:p>
          <a:p>
            <a:pPr indent="-188594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Char char="−"/>
            </a:pPr>
            <a:r>
              <a:rPr lang="en" sz="1350"/>
              <a:t>receives messages</a:t>
            </a:r>
            <a:endParaRPr sz="1350"/>
          </a:p>
          <a:p>
            <a:pPr indent="-188594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Char char="−"/>
            </a:pPr>
            <a:r>
              <a:rPr lang="en" sz="1350"/>
              <a:t>preforms local computation</a:t>
            </a:r>
            <a:endParaRPr sz="1350"/>
          </a:p>
          <a:p>
            <a:pPr indent="-188594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Char char="−"/>
            </a:pPr>
            <a:r>
              <a:rPr lang="en" sz="1350"/>
              <a:t>transmit messages</a:t>
            </a:r>
            <a:endParaRPr sz="1350"/>
          </a:p>
          <a:p>
            <a:pPr indent="-213042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Char char="▪"/>
            </a:pPr>
            <a:r>
              <a:rPr lang="en" sz="1350"/>
              <a:t>channels are FIFO and reliable</a:t>
            </a:r>
            <a:endParaRPr sz="1350"/>
          </a:p>
          <a:p>
            <a:pPr indent="-213042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p</a:t>
            </a:r>
            <a:r>
              <a:rPr lang="en" sz="1350"/>
              <a:t>eers are running PBFT as their consensus algorithm</a:t>
            </a:r>
            <a:endParaRPr sz="1350"/>
          </a:p>
          <a:p>
            <a:pPr indent="-213042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t</a:t>
            </a:r>
            <a:r>
              <a:rPr lang="en" sz="1350"/>
              <a:t>ransactions are proposed by the leader with a 1 / </a:t>
            </a:r>
            <a:r>
              <a:rPr i="1" lang="en" sz="135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350"/>
              <a:t> chance of </a:t>
            </a:r>
            <a:endParaRPr sz="1350"/>
          </a:p>
          <a:p>
            <a:pPr indent="0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being an internal transaction</a:t>
            </a:r>
            <a:endParaRPr sz="1350"/>
          </a:p>
          <a:p>
            <a:pPr indent="-213042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u</a:t>
            </a:r>
            <a:r>
              <a:rPr lang="en" sz="1350"/>
              <a:t>nless otherwise stated 10 tests per data point</a:t>
            </a:r>
            <a:endParaRPr sz="1350"/>
          </a:p>
          <a:p>
            <a:pPr indent="-213042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500 round computation</a:t>
            </a:r>
            <a:endParaRPr sz="1350"/>
          </a:p>
          <a:p>
            <a:pPr indent="-213042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each peer is in at most 2 shards</a:t>
            </a:r>
            <a:endParaRPr sz="1350"/>
          </a:p>
        </p:txBody>
      </p:sp>
      <p:sp>
        <p:nvSpPr>
          <p:cNvPr id="377" name="Google Shape;377;p40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8" name="Google Shape;3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625" y="1221550"/>
            <a:ext cx="2977299" cy="20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 with Churn</a:t>
            </a:r>
            <a:endParaRPr/>
          </a:p>
        </p:txBody>
      </p:sp>
      <p:sp>
        <p:nvSpPr>
          <p:cNvPr id="384" name="Google Shape;384;p41"/>
          <p:cNvSpPr txBox="1"/>
          <p:nvPr>
            <p:ph idx="1" type="body"/>
          </p:nvPr>
        </p:nvSpPr>
        <p:spPr>
          <a:xfrm>
            <a:off x="4931275" y="1369225"/>
            <a:ext cx="3729600" cy="1573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4325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initially 100 peers, 5 shards, and 10 overlaps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r</a:t>
            </a:r>
            <a:r>
              <a:rPr lang="en" sz="1350"/>
              <a:t>ounds 1-250 peers request to join, 251-500 they request to leave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i</a:t>
            </a:r>
            <a:r>
              <a:rPr lang="en" sz="1350"/>
              <a:t>f the average overlap is &gt;= 25 a new shard is formed, if &lt; 9 a shard is destroyed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3 round </a:t>
            </a:r>
            <a:r>
              <a:rPr lang="en" sz="1350"/>
              <a:t>r</a:t>
            </a:r>
            <a:r>
              <a:rPr lang="en" sz="1350"/>
              <a:t>olling average of confirmation rate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100 tests per data point</a:t>
            </a:r>
            <a:endParaRPr sz="1350"/>
          </a:p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41"/>
          <p:cNvSpPr txBox="1"/>
          <p:nvPr>
            <p:ph idx="1" type="body"/>
          </p:nvPr>
        </p:nvSpPr>
        <p:spPr>
          <a:xfrm>
            <a:off x="4931275" y="3121825"/>
            <a:ext cx="3584100" cy="10758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SmartShards performance scales well as network size increases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t</a:t>
            </a:r>
            <a:r>
              <a:rPr lang="en" sz="1350"/>
              <a:t>he algorithm efficiently manages extensive churn</a:t>
            </a:r>
            <a:endParaRPr sz="1350"/>
          </a:p>
        </p:txBody>
      </p:sp>
      <p:pic>
        <p:nvPicPr>
          <p:cNvPr id="387" name="Google Shape;3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7225"/>
            <a:ext cx="4626474" cy="368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 vs PlainShards</a:t>
            </a:r>
            <a:endParaRPr/>
          </a:p>
        </p:txBody>
      </p:sp>
      <p:sp>
        <p:nvSpPr>
          <p:cNvPr id="393" name="Google Shape;393;p42"/>
          <p:cNvSpPr txBox="1"/>
          <p:nvPr>
            <p:ph idx="1" type="body"/>
          </p:nvPr>
        </p:nvSpPr>
        <p:spPr>
          <a:xfrm>
            <a:off x="4931275" y="1826425"/>
            <a:ext cx="3584100" cy="509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14325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PlainShards have no overlap: have to do full shard-to-shard broadcast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t</a:t>
            </a:r>
            <a:r>
              <a:rPr lang="en" sz="1350"/>
              <a:t>he overlap count in SmartShards is 10</a:t>
            </a:r>
            <a:endParaRPr sz="1350">
              <a:highlight>
                <a:srgbClr val="FF0000"/>
              </a:highlight>
            </a:endParaRPr>
          </a:p>
        </p:txBody>
      </p:sp>
      <p:sp>
        <p:nvSpPr>
          <p:cNvPr id="394" name="Google Shape;394;p42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42"/>
          <p:cNvSpPr txBox="1"/>
          <p:nvPr>
            <p:ph idx="1" type="body"/>
          </p:nvPr>
        </p:nvSpPr>
        <p:spPr>
          <a:xfrm>
            <a:off x="4931275" y="3121825"/>
            <a:ext cx="3436500" cy="5091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SmartShards is </a:t>
            </a:r>
            <a:r>
              <a:rPr lang="en" sz="1350"/>
              <a:t>significantly</a:t>
            </a:r>
            <a:r>
              <a:rPr lang="en" sz="1350"/>
              <a:t> more </a:t>
            </a:r>
            <a:r>
              <a:rPr lang="en" sz="1350"/>
              <a:t>efficient</a:t>
            </a:r>
            <a:r>
              <a:rPr lang="en" sz="1350"/>
              <a:t> no matter the size or delay of the network</a:t>
            </a:r>
            <a:endParaRPr sz="1350"/>
          </a:p>
        </p:txBody>
      </p:sp>
      <p:pic>
        <p:nvPicPr>
          <p:cNvPr id="396" name="Google Shape;3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7225"/>
            <a:ext cx="4626475" cy="374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049" y="957225"/>
            <a:ext cx="3045951" cy="25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452" y="957225"/>
            <a:ext cx="3089598" cy="255526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Shard Count</a:t>
            </a:r>
            <a:endParaRPr/>
          </a:p>
        </p:txBody>
      </p:sp>
      <p:sp>
        <p:nvSpPr>
          <p:cNvPr id="404" name="Google Shape;404;p43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3"/>
          <p:cNvSpPr txBox="1"/>
          <p:nvPr/>
        </p:nvSpPr>
        <p:spPr>
          <a:xfrm>
            <a:off x="1478875" y="4367075"/>
            <a:ext cx="6437400" cy="6210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the the number of shards increases the performance of SmartShards improves with a relatively modest increase in message expense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3"/>
          <p:cNvSpPr txBox="1"/>
          <p:nvPr>
            <p:ph idx="1" type="body"/>
          </p:nvPr>
        </p:nvSpPr>
        <p:spPr>
          <a:xfrm>
            <a:off x="1478875" y="3693600"/>
            <a:ext cx="6437400" cy="58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4325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initially 10 overlaps between shards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each round 1 peer requests to join and 1 requests to leave</a:t>
            </a:r>
            <a:endParaRPr sz="1350"/>
          </a:p>
        </p:txBody>
      </p:sp>
      <p:pic>
        <p:nvPicPr>
          <p:cNvPr id="407" name="Google Shape;4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57225"/>
            <a:ext cx="3045934" cy="24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28650" y="12663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peer-to-peer (overlay) network </a:t>
            </a:r>
            <a:r>
              <a:rPr i="1" lang="en"/>
              <a:t>–</a:t>
            </a:r>
            <a:r>
              <a:rPr lang="en">
                <a:solidFill>
                  <a:srgbClr val="000099"/>
                </a:solidFill>
              </a:rPr>
              <a:t> </a:t>
            </a:r>
            <a:r>
              <a:rPr lang="en"/>
              <a:t>collection of computing entities (peers) joined</a:t>
            </a:r>
            <a:br>
              <a:rPr lang="en"/>
            </a:br>
            <a:r>
              <a:rPr lang="en"/>
              <a:t>to perform a task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</a:t>
            </a:r>
            <a:r>
              <a:rPr lang="en"/>
              <a:t> peer connects to another peer by learning its identity, </a:t>
            </a:r>
            <a:br>
              <a:rPr lang="en"/>
            </a:br>
            <a:r>
              <a:rPr lang="en"/>
              <a:t>message transmission is performed by underlay network: </a:t>
            </a:r>
            <a:br>
              <a:rPr lang="en"/>
            </a:br>
            <a:r>
              <a:rPr lang="en"/>
              <a:t>topology may change with computation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decentralized, no single point of failure, peers may join and leave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multiple applications: content delivery, file sharing, data storage, </a:t>
            </a:r>
            <a:br>
              <a:rPr lang="en"/>
            </a:br>
            <a:r>
              <a:rPr lang="en"/>
              <a:t>distributed computation, communication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blockchain</a:t>
            </a:r>
            <a:r>
              <a:rPr i="1" lang="en"/>
              <a:t> – </a:t>
            </a:r>
            <a:r>
              <a:rPr lang="en"/>
              <a:t>distributed ledger of linked transactions/blocks maintained by a peer-to-peer network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able to securely record transactions without central authority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security is ensured by majority of honest peers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peers agree on which blocks to add to blockchain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cryptocurrency blockchain</a:t>
            </a:r>
            <a:r>
              <a:rPr lang="en"/>
              <a:t> </a:t>
            </a:r>
            <a:r>
              <a:rPr i="1" lang="en"/>
              <a:t>–</a:t>
            </a:r>
            <a:r>
              <a:rPr lang="en"/>
              <a:t> ledger contains financial transactions</a:t>
            </a:r>
            <a:endParaRPr/>
          </a:p>
        </p:txBody>
      </p:sp>
      <p:sp>
        <p:nvSpPr>
          <p:cNvPr id="155" name="Google Shape;155;p26"/>
          <p:cNvSpPr txBox="1"/>
          <p:nvPr>
            <p:ph type="title"/>
          </p:nvPr>
        </p:nvSpPr>
        <p:spPr>
          <a:xfrm>
            <a:off x="1041425" y="129825"/>
            <a:ext cx="6210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Peer-to-Peer Networks</a:t>
            </a:r>
            <a:endParaRPr/>
          </a:p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525" y="1396650"/>
            <a:ext cx="1843175" cy="16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530" y="957225"/>
            <a:ext cx="3014470" cy="246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3955" y="957225"/>
            <a:ext cx="3115722" cy="25012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4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Overlap</a:t>
            </a:r>
            <a:endParaRPr/>
          </a:p>
        </p:txBody>
      </p:sp>
      <p:sp>
        <p:nvSpPr>
          <p:cNvPr id="415" name="Google Shape;415;p44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44"/>
          <p:cNvSpPr txBox="1"/>
          <p:nvPr/>
        </p:nvSpPr>
        <p:spPr>
          <a:xfrm>
            <a:off x="1478875" y="3941239"/>
            <a:ext cx="6483300" cy="11199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throughput and latency remain relatively unaffected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the number of intersections increases the message rate increases due to the increase in shard sizes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cost is relatively low due to the benefit of increasing the Byzantine tolerance threshold of the algorithm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4"/>
          <p:cNvSpPr txBox="1"/>
          <p:nvPr>
            <p:ph idx="1" type="body"/>
          </p:nvPr>
        </p:nvSpPr>
        <p:spPr>
          <a:xfrm>
            <a:off x="1478875" y="3386726"/>
            <a:ext cx="6437400" cy="63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4325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initially 10 shards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each round 1 peer requests to join and 1 requests to leave</a:t>
            </a:r>
            <a:endParaRPr sz="1350"/>
          </a:p>
        </p:txBody>
      </p:sp>
      <p:pic>
        <p:nvPicPr>
          <p:cNvPr id="418" name="Google Shape;41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57225"/>
            <a:ext cx="3051461" cy="24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424" name="Google Shape;424;p45"/>
          <p:cNvSpPr txBox="1"/>
          <p:nvPr>
            <p:ph idx="1" type="body"/>
          </p:nvPr>
        </p:nvSpPr>
        <p:spPr>
          <a:xfrm>
            <a:off x="4553750" y="2122600"/>
            <a:ext cx="2819700" cy="132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SMART-SHARDS algorithm</a:t>
            </a:r>
            <a:endParaRPr sz="1400"/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correctness</a:t>
            </a:r>
            <a:endParaRPr sz="1400"/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simulation and evaluation</a:t>
            </a:r>
            <a:endParaRPr sz="1400"/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>
                <a:highlight>
                  <a:srgbClr val="CCCCFF"/>
                </a:highlight>
              </a:rPr>
              <a:t>extensions</a:t>
            </a:r>
            <a:endParaRPr sz="1400">
              <a:highlight>
                <a:srgbClr val="CCCCFF"/>
              </a:highlight>
            </a:endParaRPr>
          </a:p>
        </p:txBody>
      </p:sp>
      <p:sp>
        <p:nvSpPr>
          <p:cNvPr id="425" name="Google Shape;425;p45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6" name="Google Shape;426;p45"/>
          <p:cNvGrpSpPr/>
          <p:nvPr/>
        </p:nvGrpSpPr>
        <p:grpSpPr>
          <a:xfrm>
            <a:off x="1791447" y="1910929"/>
            <a:ext cx="1900251" cy="1750245"/>
            <a:chOff x="3280692" y="1699710"/>
            <a:chExt cx="1797607" cy="1622400"/>
          </a:xfrm>
        </p:grpSpPr>
        <p:sp>
          <p:nvSpPr>
            <p:cNvPr id="427" name="Google Shape;427;p45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8" name="Google Shape;428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Google Shape;429;p45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5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5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 txBox="1"/>
          <p:nvPr>
            <p:ph type="title"/>
          </p:nvPr>
        </p:nvSpPr>
        <p:spPr>
          <a:xfrm>
            <a:off x="1023500" y="41725"/>
            <a:ext cx="62280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 </a:t>
            </a:r>
            <a:r>
              <a:rPr lang="en"/>
              <a:t>extensions</a:t>
            </a:r>
            <a:endParaRPr/>
          </a:p>
        </p:txBody>
      </p:sp>
      <p:sp>
        <p:nvSpPr>
          <p:cNvPr id="440" name="Google Shape;440;p46"/>
          <p:cNvSpPr txBox="1"/>
          <p:nvPr>
            <p:ph idx="1" type="body"/>
          </p:nvPr>
        </p:nvSpPr>
        <p:spPr>
          <a:xfrm>
            <a:off x="264900" y="1014475"/>
            <a:ext cx="8614200" cy="387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4325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b</a:t>
            </a:r>
            <a:r>
              <a:rPr lang="en" sz="1350">
                <a:solidFill>
                  <a:srgbClr val="000099"/>
                </a:solidFill>
              </a:rPr>
              <a:t>locked transactions</a:t>
            </a:r>
            <a:r>
              <a:rPr lang="en" sz="1350"/>
              <a:t>: transactions involving the same shards may be grouped into blocks and confirmed together to increase throughput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parallel transaction handling</a:t>
            </a:r>
            <a:r>
              <a:rPr lang="en" sz="1350"/>
              <a:t>: shards may run multiple non-conflicting transaction blocks simultaneously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wallet optimization:</a:t>
            </a:r>
            <a:r>
              <a:rPr lang="en" sz="1350"/>
              <a:t> wallets which transact often are moved to the same shard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shard maintenance:</a:t>
            </a:r>
            <a:r>
              <a:rPr lang="en" sz="1350"/>
              <a:t> efficient methods to split and merge shards to maintain the overlap between them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s</a:t>
            </a:r>
            <a:r>
              <a:rPr lang="en" sz="1350">
                <a:solidFill>
                  <a:srgbClr val="000099"/>
                </a:solidFill>
              </a:rPr>
              <a:t>lowly adaptive adversary</a:t>
            </a:r>
            <a:r>
              <a:rPr lang="en" sz="1350">
                <a:solidFill>
                  <a:srgbClr val="000099"/>
                </a:solidFill>
              </a:rPr>
              <a:t>:</a:t>
            </a:r>
            <a:r>
              <a:rPr lang="en" sz="1350"/>
              <a:t> an adversary which may slowly corrupt peers; it is thwarted by a limit on the amount of time a peer may remain in the shard before </a:t>
            </a:r>
            <a:r>
              <a:rPr lang="en" sz="1350"/>
              <a:t>being</a:t>
            </a:r>
            <a:r>
              <a:rPr lang="en" sz="1350"/>
              <a:t> forced to move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leave/join attack</a:t>
            </a:r>
            <a:r>
              <a:rPr lang="en" sz="1350">
                <a:solidFill>
                  <a:srgbClr val="000099"/>
                </a:solidFill>
              </a:rPr>
              <a:t>:</a:t>
            </a:r>
            <a:r>
              <a:rPr lang="en" sz="1350"/>
              <a:t> attacking peers join and leave in an attempt to overwhelm a shard; is prevented by having a peer in the specified area move to another everytime a new peer enters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consensus algorithm adaptability and enhancement: </a:t>
            </a:r>
            <a:r>
              <a:rPr lang="en" sz="1350"/>
              <a:t>SmartShards </a:t>
            </a:r>
            <a:r>
              <a:rPr lang="en" sz="1350"/>
              <a:t>is not dependent on PBFT specifics ⇒</a:t>
            </a:r>
            <a:r>
              <a:rPr lang="en" sz="1350">
                <a:solidFill>
                  <a:srgbClr val="000099"/>
                </a:solidFill>
              </a:rPr>
              <a:t> </a:t>
            </a:r>
            <a:r>
              <a:rPr lang="en" sz="1350"/>
              <a:t>can be replaced by a different consensus algorithm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SMS implementation:</a:t>
            </a:r>
            <a:r>
              <a:rPr lang="en" sz="1350"/>
              <a:t> </a:t>
            </a:r>
            <a:r>
              <a:rPr lang="en" sz="1350"/>
              <a:t>side-chain of membership records, a boot-strap service, or a Byzantine-robust host that reliably answers client membership queries</a:t>
            </a:r>
            <a:endParaRPr sz="1350"/>
          </a:p>
        </p:txBody>
      </p:sp>
      <p:sp>
        <p:nvSpPr>
          <p:cNvPr id="441" name="Google Shape;441;p46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SmartShards: Summary</a:t>
            </a:r>
            <a:endParaRPr/>
          </a:p>
        </p:txBody>
      </p:sp>
      <p:sp>
        <p:nvSpPr>
          <p:cNvPr id="447" name="Google Shape;447;p47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47"/>
          <p:cNvSpPr txBox="1"/>
          <p:nvPr/>
        </p:nvSpPr>
        <p:spPr>
          <a:xfrm>
            <a:off x="1527550" y="1279925"/>
            <a:ext cx="58458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posed the 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Ledger Problem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Char char="•"/>
            </a:pPr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presented SmartShards: a solution to the </a:t>
            </a:r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Distributed Ledger Problem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Char char="•"/>
            </a:pPr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presented an abstract simulation of the 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SmartShards </a:t>
            </a:r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Char char="•"/>
            </a:pPr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described additional extensions to </a:t>
            </a: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SmartShards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0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47"/>
          <p:cNvGrpSpPr/>
          <p:nvPr/>
        </p:nvGrpSpPr>
        <p:grpSpPr>
          <a:xfrm>
            <a:off x="1894122" y="2918092"/>
            <a:ext cx="1900251" cy="1750245"/>
            <a:chOff x="3280692" y="1699710"/>
            <a:chExt cx="1797607" cy="1622400"/>
          </a:xfrm>
        </p:grpSpPr>
        <p:sp>
          <p:nvSpPr>
            <p:cNvPr id="450" name="Google Shape;450;p47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1" name="Google Shape;451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47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7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7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7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7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7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Shards, Faults, Churn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20700" y="1196050"/>
            <a:ext cx="7640100" cy="373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shard</a:t>
            </a:r>
            <a:r>
              <a:rPr lang="en" sz="1350"/>
              <a:t> </a:t>
            </a:r>
            <a:r>
              <a:rPr i="1" lang="en" sz="1350"/>
              <a:t>–</a:t>
            </a:r>
            <a:r>
              <a:rPr lang="en" sz="1350"/>
              <a:t> group of peers, </a:t>
            </a:r>
            <a:r>
              <a:rPr lang="en" sz="1350">
                <a:solidFill>
                  <a:srgbClr val="000099"/>
                </a:solidFill>
              </a:rPr>
              <a:t>sharding</a:t>
            </a:r>
            <a:r>
              <a:rPr lang="en" sz="1350"/>
              <a:t> </a:t>
            </a:r>
            <a:r>
              <a:rPr i="1" lang="en" sz="1350"/>
              <a:t>–</a:t>
            </a:r>
            <a:r>
              <a:rPr lang="en" sz="1350"/>
              <a:t> separating network into shards working in parallel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improves network scalability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more shards - greater parallelism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Byzantine fault</a:t>
            </a:r>
            <a:r>
              <a:rPr lang="en" sz="1350"/>
              <a:t> </a:t>
            </a:r>
            <a:r>
              <a:rPr i="1" lang="en" sz="1350"/>
              <a:t>–</a:t>
            </a:r>
            <a:r>
              <a:rPr lang="en" sz="1350"/>
              <a:t> arbitrary peer failure or malicious behavior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 </a:t>
            </a:r>
            <a:r>
              <a:rPr i="1" lang="en" sz="1350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lang="en" sz="1350"/>
              <a:t>- number of faulty peers</a:t>
            </a:r>
            <a:endParaRPr sz="1350"/>
          </a:p>
          <a:p>
            <a:pPr indent="-31432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(classic) binary Byzantine tolerant consensus [Lamport82] - all </a:t>
            </a:r>
            <a:endParaRPr sz="135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p</a:t>
            </a:r>
            <a:r>
              <a:rPr lang="en" sz="1350"/>
              <a:t>eers need to agree on a value 0 or 1 despite </a:t>
            </a:r>
            <a:r>
              <a:rPr i="1" lang="en" sz="135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1350">
                <a:solidFill>
                  <a:srgbClr val="000099"/>
                </a:solidFill>
              </a:rPr>
              <a:t> </a:t>
            </a:r>
            <a:r>
              <a:rPr lang="en" sz="1350"/>
              <a:t>faults </a:t>
            </a:r>
            <a:endParaRPr sz="135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c</a:t>
            </a:r>
            <a:r>
              <a:rPr lang="en" sz="1350">
                <a:solidFill>
                  <a:srgbClr val="000099"/>
                </a:solidFill>
              </a:rPr>
              <a:t>hurn</a:t>
            </a:r>
            <a:r>
              <a:rPr lang="en" sz="1350"/>
              <a:t> – </a:t>
            </a:r>
            <a:r>
              <a:rPr lang="en" sz="1350"/>
              <a:t>t</a:t>
            </a:r>
            <a:r>
              <a:rPr lang="en" sz="1350"/>
              <a:t>he joining and leaving of peers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not malicious</a:t>
            </a:r>
            <a:endParaRPr sz="1350"/>
          </a:p>
          <a:p>
            <a:pPr indent="-31432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need to protect the integrity of the network</a:t>
            </a:r>
            <a:endParaRPr sz="1350"/>
          </a:p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050" y="2104025"/>
            <a:ext cx="1666226" cy="168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Transactions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1271325" y="1351175"/>
            <a:ext cx="6331800" cy="341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internal transaction </a:t>
            </a:r>
            <a:endParaRPr sz="1350">
              <a:solidFill>
                <a:srgbClr val="000099"/>
              </a:solidFill>
            </a:endParaRPr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a transaction which moves currency between wallets in the same shard</a:t>
            </a:r>
            <a:endParaRPr sz="135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c</a:t>
            </a:r>
            <a:r>
              <a:rPr lang="en" sz="1350">
                <a:solidFill>
                  <a:srgbClr val="000099"/>
                </a:solidFill>
              </a:rPr>
              <a:t>ross-shard transaction</a:t>
            </a:r>
            <a:endParaRPr sz="1350">
              <a:solidFill>
                <a:srgbClr val="000099"/>
              </a:solidFill>
            </a:endParaRPr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a transaction which moves currency from a wallet in one shard to a different wallet in a different shard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typically handled by breaking the transaction into two:</a:t>
            </a:r>
            <a:endParaRPr sz="135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1. moves currency into the other shard </a:t>
            </a:r>
            <a:endParaRPr sz="135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2. moves currency to target wallet in the same shard</a:t>
            </a:r>
            <a:endParaRPr sz="1350"/>
          </a:p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Currency Transmission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1158125" y="1369225"/>
            <a:ext cx="6483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Distributed Ledger</a:t>
            </a:r>
            <a:r>
              <a:rPr lang="en" sz="1350">
                <a:solidFill>
                  <a:srgbClr val="000099"/>
                </a:solidFill>
              </a:rPr>
              <a:t> Problem Definition</a:t>
            </a:r>
            <a:r>
              <a:rPr lang="en" sz="1350"/>
              <a:t> </a:t>
            </a:r>
            <a:endParaRPr sz="1350"/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v</a:t>
            </a:r>
            <a:r>
              <a:rPr lang="en" sz="1350">
                <a:solidFill>
                  <a:srgbClr val="000099"/>
                </a:solidFill>
              </a:rPr>
              <a:t>alidity </a:t>
            </a:r>
            <a:r>
              <a:rPr lang="en" sz="1350"/>
              <a:t>– </a:t>
            </a:r>
            <a:r>
              <a:rPr lang="en" sz="1350"/>
              <a:t>every confirmed transaction is valid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a</a:t>
            </a:r>
            <a:r>
              <a:rPr lang="en" sz="1350">
                <a:solidFill>
                  <a:srgbClr val="000099"/>
                </a:solidFill>
              </a:rPr>
              <a:t>greement </a:t>
            </a:r>
            <a:r>
              <a:rPr lang="en" sz="1350"/>
              <a:t>– if a transaction is confirmed by one correct peer in a shard, it is confirmed by every correct peer in the shard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l</a:t>
            </a:r>
            <a:r>
              <a:rPr lang="en" sz="1350">
                <a:solidFill>
                  <a:srgbClr val="000099"/>
                </a:solidFill>
              </a:rPr>
              <a:t>iveness </a:t>
            </a:r>
            <a:r>
              <a:rPr lang="en" sz="1350"/>
              <a:t>– if a client submits a valid transaction, it is eventually either conf irmed or invalidated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this problem is solvable with traditional techniques such as Practical Byzantine Fault Tolerance (PBFT), RapidChain, Hyperledger Fabric, etc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h</a:t>
            </a:r>
            <a:r>
              <a:rPr lang="en" sz="1350"/>
              <a:t>owever, these schemes are not scalable or introduce unnecessary overhead such as centralized ordering services or synchrony. 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	</a:t>
            </a:r>
            <a:r>
              <a:rPr lang="en" sz="1350">
                <a:highlight>
                  <a:srgbClr val="CCCCFF"/>
                </a:highlight>
              </a:rPr>
              <a:t>can we do better?</a:t>
            </a:r>
            <a:endParaRPr sz="1350">
              <a:highlight>
                <a:srgbClr val="CCCCFF"/>
              </a:highlight>
            </a:endParaRPr>
          </a:p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4553750" y="2122600"/>
            <a:ext cx="2819700" cy="132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Char char="•"/>
            </a:pPr>
            <a:r>
              <a:rPr lang="en" sz="1400">
                <a:highlight>
                  <a:srgbClr val="CCCCFF"/>
                </a:highlight>
              </a:rPr>
              <a:t>SMART-SHARDS algorithm</a:t>
            </a:r>
            <a:endParaRPr b="1" sz="1400">
              <a:solidFill>
                <a:srgbClr val="000099"/>
              </a:solidFill>
              <a:highlight>
                <a:srgbClr val="CCCC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</a:t>
            </a:r>
            <a:r>
              <a:rPr lang="en" sz="1400"/>
              <a:t>orrectness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</a:t>
            </a:r>
            <a:r>
              <a:rPr lang="en" sz="1400"/>
              <a:t>imulation and evaluation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extensions</a:t>
            </a:r>
            <a:endParaRPr sz="1400">
              <a:highlight>
                <a:srgbClr val="6666FF"/>
              </a:highlight>
            </a:endParaRPr>
          </a:p>
        </p:txBody>
      </p:sp>
      <p:sp>
        <p:nvSpPr>
          <p:cNvPr id="186" name="Google Shape;186;p30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7" name="Google Shape;187;p30"/>
          <p:cNvGrpSpPr/>
          <p:nvPr/>
        </p:nvGrpSpPr>
        <p:grpSpPr>
          <a:xfrm>
            <a:off x="1791447" y="1910929"/>
            <a:ext cx="1900251" cy="1750245"/>
            <a:chOff x="3280692" y="1699710"/>
            <a:chExt cx="1797607" cy="1622400"/>
          </a:xfrm>
        </p:grpSpPr>
        <p:sp>
          <p:nvSpPr>
            <p:cNvPr id="188" name="Google Shape;188;p30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9" name="Google Shape;18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30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180600" y="1222150"/>
            <a:ext cx="8513700" cy="366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classic consensus algorithm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leader</a:t>
            </a:r>
            <a:r>
              <a:rPr lang="en" sz="1350"/>
              <a:t> ‒ serializes transactions, starts</a:t>
            </a:r>
            <a:br>
              <a:rPr lang="en" sz="1350"/>
            </a:br>
            <a:r>
              <a:rPr lang="en" sz="1350"/>
              <a:t>consensus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replicas</a:t>
            </a:r>
            <a:r>
              <a:rPr lang="en" sz="1350"/>
              <a:t> ‒ validate transactions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normal operation</a:t>
            </a:r>
            <a:endParaRPr sz="135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4 phases</a:t>
            </a:r>
            <a:endParaRPr sz="1350"/>
          </a:p>
          <a:p>
            <a:pPr indent="-314325" lvl="0" marL="9144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pre-prepare</a:t>
            </a:r>
            <a:r>
              <a:rPr lang="en" sz="1350"/>
              <a:t> ‒ leader proposes </a:t>
            </a:r>
            <a:br>
              <a:rPr lang="en" sz="1350"/>
            </a:br>
            <a:r>
              <a:rPr lang="en" sz="1350"/>
              <a:t>the transaction to the replicas</a:t>
            </a:r>
            <a:endParaRPr sz="1350"/>
          </a:p>
          <a:p>
            <a:pPr indent="-314325" lvl="0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prepare</a:t>
            </a:r>
            <a:r>
              <a:rPr lang="en" sz="1350"/>
              <a:t> ‒ replicas broadcast what they</a:t>
            </a:r>
            <a:br>
              <a:rPr lang="en" sz="1350"/>
            </a:br>
            <a:r>
              <a:rPr lang="en" sz="1350"/>
              <a:t>heard to confirm transaction</a:t>
            </a:r>
            <a:endParaRPr sz="1350"/>
          </a:p>
          <a:p>
            <a:pPr indent="-314325" lvl="0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commit</a:t>
            </a:r>
            <a:r>
              <a:rPr lang="en" sz="1350"/>
              <a:t> ‒ received 2</a:t>
            </a:r>
            <a:r>
              <a:rPr i="1" lang="en" sz="135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1350">
                <a:latin typeface="Times New Roman"/>
                <a:ea typeface="Times New Roman"/>
                <a:cs typeface="Times New Roman"/>
                <a:sym typeface="Times New Roman"/>
              </a:rPr>
              <a:t> + 1</a:t>
            </a:r>
            <a:r>
              <a:rPr lang="en" sz="1350"/>
              <a:t> prepares, confirm transaction</a:t>
            </a:r>
            <a:endParaRPr sz="1350"/>
          </a:p>
          <a:p>
            <a:pPr indent="-314325" lvl="0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>
                <a:solidFill>
                  <a:srgbClr val="000099"/>
                </a:solidFill>
              </a:rPr>
              <a:t>reply</a:t>
            </a:r>
            <a:r>
              <a:rPr lang="en" sz="1350"/>
              <a:t> ‒ inform client of committed transaction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leader change</a:t>
            </a:r>
            <a:r>
              <a:rPr lang="en" sz="1350"/>
              <a:t> - if client or peers suspect leader is faulty, replace it, transaction confirmation is not affected 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/>
          </a:p>
        </p:txBody>
      </p:sp>
      <p:sp>
        <p:nvSpPr>
          <p:cNvPr id="201" name="Google Shape;201;p31"/>
          <p:cNvSpPr txBox="1"/>
          <p:nvPr>
            <p:ph type="title"/>
          </p:nvPr>
        </p:nvSpPr>
        <p:spPr>
          <a:xfrm>
            <a:off x="11186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</a:t>
            </a:r>
            <a:r>
              <a:rPr lang="en"/>
              <a:t>Byzantine</a:t>
            </a:r>
            <a:r>
              <a:rPr lang="en"/>
              <a:t> Fault Tolerance (PBFT)</a:t>
            </a:r>
            <a:endParaRPr/>
          </a:p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3" name="Google Shape;203;p31"/>
          <p:cNvGrpSpPr/>
          <p:nvPr/>
        </p:nvGrpSpPr>
        <p:grpSpPr>
          <a:xfrm>
            <a:off x="4101693" y="1301793"/>
            <a:ext cx="4496107" cy="2211907"/>
            <a:chOff x="4254093" y="1225593"/>
            <a:chExt cx="4496107" cy="2211907"/>
          </a:xfrm>
        </p:grpSpPr>
        <p:sp>
          <p:nvSpPr>
            <p:cNvPr id="204" name="Google Shape;204;p31"/>
            <p:cNvSpPr/>
            <p:nvPr/>
          </p:nvSpPr>
          <p:spPr>
            <a:xfrm>
              <a:off x="4254100" y="1225600"/>
              <a:ext cx="4496100" cy="2211900"/>
            </a:xfrm>
            <a:prstGeom prst="rect">
              <a:avLst/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5" name="Google Shape;205;p31"/>
            <p:cNvCxnSpPr/>
            <p:nvPr/>
          </p:nvCxnSpPr>
          <p:spPr>
            <a:xfrm>
              <a:off x="5312500" y="1423413"/>
              <a:ext cx="3316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6" name="Google Shape;206;p31"/>
            <p:cNvSpPr/>
            <p:nvPr/>
          </p:nvSpPr>
          <p:spPr>
            <a:xfrm>
              <a:off x="5153300" y="1298000"/>
              <a:ext cx="273900" cy="273900"/>
            </a:xfrm>
            <a:prstGeom prst="ellipse">
              <a:avLst/>
            </a:prstGeom>
            <a:solidFill>
              <a:srgbClr val="000099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31"/>
            <p:cNvCxnSpPr/>
            <p:nvPr/>
          </p:nvCxnSpPr>
          <p:spPr>
            <a:xfrm>
              <a:off x="5232400" y="202713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31"/>
            <p:cNvCxnSpPr/>
            <p:nvPr/>
          </p:nvCxnSpPr>
          <p:spPr>
            <a:xfrm>
              <a:off x="5232400" y="239289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31"/>
            <p:cNvCxnSpPr/>
            <p:nvPr/>
          </p:nvCxnSpPr>
          <p:spPr>
            <a:xfrm>
              <a:off x="5232400" y="275865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31"/>
            <p:cNvCxnSpPr/>
            <p:nvPr/>
          </p:nvCxnSpPr>
          <p:spPr>
            <a:xfrm>
              <a:off x="5232400" y="312441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1" name="Google Shape;211;p31"/>
            <p:cNvSpPr txBox="1"/>
            <p:nvPr/>
          </p:nvSpPr>
          <p:spPr>
            <a:xfrm>
              <a:off x="4876900" y="2947413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1"/>
            <p:cNvSpPr txBox="1"/>
            <p:nvPr/>
          </p:nvSpPr>
          <p:spPr>
            <a:xfrm>
              <a:off x="4876900" y="2568963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1"/>
            <p:cNvSpPr txBox="1"/>
            <p:nvPr/>
          </p:nvSpPr>
          <p:spPr>
            <a:xfrm>
              <a:off x="4876900" y="2196075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1"/>
            <p:cNvSpPr txBox="1"/>
            <p:nvPr/>
          </p:nvSpPr>
          <p:spPr>
            <a:xfrm>
              <a:off x="4876900" y="1835875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1"/>
            <p:cNvSpPr txBox="1"/>
            <p:nvPr/>
          </p:nvSpPr>
          <p:spPr>
            <a:xfrm>
              <a:off x="4665150" y="1225593"/>
              <a:ext cx="56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6" name="Google Shape;216;p31"/>
            <p:cNvCxnSpPr>
              <a:stCxn id="206" idx="4"/>
            </p:cNvCxnSpPr>
            <p:nvPr/>
          </p:nvCxnSpPr>
          <p:spPr>
            <a:xfrm>
              <a:off x="5290250" y="1571900"/>
              <a:ext cx="50100" cy="4497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17" name="Google Shape;217;p31"/>
            <p:cNvGrpSpPr/>
            <p:nvPr/>
          </p:nvGrpSpPr>
          <p:grpSpPr>
            <a:xfrm>
              <a:off x="5638800" y="2027988"/>
              <a:ext cx="190500" cy="1105000"/>
              <a:chOff x="1591725" y="2103975"/>
              <a:chExt cx="190500" cy="1105000"/>
            </a:xfrm>
          </p:grpSpPr>
          <p:cxnSp>
            <p:nvCxnSpPr>
              <p:cNvPr id="218" name="Google Shape;218;p31"/>
              <p:cNvCxnSpPr/>
              <p:nvPr/>
            </p:nvCxnSpPr>
            <p:spPr>
              <a:xfrm>
                <a:off x="1591725" y="2103975"/>
                <a:ext cx="1905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9" name="Google Shape;219;p31"/>
              <p:cNvCxnSpPr/>
              <p:nvPr/>
            </p:nvCxnSpPr>
            <p:spPr>
              <a:xfrm>
                <a:off x="1604425" y="2116675"/>
                <a:ext cx="139800" cy="736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0" name="Google Shape;220;p31"/>
              <p:cNvCxnSpPr/>
              <p:nvPr/>
            </p:nvCxnSpPr>
            <p:spPr>
              <a:xfrm>
                <a:off x="1604425" y="2116675"/>
                <a:ext cx="381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21" name="Google Shape;221;p31"/>
            <p:cNvGrpSpPr/>
            <p:nvPr/>
          </p:nvGrpSpPr>
          <p:grpSpPr>
            <a:xfrm>
              <a:off x="6134100" y="2040788"/>
              <a:ext cx="406500" cy="1092100"/>
              <a:chOff x="3636825" y="2697200"/>
              <a:chExt cx="406500" cy="1092100"/>
            </a:xfrm>
          </p:grpSpPr>
          <p:cxnSp>
            <p:nvCxnSpPr>
              <p:cNvPr id="222" name="Google Shape;222;p31"/>
              <p:cNvCxnSpPr/>
              <p:nvPr/>
            </p:nvCxnSpPr>
            <p:spPr>
              <a:xfrm flipH="1" rot="10800000">
                <a:off x="3636825" y="2697200"/>
                <a:ext cx="2541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3" name="Google Shape;223;p31"/>
              <p:cNvCxnSpPr/>
              <p:nvPr/>
            </p:nvCxnSpPr>
            <p:spPr>
              <a:xfrm flipH="1" rot="10800000">
                <a:off x="3636825" y="2709900"/>
                <a:ext cx="3048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4" name="Google Shape;224;p31"/>
              <p:cNvCxnSpPr/>
              <p:nvPr/>
            </p:nvCxnSpPr>
            <p:spPr>
              <a:xfrm flipH="1" rot="10800000">
                <a:off x="3636825" y="2697200"/>
                <a:ext cx="406500" cy="1079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5" name="Google Shape;225;p31"/>
              <p:cNvCxnSpPr/>
              <p:nvPr/>
            </p:nvCxnSpPr>
            <p:spPr>
              <a:xfrm>
                <a:off x="3636825" y="3040000"/>
                <a:ext cx="317400" cy="36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6" name="Google Shape;226;p31"/>
              <p:cNvCxnSpPr/>
              <p:nvPr/>
            </p:nvCxnSpPr>
            <p:spPr>
              <a:xfrm>
                <a:off x="3636825" y="3052700"/>
                <a:ext cx="3429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7" name="Google Shape;227;p31"/>
              <p:cNvCxnSpPr/>
              <p:nvPr/>
            </p:nvCxnSpPr>
            <p:spPr>
              <a:xfrm>
                <a:off x="3636825" y="3408300"/>
                <a:ext cx="292200" cy="381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8" name="Google Shape;228;p31"/>
              <p:cNvCxnSpPr/>
              <p:nvPr/>
            </p:nvCxnSpPr>
            <p:spPr>
              <a:xfrm flipH="1" rot="10800000">
                <a:off x="3636825" y="3065500"/>
                <a:ext cx="2667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9" name="Google Shape;229;p31"/>
              <p:cNvCxnSpPr/>
              <p:nvPr/>
            </p:nvCxnSpPr>
            <p:spPr>
              <a:xfrm flipH="1" rot="10800000">
                <a:off x="3636825" y="3078000"/>
                <a:ext cx="3810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0" name="Google Shape;230;p31"/>
              <p:cNvCxnSpPr/>
              <p:nvPr/>
            </p:nvCxnSpPr>
            <p:spPr>
              <a:xfrm flipH="1" rot="10800000">
                <a:off x="3636825" y="3459200"/>
                <a:ext cx="368400" cy="317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31" name="Google Shape;231;p31"/>
            <p:cNvGrpSpPr/>
            <p:nvPr/>
          </p:nvGrpSpPr>
          <p:grpSpPr>
            <a:xfrm>
              <a:off x="6972300" y="2015288"/>
              <a:ext cx="725100" cy="1117600"/>
              <a:chOff x="4475025" y="2671700"/>
              <a:chExt cx="725100" cy="1117600"/>
            </a:xfrm>
          </p:grpSpPr>
          <p:cxnSp>
            <p:nvCxnSpPr>
              <p:cNvPr id="232" name="Google Shape;232;p31"/>
              <p:cNvCxnSpPr/>
              <p:nvPr/>
            </p:nvCxnSpPr>
            <p:spPr>
              <a:xfrm flipH="1" rot="10800000">
                <a:off x="4475025" y="2697200"/>
                <a:ext cx="4533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3" name="Google Shape;233;p31"/>
              <p:cNvCxnSpPr/>
              <p:nvPr/>
            </p:nvCxnSpPr>
            <p:spPr>
              <a:xfrm flipH="1" rot="10800000">
                <a:off x="4475025" y="2709900"/>
                <a:ext cx="5439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4" name="Google Shape;234;p31"/>
              <p:cNvCxnSpPr/>
              <p:nvPr/>
            </p:nvCxnSpPr>
            <p:spPr>
              <a:xfrm flipH="1" rot="10800000">
                <a:off x="4475025" y="2697200"/>
                <a:ext cx="725100" cy="1079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5" name="Google Shape;235;p31"/>
              <p:cNvCxnSpPr/>
              <p:nvPr/>
            </p:nvCxnSpPr>
            <p:spPr>
              <a:xfrm>
                <a:off x="4475025" y="3040000"/>
                <a:ext cx="566400" cy="36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6" name="Google Shape;236;p31"/>
              <p:cNvCxnSpPr/>
              <p:nvPr/>
            </p:nvCxnSpPr>
            <p:spPr>
              <a:xfrm>
                <a:off x="4475025" y="3052700"/>
                <a:ext cx="6117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7" name="Google Shape;237;p31"/>
              <p:cNvCxnSpPr/>
              <p:nvPr/>
            </p:nvCxnSpPr>
            <p:spPr>
              <a:xfrm>
                <a:off x="4475025" y="3408300"/>
                <a:ext cx="521400" cy="381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8" name="Google Shape;238;p31"/>
              <p:cNvCxnSpPr/>
              <p:nvPr/>
            </p:nvCxnSpPr>
            <p:spPr>
              <a:xfrm flipH="1" rot="10800000">
                <a:off x="4475025" y="3065500"/>
                <a:ext cx="4758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9" name="Google Shape;239;p31"/>
              <p:cNvCxnSpPr/>
              <p:nvPr/>
            </p:nvCxnSpPr>
            <p:spPr>
              <a:xfrm flipH="1" rot="10800000">
                <a:off x="4475025" y="3078000"/>
                <a:ext cx="6795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0" name="Google Shape;240;p31"/>
              <p:cNvCxnSpPr/>
              <p:nvPr/>
            </p:nvCxnSpPr>
            <p:spPr>
              <a:xfrm flipH="1" rot="10800000">
                <a:off x="4475025" y="3459200"/>
                <a:ext cx="657300" cy="317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1" name="Google Shape;241;p31"/>
              <p:cNvCxnSpPr/>
              <p:nvPr/>
            </p:nvCxnSpPr>
            <p:spPr>
              <a:xfrm>
                <a:off x="4475025" y="2684400"/>
                <a:ext cx="469800" cy="342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2" name="Google Shape;242;p31"/>
              <p:cNvCxnSpPr/>
              <p:nvPr/>
            </p:nvCxnSpPr>
            <p:spPr>
              <a:xfrm>
                <a:off x="4475025" y="2684400"/>
                <a:ext cx="6096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3" name="Google Shape;243;p31"/>
              <p:cNvCxnSpPr/>
              <p:nvPr/>
            </p:nvCxnSpPr>
            <p:spPr>
              <a:xfrm>
                <a:off x="4475025" y="2671700"/>
                <a:ext cx="3048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44" name="Google Shape;244;p31"/>
            <p:cNvGrpSpPr/>
            <p:nvPr/>
          </p:nvGrpSpPr>
          <p:grpSpPr>
            <a:xfrm>
              <a:off x="7964125" y="1417850"/>
              <a:ext cx="700050" cy="1688325"/>
              <a:chOff x="5466850" y="2074263"/>
              <a:chExt cx="700050" cy="1688325"/>
            </a:xfrm>
          </p:grpSpPr>
          <p:cxnSp>
            <p:nvCxnSpPr>
              <p:cNvPr id="245" name="Google Shape;245;p31"/>
              <p:cNvCxnSpPr/>
              <p:nvPr/>
            </p:nvCxnSpPr>
            <p:spPr>
              <a:xfrm flipH="1" rot="10800000">
                <a:off x="5724950" y="2074263"/>
                <a:ext cx="223500" cy="625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6" name="Google Shape;246;p31"/>
              <p:cNvCxnSpPr/>
              <p:nvPr/>
            </p:nvCxnSpPr>
            <p:spPr>
              <a:xfrm flipH="1" rot="10800000">
                <a:off x="5589750" y="2084638"/>
                <a:ext cx="452400" cy="96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7" name="Google Shape;247;p31"/>
              <p:cNvCxnSpPr/>
              <p:nvPr/>
            </p:nvCxnSpPr>
            <p:spPr>
              <a:xfrm flipH="1" rot="10800000">
                <a:off x="5466850" y="2084663"/>
                <a:ext cx="642900" cy="1333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8" name="Google Shape;248;p31"/>
              <p:cNvCxnSpPr/>
              <p:nvPr/>
            </p:nvCxnSpPr>
            <p:spPr>
              <a:xfrm flipH="1" rot="10800000">
                <a:off x="5473000" y="2084688"/>
                <a:ext cx="693900" cy="167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249" name="Google Shape;249;p31"/>
            <p:cNvCxnSpPr/>
            <p:nvPr/>
          </p:nvCxnSpPr>
          <p:spPr>
            <a:xfrm>
              <a:off x="6070108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31"/>
            <p:cNvCxnSpPr/>
            <p:nvPr/>
          </p:nvCxnSpPr>
          <p:spPr>
            <a:xfrm>
              <a:off x="6815021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31"/>
            <p:cNvCxnSpPr/>
            <p:nvPr/>
          </p:nvCxnSpPr>
          <p:spPr>
            <a:xfrm>
              <a:off x="7817659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2" name="Google Shape;252;p31"/>
            <p:cNvSpPr txBox="1"/>
            <p:nvPr/>
          </p:nvSpPr>
          <p:spPr>
            <a:xfrm>
              <a:off x="7796550" y="1648750"/>
              <a:ext cx="56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reply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1"/>
            <p:cNvSpPr txBox="1"/>
            <p:nvPr/>
          </p:nvSpPr>
          <p:spPr>
            <a:xfrm>
              <a:off x="4254093" y="1648749"/>
              <a:ext cx="10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phases: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>
              <a:off x="4254093" y="2201530"/>
              <a:ext cx="10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peers: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1"/>
            <p:cNvSpPr txBox="1"/>
            <p:nvPr/>
          </p:nvSpPr>
          <p:spPr>
            <a:xfrm>
              <a:off x="5366604" y="1540334"/>
              <a:ext cx="1054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1"/>
            <p:cNvSpPr txBox="1"/>
            <p:nvPr/>
          </p:nvSpPr>
          <p:spPr>
            <a:xfrm>
              <a:off x="6094075" y="1648749"/>
              <a:ext cx="92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1"/>
            <p:cNvSpPr txBox="1"/>
            <p:nvPr/>
          </p:nvSpPr>
          <p:spPr>
            <a:xfrm>
              <a:off x="6939625" y="1648749"/>
              <a:ext cx="92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commit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SmartShards: Motivation</a:t>
            </a:r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729850" y="2877775"/>
            <a:ext cx="5102700" cy="13731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/>
              <a:t>proposed solution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overlap shards so that cross shard transaction verification can be done by peers in the intersection</a:t>
            </a:r>
            <a:endParaRPr sz="1350"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32"/>
          <p:cNvGrpSpPr/>
          <p:nvPr/>
        </p:nvGrpSpPr>
        <p:grpSpPr>
          <a:xfrm>
            <a:off x="6160897" y="3203092"/>
            <a:ext cx="1900251" cy="1750245"/>
            <a:chOff x="3280692" y="1699710"/>
            <a:chExt cx="1797607" cy="1622400"/>
          </a:xfrm>
        </p:grpSpPr>
        <p:sp>
          <p:nvSpPr>
            <p:cNvPr id="266" name="Google Shape;266;p32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7" name="Google Shape;267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32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32"/>
          <p:cNvGrpSpPr/>
          <p:nvPr/>
        </p:nvGrpSpPr>
        <p:grpSpPr>
          <a:xfrm>
            <a:off x="6160897" y="1097147"/>
            <a:ext cx="1900251" cy="1841066"/>
            <a:chOff x="965032" y="1926550"/>
            <a:chExt cx="2406600" cy="2331644"/>
          </a:xfrm>
        </p:grpSpPr>
        <p:sp>
          <p:nvSpPr>
            <p:cNvPr id="275" name="Google Shape;275;p32"/>
            <p:cNvSpPr/>
            <p:nvPr/>
          </p:nvSpPr>
          <p:spPr>
            <a:xfrm>
              <a:off x="965032" y="1928394"/>
              <a:ext cx="2406600" cy="23298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2155191" y="1926550"/>
              <a:ext cx="1078500" cy="11124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1012191" y="1928400"/>
              <a:ext cx="1078500" cy="11124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1607065" y="2091648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135008" y="2073301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2523407" y="2091643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2257539" y="2452131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2733650" y="2472767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380968" y="2572353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012191" y="3069550"/>
              <a:ext cx="1078500" cy="11124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380407" y="3234643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114539" y="3595131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1590650" y="3615767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2155191" y="3069550"/>
              <a:ext cx="1078500" cy="11124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2523407" y="3234643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2257539" y="3595131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2733650" y="3615767"/>
              <a:ext cx="375600" cy="392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32"/>
          <p:cNvSpPr txBox="1"/>
          <p:nvPr/>
        </p:nvSpPr>
        <p:spPr>
          <a:xfrm>
            <a:off x="729850" y="1250600"/>
            <a:ext cx="51027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cross-shard communication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verifying cross-shard transactions is expensive: need to verify if the first transaction is confirmed before executing the second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done using centralization, locking, signatures, or total shard-to-shard broadcasts ⇒ overhead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890050" y="129825"/>
            <a:ext cx="6483300" cy="6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SmartShards Algorithm Outline</a:t>
            </a:r>
            <a:endParaRPr/>
          </a:p>
        </p:txBody>
      </p:sp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0099"/>
                </a:solidFill>
              </a:rPr>
              <a:t>i</a:t>
            </a:r>
            <a:r>
              <a:rPr lang="en" sz="1350">
                <a:solidFill>
                  <a:srgbClr val="000099"/>
                </a:solidFill>
              </a:rPr>
              <a:t>nternal transaction handling</a:t>
            </a:r>
            <a:endParaRPr sz="135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follow standard consensus mechanisms</a:t>
            </a:r>
            <a:endParaRPr sz="1350"/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overlapping design does not interfere, maintaining efficiency</a:t>
            </a:r>
            <a:endParaRPr sz="135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99"/>
                </a:solidFill>
              </a:rPr>
              <a:t>c</a:t>
            </a:r>
            <a:r>
              <a:rPr lang="en" sz="1350">
                <a:solidFill>
                  <a:srgbClr val="000099"/>
                </a:solidFill>
              </a:rPr>
              <a:t>ross-shard transaction handling</a:t>
            </a:r>
            <a:endParaRPr sz="1350">
              <a:solidFill>
                <a:srgbClr val="000099"/>
              </a:solidFill>
            </a:endParaRPr>
          </a:p>
          <a:p>
            <a:pPr indent="-314325" lvl="0" marL="457200" rtl="0" algn="l">
              <a:spcBef>
                <a:spcPts val="80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peers belongs to multiple shards, creating overlaps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overlapping peers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facilitate direct communication between shards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d</a:t>
            </a:r>
            <a:r>
              <a:rPr lang="en" sz="1350"/>
              <a:t>uring cross-shard transactions they relay data without requiring external coordination or full shard-to-shard broadcasts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" sz="1350"/>
              <a:t>the target shard performs consensus after receiving sufficient </a:t>
            </a:r>
            <a:r>
              <a:rPr lang="en" sz="1350"/>
              <a:t>transaction</a:t>
            </a:r>
            <a:r>
              <a:rPr lang="en" sz="1350"/>
              <a:t> data from overlapping peers to confirm the transaction</a:t>
            </a:r>
            <a:endParaRPr sz="1350"/>
          </a:p>
        </p:txBody>
      </p:sp>
      <p:sp>
        <p:nvSpPr>
          <p:cNvPr id="299" name="Google Shape;299;p33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3"/>
          <p:cNvGrpSpPr/>
          <p:nvPr/>
        </p:nvGrpSpPr>
        <p:grpSpPr>
          <a:xfrm>
            <a:off x="6805422" y="1168442"/>
            <a:ext cx="1900251" cy="1750245"/>
            <a:chOff x="3280692" y="1699710"/>
            <a:chExt cx="1797607" cy="1622400"/>
          </a:xfrm>
        </p:grpSpPr>
        <p:sp>
          <p:nvSpPr>
            <p:cNvPr id="301" name="Google Shape;301;p33"/>
            <p:cNvSpPr/>
            <p:nvPr/>
          </p:nvSpPr>
          <p:spPr>
            <a:xfrm>
              <a:off x="3344449" y="1699710"/>
              <a:ext cx="1710300" cy="16224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2" name="Google Shape;30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0692" y="1699762"/>
              <a:ext cx="1797607" cy="1622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33"/>
            <p:cNvSpPr/>
            <p:nvPr/>
          </p:nvSpPr>
          <p:spPr>
            <a:xfrm>
              <a:off x="4504731" y="2131782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4060941" y="1906749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639649" y="2131778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3667316" y="2648134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4059834" y="2874761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4452356" y="2625726"/>
              <a:ext cx="267000" cy="273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