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74F1F5-BB91-9B27-DBD7-7131777D4EC2}" name="Hicks, Ethan" initials="EH" userId="S::ehicks12@kent.edu::bc4a9df9-60bb-4a3d-b973-0fe21121e37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76"/>
    <a:srgbClr val="EFAB00"/>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45EAD4-FCC4-FCA5-901A-88D00A43060E}" v="1" dt="2025-06-06T15:49:27.6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934" autoAdjust="0"/>
    <p:restoredTop sz="95016" autoAdjust="0"/>
  </p:normalViewPr>
  <p:slideViewPr>
    <p:cSldViewPr snapToGrid="0">
      <p:cViewPr varScale="1">
        <p:scale>
          <a:sx n="13" d="100"/>
          <a:sy n="13" d="100"/>
        </p:scale>
        <p:origin x="1708"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p>
        </p:txBody>
      </p:sp>
      <p:sp>
        <p:nvSpPr>
          <p:cNvPr id="4" name="Date Placeholder 3"/>
          <p:cNvSpPr>
            <a:spLocks noGrp="1"/>
          </p:cNvSpPr>
          <p:nvPr>
            <p:ph type="dt" sz="half" idx="10"/>
          </p:nvPr>
        </p:nvSpPr>
        <p:spPr/>
        <p:txBody>
          <a:bodyPr/>
          <a:lstStyle/>
          <a:p>
            <a:fld id="{A6334D44-6781-4E35-8759-5ED785E4D86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220399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334D44-6781-4E35-8759-5ED785E4D86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76403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334D44-6781-4E35-8759-5ED785E4D86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283597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334D44-6781-4E35-8759-5ED785E4D86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1976714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334D44-6781-4E35-8759-5ED785E4D86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3961647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6334D44-6781-4E35-8759-5ED785E4D861}"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917358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6334D44-6781-4E35-8759-5ED785E4D861}"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262775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334D44-6781-4E35-8759-5ED785E4D861}"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2480463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334D44-6781-4E35-8759-5ED785E4D861}"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1046979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A6334D44-6781-4E35-8759-5ED785E4D861}"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19803860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A6334D44-6781-4E35-8759-5ED785E4D861}"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8C13D-2DFB-4462-9004-1FEAE831B98C}" type="slidenum">
              <a:rPr lang="en-US" smtClean="0"/>
              <a:t>‹#›</a:t>
            </a:fld>
            <a:endParaRPr lang="en-US"/>
          </a:p>
        </p:txBody>
      </p:sp>
    </p:spTree>
    <p:extLst>
      <p:ext uri="{BB962C8B-B14F-4D97-AF65-F5344CB8AC3E}">
        <p14:creationId xmlns:p14="http://schemas.microsoft.com/office/powerpoint/2010/main" val="3476169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A6334D44-6781-4E35-8759-5ED785E4D861}" type="datetimeFigureOut">
              <a:rPr lang="en-US" smtClean="0"/>
              <a:t>11/18/2025</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44F8C13D-2DFB-4462-9004-1FEAE831B98C}" type="slidenum">
              <a:rPr lang="en-US" smtClean="0"/>
              <a:t>‹#›</a:t>
            </a:fld>
            <a:endParaRPr lang="en-US"/>
          </a:p>
        </p:txBody>
      </p:sp>
    </p:spTree>
    <p:extLst>
      <p:ext uri="{BB962C8B-B14F-4D97-AF65-F5344CB8AC3E}">
        <p14:creationId xmlns:p14="http://schemas.microsoft.com/office/powerpoint/2010/main" val="27779680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3" name="Group 52">
            <a:extLst>
              <a:ext uri="{FF2B5EF4-FFF2-40B4-BE49-F238E27FC236}">
                <a16:creationId xmlns:a16="http://schemas.microsoft.com/office/drawing/2014/main" id="{4B91B4BF-DEB7-48D4-D42C-4265453F17FE}"/>
              </a:ext>
            </a:extLst>
          </p:cNvPr>
          <p:cNvGrpSpPr/>
          <p:nvPr/>
        </p:nvGrpSpPr>
        <p:grpSpPr>
          <a:xfrm>
            <a:off x="29231538" y="11179014"/>
            <a:ext cx="13279220" cy="7608184"/>
            <a:chOff x="29228805" y="11275715"/>
            <a:chExt cx="13279220" cy="7573632"/>
          </a:xfrm>
        </p:grpSpPr>
        <p:pic>
          <p:nvPicPr>
            <p:cNvPr id="49" name="Picture 48">
              <a:extLst>
                <a:ext uri="{FF2B5EF4-FFF2-40B4-BE49-F238E27FC236}">
                  <a16:creationId xmlns:a16="http://schemas.microsoft.com/office/drawing/2014/main" id="{1F37678C-5A26-1087-F76E-27980F1EAA00}"/>
                </a:ext>
              </a:extLst>
            </p:cNvPr>
            <p:cNvPicPr>
              <a:picLocks noChangeAspect="1"/>
            </p:cNvPicPr>
            <p:nvPr/>
          </p:nvPicPr>
          <p:blipFill>
            <a:blip r:embed="rId2"/>
            <a:stretch>
              <a:fillRect/>
            </a:stretch>
          </p:blipFill>
          <p:spPr>
            <a:xfrm>
              <a:off x="29228805" y="11275715"/>
              <a:ext cx="13279220" cy="7573632"/>
            </a:xfrm>
            <a:prstGeom prst="rect">
              <a:avLst/>
            </a:prstGeom>
            <a:ln>
              <a:solidFill>
                <a:srgbClr val="003976"/>
              </a:solidFill>
            </a:ln>
          </p:spPr>
        </p:pic>
        <p:sp>
          <p:nvSpPr>
            <p:cNvPr id="51" name="TextBox 50">
              <a:extLst>
                <a:ext uri="{FF2B5EF4-FFF2-40B4-BE49-F238E27FC236}">
                  <a16:creationId xmlns:a16="http://schemas.microsoft.com/office/drawing/2014/main" id="{64666417-8264-B740-3C7E-85EC18A1D2AD}"/>
                </a:ext>
              </a:extLst>
            </p:cNvPr>
            <p:cNvSpPr txBox="1"/>
            <p:nvPr/>
          </p:nvSpPr>
          <p:spPr>
            <a:xfrm>
              <a:off x="31114464" y="11459387"/>
              <a:ext cx="10517790" cy="461665"/>
            </a:xfrm>
            <a:prstGeom prst="rect">
              <a:avLst/>
            </a:prstGeom>
            <a:noFill/>
          </p:spPr>
          <p:txBody>
            <a:bodyPr wrap="square">
              <a:spAutoFit/>
            </a:bodyPr>
            <a:lstStyle/>
            <a:p>
              <a:pPr algn="ctr" rtl="0">
                <a:defRPr sz="1400" b="0" i="0" u="none" strike="noStrike" kern="1200" spc="0" baseline="0">
                  <a:solidFill>
                    <a:prstClr val="black">
                      <a:lumMod val="65000"/>
                      <a:lumOff val="35000"/>
                    </a:prstClr>
                  </a:solidFill>
                  <a:latin typeface="+mn-lt"/>
                  <a:ea typeface="+mn-ea"/>
                  <a:cs typeface="+mn-cs"/>
                </a:defRPr>
              </a:pPr>
              <a:r>
                <a:rPr lang="en-US" sz="2400" b="1" dirty="0">
                  <a:latin typeface="Verdana" panose="020B0604030504040204" pitchFamily="34" charset="0"/>
                  <a:ea typeface="Verdana" panose="020B0604030504040204" pitchFamily="34" charset="0"/>
                  <a:cs typeface="Times New Roman" panose="02020603050405020304" pitchFamily="18" charset="0"/>
                </a:rPr>
                <a:t>bitcoin data, minimum confirmation depth vs. dollar value</a:t>
              </a:r>
            </a:p>
          </p:txBody>
        </p:sp>
      </p:grpSp>
      <p:grpSp>
        <p:nvGrpSpPr>
          <p:cNvPr id="52" name="Group 51">
            <a:extLst>
              <a:ext uri="{FF2B5EF4-FFF2-40B4-BE49-F238E27FC236}">
                <a16:creationId xmlns:a16="http://schemas.microsoft.com/office/drawing/2014/main" id="{055B6A19-ABD3-268E-4E09-3A542DE109F7}"/>
              </a:ext>
            </a:extLst>
          </p:cNvPr>
          <p:cNvGrpSpPr/>
          <p:nvPr/>
        </p:nvGrpSpPr>
        <p:grpSpPr>
          <a:xfrm>
            <a:off x="15476914" y="11275714"/>
            <a:ext cx="12696853" cy="7608182"/>
            <a:chOff x="15499007" y="11275714"/>
            <a:chExt cx="12735789" cy="7608182"/>
          </a:xfrm>
        </p:grpSpPr>
        <p:pic>
          <p:nvPicPr>
            <p:cNvPr id="47" name="Picture 46">
              <a:extLst>
                <a:ext uri="{FF2B5EF4-FFF2-40B4-BE49-F238E27FC236}">
                  <a16:creationId xmlns:a16="http://schemas.microsoft.com/office/drawing/2014/main" id="{8E99BA92-B53C-4859-866E-057F873ADBC4}"/>
                </a:ext>
              </a:extLst>
            </p:cNvPr>
            <p:cNvPicPr>
              <a:picLocks noChangeAspect="1"/>
            </p:cNvPicPr>
            <p:nvPr/>
          </p:nvPicPr>
          <p:blipFill>
            <a:blip r:embed="rId3"/>
            <a:stretch>
              <a:fillRect/>
            </a:stretch>
          </p:blipFill>
          <p:spPr>
            <a:xfrm>
              <a:off x="15499007" y="11275714"/>
              <a:ext cx="12735789" cy="7608182"/>
            </a:xfrm>
            <a:prstGeom prst="rect">
              <a:avLst/>
            </a:prstGeom>
            <a:ln>
              <a:solidFill>
                <a:srgbClr val="EFAB00"/>
              </a:solidFill>
            </a:ln>
          </p:spPr>
        </p:pic>
        <p:sp>
          <p:nvSpPr>
            <p:cNvPr id="50" name="TextBox 49">
              <a:extLst>
                <a:ext uri="{FF2B5EF4-FFF2-40B4-BE49-F238E27FC236}">
                  <a16:creationId xmlns:a16="http://schemas.microsoft.com/office/drawing/2014/main" id="{52EA5C68-8175-6381-E74A-1EE147F7AF0A}"/>
                </a:ext>
              </a:extLst>
            </p:cNvPr>
            <p:cNvSpPr txBox="1"/>
            <p:nvPr/>
          </p:nvSpPr>
          <p:spPr>
            <a:xfrm>
              <a:off x="17923442" y="11434217"/>
              <a:ext cx="8899022" cy="459910"/>
            </a:xfrm>
            <a:prstGeom prst="rect">
              <a:avLst/>
            </a:prstGeom>
            <a:noFill/>
          </p:spPr>
          <p:txBody>
            <a:bodyPr wrap="square">
              <a:spAutoFit/>
            </a:bodyPr>
            <a:lstStyle/>
            <a:p>
              <a:pPr algn="ctr" rtl="0">
                <a:defRPr sz="1400" b="0" i="0" u="none" strike="noStrike" kern="1200" spc="0" baseline="0">
                  <a:solidFill>
                    <a:prstClr val="black">
                      <a:lumMod val="65000"/>
                      <a:lumOff val="35000"/>
                    </a:prstClr>
                  </a:solidFill>
                  <a:latin typeface="+mn-lt"/>
                  <a:ea typeface="+mn-ea"/>
                  <a:cs typeface="+mn-cs"/>
                </a:defRPr>
              </a:pPr>
              <a:r>
                <a:rPr lang="en-US" sz="2400" b="1" dirty="0">
                  <a:latin typeface="Verdana" panose="020B0604030504040204" pitchFamily="34" charset="0"/>
                  <a:ea typeface="Verdana" panose="020B0604030504040204" pitchFamily="34" charset="0"/>
                  <a:cs typeface="Times New Roman" panose="02020603050405020304" pitchFamily="18" charset="0"/>
                </a:rPr>
                <a:t>bitcoin data, probability of flip vs. depth</a:t>
              </a:r>
            </a:p>
          </p:txBody>
        </p:sp>
      </p:grpSp>
      <p:grpSp>
        <p:nvGrpSpPr>
          <p:cNvPr id="45" name="Group 44">
            <a:extLst>
              <a:ext uri="{FF2B5EF4-FFF2-40B4-BE49-F238E27FC236}">
                <a16:creationId xmlns:a16="http://schemas.microsoft.com/office/drawing/2014/main" id="{48BE506F-277F-B392-B6B5-3D1B10F951C2}"/>
              </a:ext>
            </a:extLst>
          </p:cNvPr>
          <p:cNvGrpSpPr/>
          <p:nvPr/>
        </p:nvGrpSpPr>
        <p:grpSpPr>
          <a:xfrm>
            <a:off x="29231538" y="3451168"/>
            <a:ext cx="13276487" cy="7608183"/>
            <a:chOff x="26351507" y="3661516"/>
            <a:chExt cx="10998748" cy="6618933"/>
          </a:xfrm>
        </p:grpSpPr>
        <p:pic>
          <p:nvPicPr>
            <p:cNvPr id="43" name="Picture 42">
              <a:extLst>
                <a:ext uri="{FF2B5EF4-FFF2-40B4-BE49-F238E27FC236}">
                  <a16:creationId xmlns:a16="http://schemas.microsoft.com/office/drawing/2014/main" id="{D683FEE9-0813-F64E-19B4-4D342A5C7795}"/>
                </a:ext>
              </a:extLst>
            </p:cNvPr>
            <p:cNvPicPr>
              <a:picLocks noChangeAspect="1"/>
            </p:cNvPicPr>
            <p:nvPr/>
          </p:nvPicPr>
          <p:blipFill>
            <a:blip r:embed="rId4"/>
            <a:stretch>
              <a:fillRect/>
            </a:stretch>
          </p:blipFill>
          <p:spPr>
            <a:xfrm>
              <a:off x="26351507" y="3661516"/>
              <a:ext cx="10998748" cy="6618933"/>
            </a:xfrm>
            <a:prstGeom prst="rect">
              <a:avLst/>
            </a:prstGeom>
            <a:ln>
              <a:solidFill>
                <a:srgbClr val="EFAB00"/>
              </a:solidFill>
            </a:ln>
          </p:spPr>
        </p:pic>
        <p:sp>
          <p:nvSpPr>
            <p:cNvPr id="44" name="TextBox 43">
              <a:extLst>
                <a:ext uri="{FF2B5EF4-FFF2-40B4-BE49-F238E27FC236}">
                  <a16:creationId xmlns:a16="http://schemas.microsoft.com/office/drawing/2014/main" id="{839032F9-1875-0D4E-D4F3-33E61D1922AE}"/>
                </a:ext>
              </a:extLst>
            </p:cNvPr>
            <p:cNvSpPr txBox="1"/>
            <p:nvPr/>
          </p:nvSpPr>
          <p:spPr>
            <a:xfrm>
              <a:off x="27995843" y="3947026"/>
              <a:ext cx="7372289" cy="400110"/>
            </a:xfrm>
            <a:prstGeom prst="rect">
              <a:avLst/>
            </a:prstGeom>
            <a:noFill/>
          </p:spPr>
          <p:txBody>
            <a:bodyPr wrap="square">
              <a:spAutoFit/>
            </a:bodyPr>
            <a:lstStyle/>
            <a:p>
              <a:pPr algn="ctr" rtl="0">
                <a:defRPr sz="1400" b="0" i="0" u="none" strike="noStrike" kern="1200" spc="0" baseline="0">
                  <a:solidFill>
                    <a:prstClr val="black">
                      <a:lumMod val="65000"/>
                      <a:lumOff val="35000"/>
                    </a:prstClr>
                  </a:solidFill>
                  <a:latin typeface="+mn-lt"/>
                  <a:ea typeface="+mn-ea"/>
                  <a:cs typeface="+mn-cs"/>
                </a:defRPr>
              </a:pPr>
              <a:r>
                <a:rPr lang="en-US" sz="2400" b="1" dirty="0">
                  <a:latin typeface="Verdana" panose="020B0604030504040204" pitchFamily="34" charset="0"/>
                  <a:ea typeface="Verdana" panose="020B0604030504040204" pitchFamily="34" charset="0"/>
                  <a:cs typeface="Times New Roman" panose="02020603050405020304" pitchFamily="18" charset="0"/>
                </a:rPr>
                <a:t>minimum confirmation depth vs. dollar value</a:t>
              </a:r>
            </a:p>
          </p:txBody>
        </p:sp>
      </p:grpSp>
      <p:grpSp>
        <p:nvGrpSpPr>
          <p:cNvPr id="41" name="Group 40">
            <a:extLst>
              <a:ext uri="{FF2B5EF4-FFF2-40B4-BE49-F238E27FC236}">
                <a16:creationId xmlns:a16="http://schemas.microsoft.com/office/drawing/2014/main" id="{40CF66E9-ABBA-1D54-7165-D480481626C8}"/>
              </a:ext>
            </a:extLst>
          </p:cNvPr>
          <p:cNvGrpSpPr/>
          <p:nvPr/>
        </p:nvGrpSpPr>
        <p:grpSpPr>
          <a:xfrm>
            <a:off x="15476914" y="3451168"/>
            <a:ext cx="12757886" cy="7608183"/>
            <a:chOff x="24939407" y="3536194"/>
            <a:chExt cx="10671393" cy="6351437"/>
          </a:xfrm>
        </p:grpSpPr>
        <p:pic>
          <p:nvPicPr>
            <p:cNvPr id="14" name="Picture 13">
              <a:extLst>
                <a:ext uri="{FF2B5EF4-FFF2-40B4-BE49-F238E27FC236}">
                  <a16:creationId xmlns:a16="http://schemas.microsoft.com/office/drawing/2014/main" id="{3CD61FF4-29B6-BF08-E465-4C4CB0711681}"/>
                </a:ext>
              </a:extLst>
            </p:cNvPr>
            <p:cNvPicPr>
              <a:picLocks noChangeAspect="1"/>
            </p:cNvPicPr>
            <p:nvPr/>
          </p:nvPicPr>
          <p:blipFill>
            <a:blip r:embed="rId5"/>
            <a:stretch>
              <a:fillRect/>
            </a:stretch>
          </p:blipFill>
          <p:spPr>
            <a:xfrm>
              <a:off x="24939407" y="3536194"/>
              <a:ext cx="10671393" cy="6351437"/>
            </a:xfrm>
            <a:prstGeom prst="rect">
              <a:avLst/>
            </a:prstGeom>
            <a:ln>
              <a:solidFill>
                <a:srgbClr val="003976"/>
              </a:solidFill>
            </a:ln>
          </p:spPr>
        </p:pic>
        <p:sp>
          <p:nvSpPr>
            <p:cNvPr id="38" name="TextBox 37">
              <a:extLst>
                <a:ext uri="{FF2B5EF4-FFF2-40B4-BE49-F238E27FC236}">
                  <a16:creationId xmlns:a16="http://schemas.microsoft.com/office/drawing/2014/main" id="{38394991-57ED-A67E-D129-42862C551262}"/>
                </a:ext>
              </a:extLst>
            </p:cNvPr>
            <p:cNvSpPr txBox="1"/>
            <p:nvPr/>
          </p:nvSpPr>
          <p:spPr>
            <a:xfrm>
              <a:off x="28318438" y="3631154"/>
              <a:ext cx="4778386" cy="400110"/>
            </a:xfrm>
            <a:prstGeom prst="rect">
              <a:avLst/>
            </a:prstGeom>
            <a:noFill/>
          </p:spPr>
          <p:txBody>
            <a:bodyPr wrap="square">
              <a:spAutoFit/>
            </a:bodyPr>
            <a:lstStyle/>
            <a:p>
              <a:pPr algn="ctr" rtl="0">
                <a:defRPr sz="1400" b="0" i="0" u="none" strike="noStrike" kern="1200" spc="0" baseline="0">
                  <a:solidFill>
                    <a:prstClr val="black">
                      <a:lumMod val="65000"/>
                      <a:lumOff val="35000"/>
                    </a:prstClr>
                  </a:solidFill>
                  <a:latin typeface="+mn-lt"/>
                  <a:ea typeface="+mn-ea"/>
                  <a:cs typeface="+mn-cs"/>
                </a:defRPr>
              </a:pPr>
              <a:r>
                <a:rPr lang="en-US" sz="2400" b="1" dirty="0">
                  <a:latin typeface="Verdana" panose="020B0604030504040204" pitchFamily="34" charset="0"/>
                  <a:ea typeface="Verdana" panose="020B0604030504040204" pitchFamily="34" charset="0"/>
                  <a:cs typeface="Times New Roman" panose="02020603050405020304" pitchFamily="18" charset="0"/>
                </a:rPr>
                <a:t>number of switches by length</a:t>
              </a:r>
            </a:p>
          </p:txBody>
        </p:sp>
      </p:grpSp>
      <p:sp>
        <p:nvSpPr>
          <p:cNvPr id="7" name="TextBox 6">
            <a:extLst>
              <a:ext uri="{FF2B5EF4-FFF2-40B4-BE49-F238E27FC236}">
                <a16:creationId xmlns:a16="http://schemas.microsoft.com/office/drawing/2014/main" id="{82EBF1D6-3C99-786F-6AD6-5433028BD2CC}"/>
              </a:ext>
            </a:extLst>
          </p:cNvPr>
          <p:cNvSpPr txBox="1"/>
          <p:nvPr/>
        </p:nvSpPr>
        <p:spPr>
          <a:xfrm>
            <a:off x="5067272" y="310268"/>
            <a:ext cx="35548558" cy="830997"/>
          </a:xfrm>
          <a:prstGeom prst="rect">
            <a:avLst/>
          </a:prstGeom>
          <a:noFill/>
        </p:spPr>
        <p:txBody>
          <a:bodyPr wrap="square" lIns="91440" tIns="45720" rIns="91440" bIns="45720" rtlCol="0" anchor="t">
            <a:spAutoFit/>
          </a:bodyPr>
          <a:lstStyle/>
          <a:p>
            <a:pPr algn="ctr"/>
            <a:r>
              <a:rPr lang="en-US" sz="4800" b="1" dirty="0">
                <a:solidFill>
                  <a:srgbClr val="003976"/>
                </a:solidFill>
                <a:latin typeface="Verdana"/>
                <a:ea typeface="Verdana"/>
                <a:cs typeface="Times New Roman"/>
              </a:rPr>
              <a:t>When Can You Trust Bitcoin? Value-Dependent Block Confirmation to Determine Transaction Finality</a:t>
            </a:r>
          </a:p>
        </p:txBody>
      </p:sp>
      <p:sp>
        <p:nvSpPr>
          <p:cNvPr id="8" name="TextBox 7">
            <a:extLst>
              <a:ext uri="{FF2B5EF4-FFF2-40B4-BE49-F238E27FC236}">
                <a16:creationId xmlns:a16="http://schemas.microsoft.com/office/drawing/2014/main" id="{DBAF08C5-6B8E-8598-44CD-F8EFE801F820}"/>
              </a:ext>
            </a:extLst>
          </p:cNvPr>
          <p:cNvSpPr txBox="1"/>
          <p:nvPr/>
        </p:nvSpPr>
        <p:spPr>
          <a:xfrm>
            <a:off x="11006629" y="1227482"/>
            <a:ext cx="21877942" cy="569387"/>
          </a:xfrm>
          <a:prstGeom prst="rect">
            <a:avLst/>
          </a:prstGeom>
          <a:solidFill>
            <a:srgbClr val="EFAB00"/>
          </a:solidFill>
          <a:ln>
            <a:solidFill>
              <a:srgbClr val="003976"/>
            </a:solidFill>
          </a:ln>
        </p:spPr>
        <p:txBody>
          <a:bodyPr wrap="square" lIns="91440" tIns="45720" rIns="91440" bIns="45720" rtlCol="0" anchor="t">
            <a:spAutoFit/>
          </a:bodyPr>
          <a:lstStyle/>
          <a:p>
            <a:pPr algn="ctr"/>
            <a:r>
              <a:rPr lang="en-US" sz="3100" dirty="0">
                <a:solidFill>
                  <a:schemeClr val="bg1"/>
                </a:solidFill>
                <a:latin typeface="Verdana"/>
                <a:ea typeface="Verdana"/>
                <a:cs typeface="Times New Roman"/>
              </a:rPr>
              <a:t>Presenter: Joseph Oglio       Authors: Ethan Hicks, Joseph Oglio, Mikhail Nesterenko, and Gokarna Sharma</a:t>
            </a:r>
          </a:p>
        </p:txBody>
      </p:sp>
      <p:cxnSp>
        <p:nvCxnSpPr>
          <p:cNvPr id="4" name="Straight Connector 3">
            <a:extLst>
              <a:ext uri="{FF2B5EF4-FFF2-40B4-BE49-F238E27FC236}">
                <a16:creationId xmlns:a16="http://schemas.microsoft.com/office/drawing/2014/main" id="{63DFB559-02DD-FBA4-1BCD-68E47CBA7198}"/>
              </a:ext>
            </a:extLst>
          </p:cNvPr>
          <p:cNvCxnSpPr/>
          <p:nvPr/>
        </p:nvCxnSpPr>
        <p:spPr>
          <a:xfrm>
            <a:off x="-25401" y="2123124"/>
            <a:ext cx="43891200" cy="0"/>
          </a:xfrm>
          <a:prstGeom prst="line">
            <a:avLst/>
          </a:prstGeom>
          <a:ln w="76200">
            <a:solidFill>
              <a:srgbClr val="EFAB00"/>
            </a:solidFill>
          </a:ln>
        </p:spPr>
        <p:style>
          <a:lnRef idx="2">
            <a:schemeClr val="dk1"/>
          </a:lnRef>
          <a:fillRef idx="0">
            <a:schemeClr val="dk1"/>
          </a:fillRef>
          <a:effectRef idx="1">
            <a:schemeClr val="dk1"/>
          </a:effectRef>
          <a:fontRef idx="minor">
            <a:schemeClr val="tx1"/>
          </a:fontRef>
        </p:style>
      </p:cxnSp>
      <p:pic>
        <p:nvPicPr>
          <p:cNvPr id="1030" name="Picture 6" descr="Simplified diagram of a blockchain | Download Scientific Diagram">
            <a:extLst>
              <a:ext uri="{FF2B5EF4-FFF2-40B4-BE49-F238E27FC236}">
                <a16:creationId xmlns:a16="http://schemas.microsoft.com/office/drawing/2014/main" id="{87C916B1-4978-8484-3ED4-264622CE53E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6076" y="3696027"/>
            <a:ext cx="13297802" cy="504979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956D0F98-5278-63EF-954D-DFC365B19602}"/>
              </a:ext>
            </a:extLst>
          </p:cNvPr>
          <p:cNvSpPr/>
          <p:nvPr/>
        </p:nvSpPr>
        <p:spPr>
          <a:xfrm>
            <a:off x="1214340" y="2431045"/>
            <a:ext cx="12827593" cy="945200"/>
          </a:xfrm>
          <a:prstGeom prst="rect">
            <a:avLst/>
          </a:prstGeom>
          <a:solidFill>
            <a:srgbClr val="EFAB00"/>
          </a:solidFill>
          <a:ln>
            <a:solidFill>
              <a:srgbClr val="00397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a:solidFill>
                  <a:schemeClr val="bg1"/>
                </a:solidFill>
                <a:latin typeface="Verdana" panose="020B0604030504040204" pitchFamily="34" charset="0"/>
                <a:ea typeface="Verdana" panose="020B0604030504040204" pitchFamily="34" charset="0"/>
                <a:cs typeface="Times New Roman" panose="02020603050405020304" pitchFamily="18" charset="0"/>
              </a:rPr>
              <a:t>Introduction</a:t>
            </a:r>
          </a:p>
        </p:txBody>
      </p:sp>
      <p:sp>
        <p:nvSpPr>
          <p:cNvPr id="12" name="Rectangle 11">
            <a:extLst>
              <a:ext uri="{FF2B5EF4-FFF2-40B4-BE49-F238E27FC236}">
                <a16:creationId xmlns:a16="http://schemas.microsoft.com/office/drawing/2014/main" id="{C6F6D332-1BD0-7A0C-254A-8523E2AD796E}"/>
              </a:ext>
            </a:extLst>
          </p:cNvPr>
          <p:cNvSpPr/>
          <p:nvPr/>
        </p:nvSpPr>
        <p:spPr>
          <a:xfrm>
            <a:off x="15611635" y="2431045"/>
            <a:ext cx="27344326" cy="945200"/>
          </a:xfrm>
          <a:prstGeom prst="rect">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a:solidFill>
                  <a:schemeClr val="bg1"/>
                </a:solidFill>
                <a:latin typeface="Verdana" panose="020B0604030504040204" pitchFamily="34" charset="0"/>
                <a:ea typeface="Verdana" panose="020B0604030504040204" pitchFamily="34" charset="0"/>
                <a:cs typeface="Times New Roman" panose="02020603050405020304" pitchFamily="18" charset="0"/>
              </a:rPr>
              <a:t>Results</a:t>
            </a:r>
          </a:p>
        </p:txBody>
      </p:sp>
      <p:cxnSp>
        <p:nvCxnSpPr>
          <p:cNvPr id="15" name="Straight Connector 14">
            <a:extLst>
              <a:ext uri="{FF2B5EF4-FFF2-40B4-BE49-F238E27FC236}">
                <a16:creationId xmlns:a16="http://schemas.microsoft.com/office/drawing/2014/main" id="{7A0497DF-6D03-7D2F-A1C9-7033D7ABA171}"/>
              </a:ext>
            </a:extLst>
          </p:cNvPr>
          <p:cNvCxnSpPr>
            <a:cxnSpLocks/>
          </p:cNvCxnSpPr>
          <p:nvPr/>
        </p:nvCxnSpPr>
        <p:spPr>
          <a:xfrm>
            <a:off x="14718890" y="2444414"/>
            <a:ext cx="0" cy="29972541"/>
          </a:xfrm>
          <a:prstGeom prst="line">
            <a:avLst/>
          </a:prstGeom>
          <a:ln w="76200">
            <a:solidFill>
              <a:srgbClr val="003976"/>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17F3BBD3-32F5-C23D-6638-29B4362CFE7D}"/>
              </a:ext>
            </a:extLst>
          </p:cNvPr>
          <p:cNvCxnSpPr/>
          <p:nvPr/>
        </p:nvCxnSpPr>
        <p:spPr>
          <a:xfrm>
            <a:off x="15368645" y="18924639"/>
            <a:ext cx="27638478" cy="0"/>
          </a:xfrm>
          <a:prstGeom prst="line">
            <a:avLst/>
          </a:prstGeom>
          <a:ln w="76200">
            <a:solidFill>
              <a:srgbClr val="FFC000"/>
            </a:solidFill>
          </a:ln>
        </p:spPr>
        <p:style>
          <a:lnRef idx="2">
            <a:schemeClr val="accent1"/>
          </a:lnRef>
          <a:fillRef idx="0">
            <a:schemeClr val="accent1"/>
          </a:fillRef>
          <a:effectRef idx="1">
            <a:schemeClr val="accent1"/>
          </a:effectRef>
          <a:fontRef idx="minor">
            <a:schemeClr val="tx1"/>
          </a:fontRef>
        </p:style>
      </p:cxnSp>
      <p:sp>
        <p:nvSpPr>
          <p:cNvPr id="26" name="Rectangle 25">
            <a:extLst>
              <a:ext uri="{FF2B5EF4-FFF2-40B4-BE49-F238E27FC236}">
                <a16:creationId xmlns:a16="http://schemas.microsoft.com/office/drawing/2014/main" id="{F78731F8-143D-9561-D408-7D78A4C41D93}"/>
              </a:ext>
            </a:extLst>
          </p:cNvPr>
          <p:cNvSpPr/>
          <p:nvPr/>
        </p:nvSpPr>
        <p:spPr>
          <a:xfrm>
            <a:off x="15566957" y="25313544"/>
            <a:ext cx="12827594" cy="945201"/>
          </a:xfrm>
          <a:prstGeom prst="rect">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a:solidFill>
                  <a:schemeClr val="bg1"/>
                </a:solidFill>
                <a:latin typeface="Verdana" panose="020B0604030504040204" pitchFamily="34" charset="0"/>
                <a:ea typeface="Verdana" panose="020B0604030504040204" pitchFamily="34" charset="0"/>
                <a:cs typeface="Times New Roman" panose="02020603050405020304" pitchFamily="18" charset="0"/>
              </a:rPr>
              <a:t>Experiment Results &amp; Analysis</a:t>
            </a:r>
          </a:p>
        </p:txBody>
      </p:sp>
      <p:sp>
        <p:nvSpPr>
          <p:cNvPr id="27" name="Rectangle 26">
            <a:extLst>
              <a:ext uri="{FF2B5EF4-FFF2-40B4-BE49-F238E27FC236}">
                <a16:creationId xmlns:a16="http://schemas.microsoft.com/office/drawing/2014/main" id="{03A4544E-A3C8-B45B-3387-A3838AFBD601}"/>
              </a:ext>
            </a:extLst>
          </p:cNvPr>
          <p:cNvSpPr/>
          <p:nvPr/>
        </p:nvSpPr>
        <p:spPr>
          <a:xfrm>
            <a:off x="29959562" y="19201912"/>
            <a:ext cx="12827594" cy="945201"/>
          </a:xfrm>
          <a:prstGeom prst="rect">
            <a:avLst/>
          </a:prstGeom>
          <a:solidFill>
            <a:srgbClr val="EFAB00"/>
          </a:solidFill>
          <a:ln>
            <a:solidFill>
              <a:srgbClr val="00397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a:solidFill>
                  <a:schemeClr val="bg1"/>
                </a:solidFill>
                <a:latin typeface="Verdana" panose="020B0604030504040204" pitchFamily="34" charset="0"/>
                <a:ea typeface="Verdana" panose="020B0604030504040204" pitchFamily="34" charset="0"/>
                <a:cs typeface="Times New Roman" panose="02020603050405020304" pitchFamily="18" charset="0"/>
              </a:rPr>
              <a:t>Future Work / Conclusion</a:t>
            </a:r>
          </a:p>
        </p:txBody>
      </p:sp>
      <p:cxnSp>
        <p:nvCxnSpPr>
          <p:cNvPr id="29" name="Straight Connector 28">
            <a:extLst>
              <a:ext uri="{FF2B5EF4-FFF2-40B4-BE49-F238E27FC236}">
                <a16:creationId xmlns:a16="http://schemas.microsoft.com/office/drawing/2014/main" id="{95B3A9EF-2A82-F1C7-BFE5-A60A0EFA5DAC}"/>
              </a:ext>
            </a:extLst>
          </p:cNvPr>
          <p:cNvCxnSpPr>
            <a:cxnSpLocks/>
          </p:cNvCxnSpPr>
          <p:nvPr/>
        </p:nvCxnSpPr>
        <p:spPr>
          <a:xfrm>
            <a:off x="29214843" y="19202981"/>
            <a:ext cx="68955" cy="13213974"/>
          </a:xfrm>
          <a:prstGeom prst="line">
            <a:avLst/>
          </a:prstGeom>
          <a:ln w="76200">
            <a:solidFill>
              <a:srgbClr val="003976"/>
            </a:solidFill>
          </a:ln>
        </p:spPr>
        <p:style>
          <a:lnRef idx="2">
            <a:schemeClr val="accent1"/>
          </a:lnRef>
          <a:fillRef idx="0">
            <a:schemeClr val="accent1"/>
          </a:fillRef>
          <a:effectRef idx="1">
            <a:schemeClr val="accent1"/>
          </a:effectRef>
          <a:fontRef idx="minor">
            <a:schemeClr val="tx1"/>
          </a:fontRef>
        </p:style>
      </p:cxnSp>
      <p:sp>
        <p:nvSpPr>
          <p:cNvPr id="39" name="TextBox 38">
            <a:extLst>
              <a:ext uri="{FF2B5EF4-FFF2-40B4-BE49-F238E27FC236}">
                <a16:creationId xmlns:a16="http://schemas.microsoft.com/office/drawing/2014/main" id="{EA6BADF7-AEEC-3A2C-6B5B-02238BE9E7BA}"/>
              </a:ext>
            </a:extLst>
          </p:cNvPr>
          <p:cNvSpPr txBox="1"/>
          <p:nvPr/>
        </p:nvSpPr>
        <p:spPr>
          <a:xfrm>
            <a:off x="15610410" y="26410190"/>
            <a:ext cx="12827594" cy="5909310"/>
          </a:xfrm>
          <a:prstGeom prst="rect">
            <a:avLst/>
          </a:prstGeom>
          <a:noFill/>
        </p:spPr>
        <p:txBody>
          <a:bodyPr wrap="square" lIns="91440" tIns="45720" rIns="91440" bIns="45720" rtlCol="0" anchor="t">
            <a:spAutoFit/>
          </a:bodyPr>
          <a:lstStyle/>
          <a:p>
            <a:pPr algn="ctr">
              <a:spcAft>
                <a:spcPts val="1200"/>
              </a:spcAft>
            </a:pPr>
            <a:r>
              <a:rPr lang="en-US" sz="2600" b="1" dirty="0">
                <a:solidFill>
                  <a:srgbClr val="003976"/>
                </a:solidFill>
                <a:latin typeface="Verdana"/>
                <a:ea typeface="Verdana"/>
                <a:cs typeface="Times New Roman"/>
              </a:rPr>
              <a:t>(refer to above graph numbers)</a:t>
            </a:r>
          </a:p>
          <a:p>
            <a:pPr marL="514350" indent="-514350">
              <a:spcAft>
                <a:spcPts val="1200"/>
              </a:spcAft>
              <a:buFont typeface="+mj-lt"/>
              <a:buAutoNum type="arabicPeriod"/>
            </a:pPr>
            <a:r>
              <a:rPr lang="en-US" sz="2600" b="1" dirty="0">
                <a:solidFill>
                  <a:srgbClr val="003976"/>
                </a:solidFill>
                <a:latin typeface="Verdana"/>
                <a:ea typeface="Verdana"/>
                <a:cs typeface="Times New Roman"/>
              </a:rPr>
              <a:t>number of switches by length: </a:t>
            </a:r>
            <a:r>
              <a:rPr lang="en-US" sz="2600" dirty="0">
                <a:latin typeface="Verdana"/>
                <a:ea typeface="Verdana"/>
                <a:cs typeface="Times New Roman"/>
              </a:rPr>
              <a:t>The number of </a:t>
            </a:r>
            <a:r>
              <a:rPr lang="en-US" sz="2600" dirty="0">
                <a:solidFill>
                  <a:srgbClr val="000000"/>
                </a:solidFill>
                <a:latin typeface="Verdana"/>
                <a:ea typeface="Verdana"/>
                <a:cs typeface="Times New Roman"/>
              </a:rPr>
              <a:t>switches and their lengths increase with network delay. As the network delay increases, so does the probability of a transaction being flipped at higher depths.</a:t>
            </a:r>
            <a:endParaRPr lang="en-US" sz="2600" dirty="0">
              <a:latin typeface="Verdana"/>
              <a:ea typeface="Verdana"/>
              <a:cs typeface="Times New Roman"/>
            </a:endParaRPr>
          </a:p>
          <a:p>
            <a:pPr marL="514350" indent="-514350">
              <a:spcAft>
                <a:spcPts val="1200"/>
              </a:spcAft>
              <a:buFont typeface="+mj-lt"/>
              <a:buAutoNum type="arabicPeriod"/>
            </a:pPr>
            <a:r>
              <a:rPr lang="en-US" sz="2600" b="1" dirty="0">
                <a:solidFill>
                  <a:srgbClr val="003976"/>
                </a:solidFill>
                <a:latin typeface="Verdana"/>
                <a:ea typeface="Verdana"/>
                <a:cs typeface="Times New Roman"/>
              </a:rPr>
              <a:t>minimum confirmation depth vs. dollar value: </a:t>
            </a:r>
            <a:r>
              <a:rPr lang="en-US" sz="2600" dirty="0">
                <a:solidFill>
                  <a:srgbClr val="000000"/>
                </a:solidFill>
                <a:latin typeface="Verdana"/>
                <a:ea typeface="Verdana"/>
                <a:cs typeface="Times New Roman"/>
              </a:rPr>
              <a:t>Minimum confirmation depth requirements increase with both transaction value and network delay</a:t>
            </a:r>
            <a:r>
              <a:rPr lang="en-US" sz="2600" dirty="0">
                <a:latin typeface="Verdana"/>
                <a:ea typeface="Verdana"/>
                <a:cs typeface="Times New Roman"/>
              </a:rPr>
              <a:t>. </a:t>
            </a:r>
          </a:p>
          <a:p>
            <a:pPr marL="514350" indent="-514350">
              <a:spcAft>
                <a:spcPts val="1200"/>
              </a:spcAft>
              <a:buFont typeface="+mj-lt"/>
              <a:buAutoNum type="arabicPeriod"/>
            </a:pPr>
            <a:r>
              <a:rPr lang="en-US" sz="2600" b="1" dirty="0">
                <a:solidFill>
                  <a:srgbClr val="003976"/>
                </a:solidFill>
                <a:latin typeface="Verdana"/>
                <a:ea typeface="Verdana"/>
                <a:cs typeface="Times New Roman"/>
              </a:rPr>
              <a:t>bitcoin data, probability of flip vs. depth: </a:t>
            </a:r>
            <a:r>
              <a:rPr lang="en-US" sz="2600" dirty="0">
                <a:latin typeface="Verdana"/>
                <a:ea typeface="Verdana"/>
                <a:cs typeface="Times New Roman"/>
              </a:rPr>
              <a:t>As the block depth increases, its revocation probability declines. This decline is shallower with greater network delay. </a:t>
            </a:r>
          </a:p>
          <a:p>
            <a:pPr marL="514350" indent="-514350">
              <a:spcAft>
                <a:spcPts val="1200"/>
              </a:spcAft>
              <a:buFont typeface="+mj-lt"/>
              <a:buAutoNum type="arabicPeriod"/>
            </a:pPr>
            <a:r>
              <a:rPr lang="en-US" sz="2600" b="1" dirty="0">
                <a:solidFill>
                  <a:srgbClr val="003976"/>
                </a:solidFill>
                <a:latin typeface="Verdana"/>
                <a:ea typeface="Verdana"/>
                <a:cs typeface="Times New Roman"/>
              </a:rPr>
              <a:t>bitcoin data, minimum confirmation depth vs. dollar value: </a:t>
            </a:r>
            <a:r>
              <a:rPr lang="en-US" sz="2600" dirty="0">
                <a:solidFill>
                  <a:srgbClr val="000000"/>
                </a:solidFill>
                <a:latin typeface="Verdana"/>
                <a:ea typeface="Verdana"/>
                <a:cs typeface="Times New Roman"/>
              </a:rPr>
              <a:t>Minimum confirmation depth requirements increase with both transaction value and network delay, s</a:t>
            </a:r>
            <a:r>
              <a:rPr lang="en-US" sz="2600" dirty="0">
                <a:latin typeface="Verdana"/>
                <a:ea typeface="Verdana"/>
                <a:cs typeface="Times New Roman"/>
              </a:rPr>
              <a:t>imilar to figure 2.</a:t>
            </a:r>
            <a:endParaRPr lang="en-US" sz="2600" b="1" dirty="0">
              <a:latin typeface="Verdana"/>
              <a:ea typeface="Verdana"/>
              <a:cs typeface="Times New Roman"/>
            </a:endParaRPr>
          </a:p>
        </p:txBody>
      </p:sp>
      <p:sp>
        <p:nvSpPr>
          <p:cNvPr id="6" name="TextBox 5">
            <a:extLst>
              <a:ext uri="{FF2B5EF4-FFF2-40B4-BE49-F238E27FC236}">
                <a16:creationId xmlns:a16="http://schemas.microsoft.com/office/drawing/2014/main" id="{EDC0AEBA-7B51-72D7-5A56-2B0811EA685A}"/>
              </a:ext>
            </a:extLst>
          </p:cNvPr>
          <p:cNvSpPr txBox="1"/>
          <p:nvPr/>
        </p:nvSpPr>
        <p:spPr>
          <a:xfrm>
            <a:off x="15577217" y="19889086"/>
            <a:ext cx="12827594" cy="5647700"/>
          </a:xfrm>
          <a:prstGeom prst="rect">
            <a:avLst/>
          </a:prstGeom>
          <a:noFill/>
        </p:spPr>
        <p:txBody>
          <a:bodyPr wrap="square" lIns="91440" tIns="45720" rIns="91440" bIns="45720" rtlCol="0" anchor="t">
            <a:spAutoFit/>
          </a:bodyPr>
          <a:lstStyle/>
          <a:p>
            <a:endParaRPr lang="en-US" sz="3100" dirty="0">
              <a:latin typeface="Verdana" panose="020B0604030504040204" pitchFamily="34" charset="0"/>
              <a:ea typeface="Verdana" panose="020B0604030504040204" pitchFamily="34" charset="0"/>
              <a:cs typeface="Times New Roman" panose="02020603050405020304" pitchFamily="18" charset="0"/>
            </a:endParaRPr>
          </a:p>
          <a:p>
            <a:r>
              <a:rPr lang="en-US" sz="2600" b="1" dirty="0">
                <a:solidFill>
                  <a:srgbClr val="003976"/>
                </a:solidFill>
                <a:latin typeface="Verdana"/>
                <a:ea typeface="Verdana"/>
                <a:cs typeface="Times New Roman"/>
              </a:rPr>
              <a:t>Setup: </a:t>
            </a:r>
            <a:r>
              <a:rPr lang="en-US" sz="2600" dirty="0">
                <a:latin typeface="Verdana"/>
                <a:ea typeface="Verdana"/>
                <a:cs typeface="Times New Roman"/>
              </a:rPr>
              <a:t>We implemented the Bitcoin blockchain in QUANTAS simulator [3]. We simulated a network of 100 peers and examined its operation under 10 different network delays. For each data point, we ran a computation for 1000 rounds. We tracked blockchain length, the number of  switches, flipped blocks, and flip frequency.</a:t>
            </a:r>
            <a:endParaRPr lang="en-US" sz="2600" b="1" dirty="0">
              <a:latin typeface="Verdana"/>
              <a:ea typeface="Verdana"/>
              <a:cs typeface="Times New Roman"/>
            </a:endParaRPr>
          </a:p>
          <a:p>
            <a:endParaRPr lang="en-US" sz="2600" dirty="0">
              <a:latin typeface="Verdana" panose="020B0604030504040204" pitchFamily="34" charset="0"/>
              <a:ea typeface="Verdana" panose="020B0604030504040204" pitchFamily="34" charset="0"/>
              <a:cs typeface="Times New Roman" panose="02020603050405020304" pitchFamily="18" charset="0"/>
            </a:endParaRPr>
          </a:p>
          <a:p>
            <a:r>
              <a:rPr lang="en-US" sz="2600" b="1" dirty="0">
                <a:solidFill>
                  <a:srgbClr val="003976"/>
                </a:solidFill>
                <a:latin typeface="Verdana"/>
                <a:ea typeface="Verdana"/>
                <a:cs typeface="Times New Roman"/>
              </a:rPr>
              <a:t>Examining Forks: </a:t>
            </a:r>
            <a:r>
              <a:rPr lang="en-US" sz="2600" dirty="0">
                <a:latin typeface="Verdana"/>
                <a:ea typeface="Verdana"/>
                <a:cs typeface="Times New Roman"/>
              </a:rPr>
              <a:t>We monitored peers longest chain and counted flipped blocks whenever switches occurred.</a:t>
            </a:r>
          </a:p>
          <a:p>
            <a:endParaRPr lang="en-US" sz="2600" dirty="0">
              <a:latin typeface="Verdana"/>
              <a:ea typeface="Verdana"/>
              <a:cs typeface="Times New Roman"/>
            </a:endParaRPr>
          </a:p>
          <a:p>
            <a:r>
              <a:rPr lang="en-US" sz="2600" b="1" dirty="0">
                <a:solidFill>
                  <a:srgbClr val="003976"/>
                </a:solidFill>
                <a:latin typeface="Verdana"/>
                <a:ea typeface="Verdana"/>
                <a:cs typeface="Times New Roman"/>
              </a:rPr>
              <a:t>Actual Bitcoin Data: </a:t>
            </a:r>
            <a:r>
              <a:rPr lang="en-US" sz="2600" dirty="0">
                <a:latin typeface="Verdana"/>
                <a:ea typeface="Verdana"/>
                <a:cs typeface="Times New Roman"/>
              </a:rPr>
              <a:t>We examined data from the last 1000 blocks mined and taking mining pools into account determined the probability of a fork under different network delays.</a:t>
            </a:r>
          </a:p>
          <a:p>
            <a:pPr marL="457200" indent="-457200">
              <a:buFont typeface="Arial"/>
              <a:buChar char="•"/>
            </a:pPr>
            <a:endParaRPr lang="en-US" dirty="0">
              <a:latin typeface="Aptos" panose="02110004020202020204"/>
              <a:ea typeface="Verdana"/>
              <a:cs typeface="Times New Roman"/>
            </a:endParaRPr>
          </a:p>
        </p:txBody>
      </p:sp>
      <p:sp>
        <p:nvSpPr>
          <p:cNvPr id="17" name="TextBox 16">
            <a:extLst>
              <a:ext uri="{FF2B5EF4-FFF2-40B4-BE49-F238E27FC236}">
                <a16:creationId xmlns:a16="http://schemas.microsoft.com/office/drawing/2014/main" id="{FC1B316F-BCD8-318A-B4DC-90F965D11631}"/>
              </a:ext>
            </a:extLst>
          </p:cNvPr>
          <p:cNvSpPr txBox="1"/>
          <p:nvPr/>
        </p:nvSpPr>
        <p:spPr>
          <a:xfrm>
            <a:off x="51612800" y="43501276"/>
            <a:ext cx="8752090" cy="369332"/>
          </a:xfrm>
          <a:prstGeom prst="rect">
            <a:avLst/>
          </a:prstGeom>
          <a:noFill/>
        </p:spPr>
        <p:txBody>
          <a:bodyPr wrap="square" rtlCol="0">
            <a:spAutoFit/>
          </a:bodyPr>
          <a:lstStyle/>
          <a:p>
            <a:r>
              <a:rPr lang="en-US"/>
              <a:t>Hello    </a:t>
            </a:r>
          </a:p>
        </p:txBody>
      </p:sp>
      <p:sp>
        <p:nvSpPr>
          <p:cNvPr id="25" name="TextBox 24">
            <a:extLst>
              <a:ext uri="{FF2B5EF4-FFF2-40B4-BE49-F238E27FC236}">
                <a16:creationId xmlns:a16="http://schemas.microsoft.com/office/drawing/2014/main" id="{25C9E050-93DD-BD0C-7B2A-36182E024103}"/>
              </a:ext>
            </a:extLst>
          </p:cNvPr>
          <p:cNvSpPr txBox="1"/>
          <p:nvPr/>
        </p:nvSpPr>
        <p:spPr>
          <a:xfrm>
            <a:off x="1214334" y="9193949"/>
            <a:ext cx="12449519" cy="8494633"/>
          </a:xfrm>
          <a:prstGeom prst="rect">
            <a:avLst/>
          </a:prstGeom>
          <a:noFill/>
        </p:spPr>
        <p:txBody>
          <a:bodyPr wrap="square" lIns="91440" tIns="45720" rIns="91440" bIns="45720" rtlCol="0" anchor="t">
            <a:spAutoFit/>
          </a:bodyPr>
          <a:lstStyle/>
          <a:p>
            <a:r>
              <a:rPr lang="en-US" sz="2600" b="1" i="0" dirty="0">
                <a:solidFill>
                  <a:srgbClr val="003976"/>
                </a:solidFill>
                <a:effectLst/>
                <a:latin typeface="Verdana" panose="020B0604030504040204" pitchFamily="34" charset="0"/>
                <a:ea typeface="Verdana" panose="020B0604030504040204" pitchFamily="34" charset="0"/>
                <a:cs typeface="Times New Roman"/>
              </a:rPr>
              <a:t>Blockchain</a:t>
            </a:r>
            <a:r>
              <a:rPr lang="en-US" sz="2600" b="1" dirty="0">
                <a:solidFill>
                  <a:srgbClr val="003976"/>
                </a:solidFill>
                <a:latin typeface="Verdana" panose="020B0604030504040204" pitchFamily="34" charset="0"/>
                <a:ea typeface="Verdana" panose="020B0604030504040204" pitchFamily="34" charset="0"/>
                <a:cs typeface="Times New Roman"/>
              </a:rPr>
              <a:t>:</a:t>
            </a:r>
            <a:r>
              <a:rPr lang="en-US" sz="2600" b="1" i="0" dirty="0">
                <a:effectLst/>
                <a:latin typeface="Verdana" panose="020B0604030504040204" pitchFamily="34" charset="0"/>
                <a:ea typeface="Verdana" panose="020B0604030504040204" pitchFamily="34" charset="0"/>
                <a:cs typeface="Times New Roman"/>
              </a:rPr>
              <a:t> </a:t>
            </a:r>
            <a:r>
              <a:rPr lang="en-US" sz="2600" dirty="0">
                <a:latin typeface="Verdana" panose="020B0604030504040204" pitchFamily="34" charset="0"/>
                <a:ea typeface="Verdana" panose="020B0604030504040204" pitchFamily="34" charset="0"/>
                <a:cs typeface="Times New Roman"/>
              </a:rPr>
              <a:t>A </a:t>
            </a:r>
            <a:r>
              <a:rPr lang="en-US" sz="2600" b="0" i="0" dirty="0">
                <a:effectLst/>
                <a:latin typeface="Verdana" panose="020B0604030504040204" pitchFamily="34" charset="0"/>
                <a:ea typeface="Verdana" panose="020B0604030504040204" pitchFamily="34" charset="0"/>
                <a:cs typeface="Times New Roman"/>
              </a:rPr>
              <a:t>decentralized digital ledger that records transactions across </a:t>
            </a:r>
            <a:r>
              <a:rPr lang="en-US" sz="2600" dirty="0">
                <a:latin typeface="Verdana" panose="020B0604030504040204" pitchFamily="34" charset="0"/>
                <a:ea typeface="Verdana" panose="020B0604030504040204" pitchFamily="34" charset="0"/>
                <a:cs typeface="Times New Roman"/>
              </a:rPr>
              <a:t>network participants called </a:t>
            </a:r>
            <a:r>
              <a:rPr lang="en-US" sz="2600" i="1" dirty="0">
                <a:latin typeface="Verdana" panose="020B0604030504040204" pitchFamily="34" charset="0"/>
                <a:ea typeface="Verdana" panose="020B0604030504040204" pitchFamily="34" charset="0"/>
                <a:cs typeface="Times New Roman"/>
              </a:rPr>
              <a:t>peers</a:t>
            </a:r>
            <a:r>
              <a:rPr lang="en-US" sz="2600" dirty="0">
                <a:latin typeface="Verdana" panose="020B0604030504040204" pitchFamily="34" charset="0"/>
                <a:ea typeface="Verdana" panose="020B0604030504040204" pitchFamily="34" charset="0"/>
                <a:cs typeface="Times New Roman"/>
              </a:rPr>
              <a:t>. Bitcoin [1] is a common cryptocurrency blockchain. It contains a sequence of blocks. Each block has transaction data, a timestamp, and</a:t>
            </a:r>
            <a:r>
              <a:rPr lang="en-US" sz="2600" dirty="0">
                <a:latin typeface="Verdana" panose="020B0604030504040204" pitchFamily="34" charset="0"/>
                <a:ea typeface="Verdana" panose="020B0604030504040204" pitchFamily="34" charset="0"/>
              </a:rPr>
              <a:t> </a:t>
            </a:r>
            <a:r>
              <a:rPr lang="en-US" sz="2600" dirty="0">
                <a:latin typeface="Verdana" panose="020B0604030504040204" pitchFamily="34" charset="0"/>
                <a:ea typeface="Verdana" panose="020B0604030504040204" pitchFamily="34" charset="0"/>
                <a:cs typeface="Times New Roman"/>
              </a:rPr>
              <a:t>a c</a:t>
            </a:r>
            <a:r>
              <a:rPr lang="en-US" sz="2600" b="0" i="0" dirty="0">
                <a:effectLst/>
                <a:latin typeface="Verdana" panose="020B0604030504040204" pitchFamily="34" charset="0"/>
                <a:ea typeface="Verdana" panose="020B0604030504040204" pitchFamily="34" charset="0"/>
                <a:cs typeface="Times New Roman"/>
              </a:rPr>
              <a:t>ryptographic hash </a:t>
            </a:r>
            <a:r>
              <a:rPr lang="en-US" sz="2600" dirty="0">
                <a:latin typeface="Verdana" panose="020B0604030504040204" pitchFamily="34" charset="0"/>
                <a:ea typeface="Verdana" panose="020B0604030504040204" pitchFamily="34" charset="0"/>
                <a:cs typeface="Times New Roman"/>
              </a:rPr>
              <a:t>linking it to the previous block</a:t>
            </a:r>
            <a:r>
              <a:rPr lang="en-US" sz="2600" b="0" i="0" dirty="0">
                <a:effectLst/>
                <a:latin typeface="Verdana" panose="020B0604030504040204" pitchFamily="34" charset="0"/>
                <a:ea typeface="Verdana" panose="020B0604030504040204" pitchFamily="34" charset="0"/>
                <a:cs typeface="Times New Roman"/>
              </a:rPr>
              <a:t>. </a:t>
            </a:r>
            <a:r>
              <a:rPr lang="en-US" sz="2600" dirty="0">
                <a:latin typeface="Verdana" panose="020B0604030504040204" pitchFamily="34" charset="0"/>
                <a:ea typeface="Verdana" panose="020B0604030504040204" pitchFamily="34" charset="0"/>
                <a:cs typeface="Times New Roman"/>
              </a:rPr>
              <a:t>Clients submit transactions to be recorded by peers. </a:t>
            </a:r>
            <a:endParaRPr lang="en-US" sz="2600" dirty="0">
              <a:latin typeface="Verdana" panose="020B0604030504040204" pitchFamily="34" charset="0"/>
              <a:ea typeface="Verdana" panose="020B0604030504040204" pitchFamily="34" charset="0"/>
            </a:endParaRPr>
          </a:p>
          <a:p>
            <a:endParaRPr lang="en-US" sz="2600" dirty="0">
              <a:latin typeface="Verdana" panose="020B0604030504040204" pitchFamily="34" charset="0"/>
              <a:ea typeface="Verdana" panose="020B0604030504040204" pitchFamily="34" charset="0"/>
              <a:cs typeface="Times New Roman" panose="02020603050405020304" pitchFamily="18" charset="0"/>
            </a:endParaRPr>
          </a:p>
          <a:p>
            <a:r>
              <a:rPr lang="en-US" sz="2600" b="1" dirty="0">
                <a:solidFill>
                  <a:srgbClr val="003976"/>
                </a:solidFill>
                <a:latin typeface="Verdana" panose="020B0604030504040204" pitchFamily="34" charset="0"/>
                <a:ea typeface="Verdana" panose="020B0604030504040204" pitchFamily="34" charset="0"/>
                <a:cs typeface="Times New Roman"/>
              </a:rPr>
              <a:t>Consensus Mechanism: </a:t>
            </a:r>
            <a:r>
              <a:rPr lang="en-US" sz="2600" dirty="0">
                <a:latin typeface="Verdana" panose="020B0604030504040204" pitchFamily="34" charset="0"/>
                <a:ea typeface="Verdana" panose="020B0604030504040204" pitchFamily="34" charset="0"/>
                <a:cs typeface="Times New Roman"/>
              </a:rPr>
              <a:t>Each peer competes to add the next block to the chain by solving a cryptographic puzzle. This process is called </a:t>
            </a:r>
            <a:r>
              <a:rPr lang="en-US" sz="2600" i="1" dirty="0">
                <a:latin typeface="Verdana" panose="020B0604030504040204" pitchFamily="34" charset="0"/>
                <a:ea typeface="Verdana" panose="020B0604030504040204" pitchFamily="34" charset="0"/>
                <a:cs typeface="Times New Roman"/>
              </a:rPr>
              <a:t>mining</a:t>
            </a:r>
            <a:r>
              <a:rPr lang="en-US" sz="2600" dirty="0">
                <a:latin typeface="Verdana" panose="020B0604030504040204" pitchFamily="34" charset="0"/>
                <a:ea typeface="Verdana" panose="020B0604030504040204" pitchFamily="34" charset="0"/>
                <a:cs typeface="Times New Roman"/>
              </a:rPr>
              <a:t>. A newly mined block is broadcast. Once the new block is received, the other miners will mine on it if it forms the longest chain.</a:t>
            </a:r>
            <a:endParaRPr lang="en-US" sz="2600" b="1" dirty="0">
              <a:latin typeface="Verdana" panose="020B0604030504040204" pitchFamily="34" charset="0"/>
              <a:ea typeface="Verdana" panose="020B0604030504040204" pitchFamily="34" charset="0"/>
              <a:cs typeface="Times New Roman"/>
            </a:endParaRPr>
          </a:p>
          <a:p>
            <a:endParaRPr lang="en-US" sz="2600" b="1" dirty="0">
              <a:latin typeface="Verdana" panose="020B0604030504040204" pitchFamily="34" charset="0"/>
              <a:ea typeface="Verdana" panose="020B0604030504040204" pitchFamily="34" charset="0"/>
              <a:cs typeface="Times New Roman" panose="02020603050405020304" pitchFamily="18" charset="0"/>
            </a:endParaRPr>
          </a:p>
          <a:p>
            <a:r>
              <a:rPr lang="en-US" sz="2600" b="1" dirty="0">
                <a:solidFill>
                  <a:srgbClr val="003976"/>
                </a:solidFill>
                <a:latin typeface="Verdana" panose="020B0604030504040204" pitchFamily="34" charset="0"/>
                <a:ea typeface="Verdana" panose="020B0604030504040204" pitchFamily="34" charset="0"/>
                <a:cs typeface="Times New Roman"/>
              </a:rPr>
              <a:t>Forks: </a:t>
            </a:r>
            <a:r>
              <a:rPr lang="en-US" sz="2600" dirty="0">
                <a:latin typeface="Verdana" panose="020B0604030504040204" pitchFamily="34" charset="0"/>
                <a:ea typeface="Verdana" panose="020B0604030504040204" pitchFamily="34" charset="0"/>
                <a:cs typeface="Times New Roman"/>
              </a:rPr>
              <a:t>Blocks may be mined concurrently creating a </a:t>
            </a:r>
            <a:r>
              <a:rPr lang="en-US" sz="2600" i="1" dirty="0">
                <a:latin typeface="Verdana" panose="020B0604030504040204" pitchFamily="34" charset="0"/>
                <a:ea typeface="Verdana" panose="020B0604030504040204" pitchFamily="34" charset="0"/>
                <a:cs typeface="Times New Roman"/>
              </a:rPr>
              <a:t>fork</a:t>
            </a:r>
            <a:r>
              <a:rPr lang="en-US" sz="2600" dirty="0">
                <a:latin typeface="Verdana" panose="020B0604030504040204" pitchFamily="34" charset="0"/>
                <a:ea typeface="Verdana" panose="020B0604030504040204" pitchFamily="34" charset="0"/>
                <a:cs typeface="Times New Roman"/>
              </a:rPr>
              <a:t>. When a miner starts mining on a longer branch this is known as a </a:t>
            </a:r>
            <a:r>
              <a:rPr lang="en-US" sz="2600" i="1" dirty="0">
                <a:latin typeface="Verdana" panose="020B0604030504040204" pitchFamily="34" charset="0"/>
                <a:ea typeface="Verdana" panose="020B0604030504040204" pitchFamily="34" charset="0"/>
                <a:cs typeface="Times New Roman"/>
              </a:rPr>
              <a:t>switch</a:t>
            </a:r>
            <a:r>
              <a:rPr lang="en-US" sz="2600" dirty="0">
                <a:latin typeface="Verdana" panose="020B0604030504040204" pitchFamily="34" charset="0"/>
                <a:ea typeface="Verdana" panose="020B0604030504040204" pitchFamily="34" charset="0"/>
                <a:cs typeface="Times New Roman"/>
              </a:rPr>
              <a:t>. The branch they switch from becomes </a:t>
            </a:r>
            <a:r>
              <a:rPr lang="en-US" sz="2600" i="1" dirty="0">
                <a:latin typeface="Verdana" panose="020B0604030504040204" pitchFamily="34" charset="0"/>
                <a:ea typeface="Verdana" panose="020B0604030504040204" pitchFamily="34" charset="0"/>
                <a:cs typeface="Times New Roman"/>
              </a:rPr>
              <a:t>dead</a:t>
            </a:r>
            <a:r>
              <a:rPr lang="en-US" sz="2600" dirty="0">
                <a:latin typeface="Verdana" panose="020B0604030504040204" pitchFamily="34" charset="0"/>
                <a:ea typeface="Verdana" panose="020B0604030504040204" pitchFamily="34" charset="0"/>
                <a:cs typeface="Times New Roman"/>
              </a:rPr>
              <a:t>.</a:t>
            </a:r>
            <a:endParaRPr lang="en-US" sz="2600" dirty="0">
              <a:latin typeface="Verdana" panose="020B0604030504040204" pitchFamily="34" charset="0"/>
              <a:ea typeface="Verdana" panose="020B0604030504040204" pitchFamily="34" charset="0"/>
            </a:endParaRPr>
          </a:p>
          <a:p>
            <a:endParaRPr lang="en-US" sz="2600" dirty="0">
              <a:latin typeface="Verdana" panose="020B0604030504040204" pitchFamily="34" charset="0"/>
              <a:ea typeface="Verdana" panose="020B0604030504040204" pitchFamily="34" charset="0"/>
              <a:cs typeface="Times New Roman"/>
            </a:endParaRPr>
          </a:p>
          <a:p>
            <a:r>
              <a:rPr lang="en-US" sz="2600" b="1" dirty="0">
                <a:solidFill>
                  <a:srgbClr val="003976"/>
                </a:solidFill>
                <a:latin typeface="Verdana" panose="020B0604030504040204" pitchFamily="34" charset="0"/>
                <a:ea typeface="Verdana" panose="020B0604030504040204" pitchFamily="34" charset="0"/>
                <a:cs typeface="Times New Roman"/>
              </a:rPr>
              <a:t>Transaction confirmation/invalidation: </a:t>
            </a:r>
            <a:r>
              <a:rPr lang="en-US" sz="2600" dirty="0">
                <a:latin typeface="Verdana" panose="020B0604030504040204" pitchFamily="34" charset="0"/>
                <a:ea typeface="Verdana" panose="020B0604030504040204" pitchFamily="34" charset="0"/>
                <a:cs typeface="Times New Roman"/>
              </a:rPr>
              <a:t>Transactions on the dead branch are </a:t>
            </a:r>
            <a:r>
              <a:rPr lang="en-US" sz="2600" i="1" dirty="0">
                <a:latin typeface="Verdana" panose="020B0604030504040204" pitchFamily="34" charset="0"/>
                <a:ea typeface="Verdana" panose="020B0604030504040204" pitchFamily="34" charset="0"/>
                <a:cs typeface="Times New Roman"/>
              </a:rPr>
              <a:t>invalidated, </a:t>
            </a:r>
            <a:r>
              <a:rPr lang="en-US" sz="2600" dirty="0">
                <a:latin typeface="Verdana" panose="020B0604030504040204" pitchFamily="34" charset="0"/>
                <a:ea typeface="Verdana" panose="020B0604030504040204" pitchFamily="34" charset="0"/>
                <a:cs typeface="Times New Roman"/>
              </a:rPr>
              <a:t>their blocks are </a:t>
            </a:r>
            <a:r>
              <a:rPr lang="en-US" sz="2600" i="1" dirty="0">
                <a:latin typeface="Verdana" panose="020B0604030504040204" pitchFamily="34" charset="0"/>
                <a:ea typeface="Verdana" panose="020B0604030504040204" pitchFamily="34" charset="0"/>
                <a:cs typeface="Times New Roman"/>
              </a:rPr>
              <a:t>flipped. </a:t>
            </a:r>
            <a:r>
              <a:rPr lang="en-US" sz="2600" dirty="0">
                <a:latin typeface="Verdana" panose="020B0604030504040204" pitchFamily="34" charset="0"/>
                <a:ea typeface="Verdana" panose="020B0604030504040204" pitchFamily="34" charset="0"/>
                <a:cs typeface="Times New Roman"/>
              </a:rPr>
              <a:t>Transactions on the</a:t>
            </a:r>
            <a:r>
              <a:rPr lang="en-US" sz="2600" i="1" dirty="0">
                <a:latin typeface="Verdana" panose="020B0604030504040204" pitchFamily="34" charset="0"/>
                <a:ea typeface="Verdana" panose="020B0604030504040204" pitchFamily="34" charset="0"/>
                <a:cs typeface="Times New Roman"/>
              </a:rPr>
              <a:t> </a:t>
            </a:r>
            <a:r>
              <a:rPr lang="en-US" sz="2600" dirty="0">
                <a:latin typeface="Verdana" panose="020B0604030504040204" pitchFamily="34" charset="0"/>
                <a:ea typeface="Verdana" panose="020B0604030504040204" pitchFamily="34" charset="0"/>
                <a:cs typeface="Times New Roman"/>
              </a:rPr>
              <a:t>surviving branch are considered </a:t>
            </a:r>
            <a:r>
              <a:rPr lang="en-US" sz="2600" i="1" dirty="0">
                <a:latin typeface="Verdana" panose="020B0604030504040204" pitchFamily="34" charset="0"/>
                <a:ea typeface="Verdana" panose="020B0604030504040204" pitchFamily="34" charset="0"/>
                <a:cs typeface="Times New Roman"/>
              </a:rPr>
              <a:t>confirmed. </a:t>
            </a:r>
            <a:r>
              <a:rPr lang="en-US" sz="2600" dirty="0">
                <a:latin typeface="Verdana" panose="020B0604030504040204" pitchFamily="34" charset="0"/>
                <a:ea typeface="Verdana" panose="020B0604030504040204" pitchFamily="34" charset="0"/>
                <a:cs typeface="Times New Roman"/>
              </a:rPr>
              <a:t>Due to network delay or malicious attacks, a client is unsure whether a transaction is confirmed or if it will be invalidated.</a:t>
            </a:r>
            <a:endParaRPr lang="en-US" sz="2600" dirty="0">
              <a:latin typeface="Verdana" panose="020B0604030504040204" pitchFamily="34" charset="0"/>
              <a:ea typeface="Verdana" panose="020B0604030504040204" pitchFamily="34" charset="0"/>
            </a:endParaRPr>
          </a:p>
        </p:txBody>
      </p:sp>
      <p:sp>
        <p:nvSpPr>
          <p:cNvPr id="28" name="TextBox 27">
            <a:extLst>
              <a:ext uri="{FF2B5EF4-FFF2-40B4-BE49-F238E27FC236}">
                <a16:creationId xmlns:a16="http://schemas.microsoft.com/office/drawing/2014/main" id="{74192B7F-D71F-601A-B28D-021DE75AF257}"/>
              </a:ext>
            </a:extLst>
          </p:cNvPr>
          <p:cNvSpPr txBox="1"/>
          <p:nvPr/>
        </p:nvSpPr>
        <p:spPr>
          <a:xfrm>
            <a:off x="30025946" y="20186376"/>
            <a:ext cx="12758639" cy="7294305"/>
          </a:xfrm>
          <a:prstGeom prst="rect">
            <a:avLst/>
          </a:prstGeom>
          <a:noFill/>
        </p:spPr>
        <p:txBody>
          <a:bodyPr wrap="square" lIns="91440" tIns="45720" rIns="91440" bIns="45720" rtlCol="0" anchor="t">
            <a:spAutoFit/>
          </a:bodyPr>
          <a:lstStyle/>
          <a:p>
            <a:r>
              <a:rPr lang="en-US" sz="2600" b="1" dirty="0">
                <a:solidFill>
                  <a:srgbClr val="003976"/>
                </a:solidFill>
                <a:latin typeface="Verdana"/>
                <a:ea typeface="Verdana"/>
                <a:cs typeface="Times New Roman"/>
              </a:rPr>
              <a:t>Value Dependent Finality: </a:t>
            </a:r>
            <a:r>
              <a:rPr lang="en-US" sz="2600" dirty="0">
                <a:latin typeface="Verdana"/>
                <a:ea typeface="Verdana"/>
                <a:cs typeface="Times New Roman"/>
              </a:rPr>
              <a:t>Our research explores the connection between transaction value and the confirmation depth:</a:t>
            </a:r>
          </a:p>
          <a:p>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marL="457200" indent="-457200">
              <a:buFont typeface="Arial" panose="020B0604020202020204" pitchFamily="34" charset="0"/>
              <a:buChar char="•"/>
            </a:pPr>
            <a:r>
              <a:rPr lang="en-US" sz="2600" dirty="0">
                <a:latin typeface="Verdana"/>
                <a:ea typeface="Verdana"/>
                <a:cs typeface="Times New Roman"/>
              </a:rPr>
              <a:t>Low-value transactions such as small purchases, require minimal block confirmations for acceptable finality, possibly only 1 block.</a:t>
            </a:r>
          </a:p>
          <a:p>
            <a:pPr marL="457200" indent="-457200">
              <a:buFont typeface="Arial" panose="020B0604020202020204" pitchFamily="34" charset="0"/>
              <a:buChar char="•"/>
            </a:pPr>
            <a:r>
              <a:rPr lang="en-US" sz="2600" dirty="0">
                <a:latin typeface="Verdana"/>
                <a:ea typeface="Verdana"/>
                <a:cs typeface="Times New Roman"/>
              </a:rPr>
              <a:t>High-value transactions such as automobile or house sales, necessitate substantially more confirmations due to increased risk exposure.</a:t>
            </a:r>
          </a:p>
          <a:p>
            <a:endParaRPr lang="en-US" sz="2600" dirty="0">
              <a:latin typeface="Verdana" panose="020B0604030504040204" pitchFamily="34" charset="0"/>
              <a:ea typeface="Verdana" panose="020B0604030504040204" pitchFamily="34" charset="0"/>
              <a:cs typeface="Times New Roman" panose="02020603050405020304" pitchFamily="18" charset="0"/>
            </a:endParaRPr>
          </a:p>
          <a:p>
            <a:r>
              <a:rPr lang="en-US" sz="2600" dirty="0">
                <a:latin typeface="Verdana"/>
                <a:ea typeface="Verdana"/>
                <a:cs typeface="Times New Roman"/>
              </a:rPr>
              <a:t>This value-dependent change aligns with economic theory: users rationally implement stricter security measures as potential loss increases. Our model quantifies the relationship between risk and confirmation time.</a:t>
            </a:r>
          </a:p>
          <a:p>
            <a:endParaRPr lang="en-US" sz="2600" dirty="0">
              <a:latin typeface="Verdana" panose="020B0604030504040204" pitchFamily="34" charset="0"/>
              <a:ea typeface="Verdana" panose="020B0604030504040204" pitchFamily="34" charset="0"/>
              <a:cs typeface="Times New Roman" panose="02020603050405020304" pitchFamily="18" charset="0"/>
            </a:endParaRPr>
          </a:p>
          <a:p>
            <a:r>
              <a:rPr lang="en-US" sz="2600" dirty="0">
                <a:latin typeface="Verdana"/>
                <a:ea typeface="Verdana"/>
                <a:cs typeface="Times New Roman"/>
              </a:rPr>
              <a:t>Future research could explore practical implementation of this risk-based confirmation framework in commercial applications. </a:t>
            </a:r>
          </a:p>
          <a:p>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lvl="1"/>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lvl="1"/>
            <a:endParaRPr lang="en-US" sz="2600" dirty="0">
              <a:latin typeface="Verdana" panose="020B0604030504040204" pitchFamily="34" charset="0"/>
              <a:ea typeface="Verdana" panose="020B0604030504040204" pitchFamily="34" charset="0"/>
              <a:cs typeface="Times New Roman" panose="02020603050405020304" pitchFamily="18" charset="0"/>
            </a:endParaRPr>
          </a:p>
          <a:p>
            <a:pPr lvl="1"/>
            <a:r>
              <a:rPr lang="en-US" sz="2600" dirty="0">
                <a:latin typeface="Verdana" panose="020B0604030504040204" pitchFamily="34" charset="0"/>
                <a:ea typeface="Verdana" panose="020B0604030504040204" pitchFamily="34" charset="0"/>
                <a:cs typeface="Times New Roman" panose="02020603050405020304" pitchFamily="18" charset="0"/>
              </a:rPr>
              <a:t>	</a:t>
            </a:r>
          </a:p>
        </p:txBody>
      </p:sp>
      <p:pic>
        <p:nvPicPr>
          <p:cNvPr id="1031" name="Picture 7" descr="Image result for kent state cs logo">
            <a:extLst>
              <a:ext uri="{FF2B5EF4-FFF2-40B4-BE49-F238E27FC236}">
                <a16:creationId xmlns:a16="http://schemas.microsoft.com/office/drawing/2014/main" id="{D3500B17-52E2-E2B1-10B5-6E7FC44D6A9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r="1141" b="1486"/>
          <a:stretch/>
        </p:blipFill>
        <p:spPr bwMode="auto">
          <a:xfrm>
            <a:off x="106082" y="218356"/>
            <a:ext cx="2943340" cy="1525789"/>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1AD4DFFB-A480-141A-B8C9-A959AC75EA4B}"/>
              </a:ext>
            </a:extLst>
          </p:cNvPr>
          <p:cNvSpPr/>
          <p:nvPr/>
        </p:nvSpPr>
        <p:spPr>
          <a:xfrm>
            <a:off x="30025946" y="26001111"/>
            <a:ext cx="12758639" cy="945201"/>
          </a:xfrm>
          <a:prstGeom prst="rect">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a:solidFill>
                  <a:schemeClr val="bg1"/>
                </a:solidFill>
                <a:latin typeface="Verdana" panose="020B0604030504040204" pitchFamily="34" charset="0"/>
                <a:ea typeface="Verdana" panose="020B0604030504040204" pitchFamily="34" charset="0"/>
                <a:cs typeface="Times New Roman" panose="02020603050405020304" pitchFamily="18" charset="0"/>
              </a:rPr>
              <a:t>References</a:t>
            </a:r>
          </a:p>
        </p:txBody>
      </p:sp>
      <p:sp>
        <p:nvSpPr>
          <p:cNvPr id="22" name="TextBox 21">
            <a:extLst>
              <a:ext uri="{FF2B5EF4-FFF2-40B4-BE49-F238E27FC236}">
                <a16:creationId xmlns:a16="http://schemas.microsoft.com/office/drawing/2014/main" id="{2D4AACEB-A6D0-6BF8-862E-718E592AF744}"/>
              </a:ext>
            </a:extLst>
          </p:cNvPr>
          <p:cNvSpPr txBox="1"/>
          <p:nvPr/>
        </p:nvSpPr>
        <p:spPr>
          <a:xfrm>
            <a:off x="30025946" y="27115429"/>
            <a:ext cx="12827594" cy="5509200"/>
          </a:xfrm>
          <a:prstGeom prst="rect">
            <a:avLst/>
          </a:prstGeom>
          <a:noFill/>
        </p:spPr>
        <p:txBody>
          <a:bodyPr wrap="square" lIns="91440" tIns="45720" rIns="91440" bIns="45720" rtlCol="0" anchor="t">
            <a:spAutoFit/>
          </a:bodyPr>
          <a:lstStyle/>
          <a:p>
            <a:pPr lvl="1"/>
            <a:r>
              <a:rPr lang="en-US" sz="2600" dirty="0">
                <a:latin typeface="Verdana"/>
                <a:ea typeface="Verdana"/>
                <a:cs typeface="Times New Roman"/>
              </a:rPr>
              <a:t>[1] S. Nakamoto. 2008. Bitcoin: “A Peer-to-Peer Electronic Cash System.” https://bitcoin.org/bitcoin.pdf</a:t>
            </a:r>
          </a:p>
          <a:p>
            <a:pPr lvl="1"/>
            <a:endParaRPr lang="en-US" sz="2500" dirty="0">
              <a:latin typeface="Verdana" panose="020B0604030504040204" pitchFamily="34" charset="0"/>
              <a:ea typeface="Verdana" panose="020B0604030504040204" pitchFamily="34" charset="0"/>
              <a:cs typeface="Times New Roman" panose="02020603050405020304" pitchFamily="18" charset="0"/>
            </a:endParaRPr>
          </a:p>
          <a:p>
            <a:pPr lvl="1"/>
            <a:r>
              <a:rPr lang="en-US" sz="2500" dirty="0">
                <a:latin typeface="Verdana"/>
                <a:ea typeface="Verdana"/>
                <a:cs typeface="Times New Roman"/>
              </a:rPr>
              <a:t>[2]</a:t>
            </a:r>
            <a:r>
              <a:rPr lang="en-US" sz="2800" dirty="0">
                <a:effectLst/>
              </a:rPr>
              <a:t> </a:t>
            </a:r>
            <a:r>
              <a:rPr lang="en-US" sz="2600" dirty="0">
                <a:effectLst/>
                <a:latin typeface="Verdana"/>
                <a:ea typeface="Verdana"/>
              </a:rPr>
              <a:t>Kahneman, D. and Tversky, A. (1979) “</a:t>
            </a:r>
            <a:r>
              <a:rPr lang="en-US" sz="2600" dirty="0">
                <a:latin typeface="Verdana"/>
                <a:ea typeface="Verdana"/>
              </a:rPr>
              <a:t>Prospect</a:t>
            </a:r>
            <a:r>
              <a:rPr lang="en-US" sz="2600" dirty="0">
                <a:effectLst/>
                <a:latin typeface="Verdana"/>
                <a:ea typeface="Verdana"/>
              </a:rPr>
              <a:t> theory: An analysis of decision under risk”, </a:t>
            </a:r>
            <a:r>
              <a:rPr lang="en-US" sz="2600" i="1" dirty="0" err="1">
                <a:effectLst/>
                <a:latin typeface="Verdana"/>
                <a:ea typeface="Verdana"/>
              </a:rPr>
              <a:t>Econometrica</a:t>
            </a:r>
            <a:r>
              <a:rPr lang="en-US" sz="2600" dirty="0">
                <a:effectLst/>
                <a:latin typeface="Verdana"/>
                <a:ea typeface="Verdana"/>
              </a:rPr>
              <a:t>, 47(2), p. 263. doi:10.2307/1914185. </a:t>
            </a:r>
          </a:p>
          <a:p>
            <a:pPr lvl="1"/>
            <a:endParaRPr lang="en-US" sz="2500" dirty="0">
              <a:latin typeface="Verdana" panose="020B0604030504040204" pitchFamily="34" charset="0"/>
              <a:ea typeface="Verdana" panose="020B0604030504040204" pitchFamily="34" charset="0"/>
              <a:cs typeface="Times New Roman"/>
            </a:endParaRPr>
          </a:p>
          <a:p>
            <a:pPr lvl="1"/>
            <a:r>
              <a:rPr lang="en-US" sz="2400" dirty="0">
                <a:latin typeface="Verdana"/>
                <a:ea typeface="Verdana"/>
                <a:cs typeface="Times New Roman"/>
              </a:rPr>
              <a:t>[3] </a:t>
            </a:r>
            <a:r>
              <a:rPr lang="en-US" sz="2400" dirty="0">
                <a:effectLst/>
                <a:latin typeface="Verdana"/>
                <a:ea typeface="Verdana"/>
              </a:rPr>
              <a:t>Oglio, J. </a:t>
            </a:r>
            <a:r>
              <a:rPr lang="en-US" sz="2400" i="1" dirty="0">
                <a:effectLst/>
                <a:latin typeface="Verdana"/>
                <a:ea typeface="Verdana"/>
              </a:rPr>
              <a:t>et al.</a:t>
            </a:r>
            <a:r>
              <a:rPr lang="en-US" sz="2400" dirty="0">
                <a:effectLst/>
                <a:latin typeface="Verdana"/>
                <a:ea typeface="Verdana"/>
              </a:rPr>
              <a:t> (2022) “</a:t>
            </a:r>
            <a:r>
              <a:rPr lang="en-US" sz="2400" dirty="0">
                <a:latin typeface="Verdana"/>
                <a:ea typeface="Verdana"/>
              </a:rPr>
              <a:t>QUANTAS</a:t>
            </a:r>
            <a:r>
              <a:rPr lang="en-US" sz="2400" dirty="0">
                <a:effectLst/>
                <a:latin typeface="Verdana"/>
                <a:ea typeface="Verdana"/>
              </a:rPr>
              <a:t>: Quantitative user-friendly adaptable networked things abstract simulator”, </a:t>
            </a:r>
            <a:r>
              <a:rPr lang="en-US" sz="2400" i="1" dirty="0">
                <a:effectLst/>
                <a:latin typeface="Verdana"/>
                <a:ea typeface="Verdana"/>
              </a:rPr>
              <a:t>Proceedings of the 2022 Workshop on Advanced tools, programming languages, and Platforms for Implementing and Evaluating algorithms for Distributed systems</a:t>
            </a:r>
            <a:r>
              <a:rPr lang="en-US" sz="2400" dirty="0">
                <a:effectLst/>
                <a:latin typeface="Verdana"/>
                <a:ea typeface="Verdana"/>
              </a:rPr>
              <a:t>, pp. 40–46. doi:10.1145/3524053.3542744. </a:t>
            </a:r>
            <a:endParaRPr lang="en-US" sz="2500" dirty="0">
              <a:latin typeface="Verdana"/>
              <a:ea typeface="Verdana"/>
              <a:cs typeface="Times New Roman"/>
            </a:endParaRPr>
          </a:p>
          <a:p>
            <a:endParaRPr lang="en-US" sz="2500" dirty="0">
              <a:latin typeface="Verdana" panose="020B0604030504040204" pitchFamily="34" charset="0"/>
              <a:ea typeface="Verdana" panose="020B0604030504040204" pitchFamily="34" charset="0"/>
            </a:endParaRPr>
          </a:p>
          <a:p>
            <a:endParaRPr lang="en-US" sz="2500" dirty="0">
              <a:latin typeface="Verdana" panose="020B0604030504040204" pitchFamily="34" charset="0"/>
              <a:ea typeface="Verdana" panose="020B0604030504040204" pitchFamily="34" charset="0"/>
            </a:endParaRPr>
          </a:p>
        </p:txBody>
      </p:sp>
      <p:sp>
        <p:nvSpPr>
          <p:cNvPr id="20" name="Rectangle 19">
            <a:extLst>
              <a:ext uri="{FF2B5EF4-FFF2-40B4-BE49-F238E27FC236}">
                <a16:creationId xmlns:a16="http://schemas.microsoft.com/office/drawing/2014/main" id="{0951446B-0319-DC4B-2C53-543B0C9227D1}"/>
              </a:ext>
            </a:extLst>
          </p:cNvPr>
          <p:cNvSpPr/>
          <p:nvPr/>
        </p:nvSpPr>
        <p:spPr>
          <a:xfrm>
            <a:off x="15577217" y="19201912"/>
            <a:ext cx="12827594" cy="945201"/>
          </a:xfrm>
          <a:prstGeom prst="rect">
            <a:avLst/>
          </a:prstGeom>
          <a:solidFill>
            <a:srgbClr val="EFAB00"/>
          </a:solidFill>
          <a:ln>
            <a:solidFill>
              <a:srgbClr val="003976"/>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b="1">
                <a:solidFill>
                  <a:schemeClr val="bg1"/>
                </a:solidFill>
                <a:latin typeface="Verdana"/>
                <a:ea typeface="Verdana"/>
                <a:cs typeface="Times New Roman"/>
              </a:rPr>
              <a:t>Experiment Setup</a:t>
            </a:r>
            <a:endParaRPr lang="en-US" sz="4400" b="1">
              <a:solidFill>
                <a:schemeClr val="bg1"/>
              </a:solidFill>
              <a:latin typeface="Verdana" panose="020B0604030504040204" pitchFamily="34" charset="0"/>
              <a:ea typeface="Verdana" panose="020B0604030504040204" pitchFamily="34" charset="0"/>
              <a:cs typeface="Times New Roman" panose="02020603050405020304" pitchFamily="18" charset="0"/>
            </a:endParaRPr>
          </a:p>
        </p:txBody>
      </p:sp>
      <p:sp>
        <p:nvSpPr>
          <p:cNvPr id="3" name="Oval 2">
            <a:extLst>
              <a:ext uri="{FF2B5EF4-FFF2-40B4-BE49-F238E27FC236}">
                <a16:creationId xmlns:a16="http://schemas.microsoft.com/office/drawing/2014/main" id="{D27557FE-2034-79A9-A81C-1F2B70F11C45}"/>
              </a:ext>
            </a:extLst>
          </p:cNvPr>
          <p:cNvSpPr/>
          <p:nvPr/>
        </p:nvSpPr>
        <p:spPr>
          <a:xfrm>
            <a:off x="15656167" y="3473917"/>
            <a:ext cx="794410" cy="695109"/>
          </a:xfrm>
          <a:prstGeom prst="ellipse">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latin typeface="Verdana"/>
                <a:ea typeface="Verdana"/>
                <a:cs typeface="Times New Roman"/>
              </a:rPr>
              <a:t>1</a:t>
            </a:r>
          </a:p>
        </p:txBody>
      </p:sp>
      <p:sp>
        <p:nvSpPr>
          <p:cNvPr id="23" name="Oval 22">
            <a:extLst>
              <a:ext uri="{FF2B5EF4-FFF2-40B4-BE49-F238E27FC236}">
                <a16:creationId xmlns:a16="http://schemas.microsoft.com/office/drawing/2014/main" id="{301C2477-23F4-857A-0EBC-789E0DB0E543}"/>
              </a:ext>
            </a:extLst>
          </p:cNvPr>
          <p:cNvSpPr/>
          <p:nvPr/>
        </p:nvSpPr>
        <p:spPr>
          <a:xfrm>
            <a:off x="15656167" y="11390024"/>
            <a:ext cx="794410" cy="695109"/>
          </a:xfrm>
          <a:prstGeom prst="ellipse">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latin typeface="Verdana"/>
                <a:ea typeface="Verdana"/>
                <a:cs typeface="Times New Roman"/>
              </a:rPr>
              <a:t>3</a:t>
            </a:r>
          </a:p>
        </p:txBody>
      </p:sp>
      <p:sp>
        <p:nvSpPr>
          <p:cNvPr id="24" name="Oval 23">
            <a:extLst>
              <a:ext uri="{FF2B5EF4-FFF2-40B4-BE49-F238E27FC236}">
                <a16:creationId xmlns:a16="http://schemas.microsoft.com/office/drawing/2014/main" id="{4197C0F4-C557-A62D-2021-1E3444CB5F0E}"/>
              </a:ext>
            </a:extLst>
          </p:cNvPr>
          <p:cNvSpPr/>
          <p:nvPr/>
        </p:nvSpPr>
        <p:spPr>
          <a:xfrm>
            <a:off x="29368001" y="3473917"/>
            <a:ext cx="794410" cy="695109"/>
          </a:xfrm>
          <a:prstGeom prst="ellipse">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latin typeface="Verdana"/>
                <a:ea typeface="Verdana"/>
                <a:cs typeface="Times New Roman"/>
              </a:rPr>
              <a:t>2</a:t>
            </a:r>
          </a:p>
        </p:txBody>
      </p:sp>
      <p:sp>
        <p:nvSpPr>
          <p:cNvPr id="32" name="Oval 31">
            <a:extLst>
              <a:ext uri="{FF2B5EF4-FFF2-40B4-BE49-F238E27FC236}">
                <a16:creationId xmlns:a16="http://schemas.microsoft.com/office/drawing/2014/main" id="{93559EEB-5BAD-69BE-0AF4-01690289EEA6}"/>
              </a:ext>
            </a:extLst>
          </p:cNvPr>
          <p:cNvSpPr/>
          <p:nvPr/>
        </p:nvSpPr>
        <p:spPr>
          <a:xfrm>
            <a:off x="29368001" y="11390024"/>
            <a:ext cx="794410" cy="695109"/>
          </a:xfrm>
          <a:prstGeom prst="ellipse">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800" dirty="0">
                <a:solidFill>
                  <a:schemeClr val="bg1"/>
                </a:solidFill>
                <a:latin typeface="Verdana"/>
                <a:ea typeface="Verdana"/>
                <a:cs typeface="Times New Roman"/>
              </a:rPr>
              <a:t>4</a:t>
            </a:r>
          </a:p>
        </p:txBody>
      </p:sp>
      <p:pic>
        <p:nvPicPr>
          <p:cNvPr id="35" name="Picture 34" descr="A red and white logo with a sun and a blue background&#10;&#10;AI-generated content may be incorrect.">
            <a:extLst>
              <a:ext uri="{FF2B5EF4-FFF2-40B4-BE49-F238E27FC236}">
                <a16:creationId xmlns:a16="http://schemas.microsoft.com/office/drawing/2014/main" id="{A1EE2498-7E6C-8BC0-6BE2-0326CE30C74D}"/>
              </a:ext>
            </a:extLst>
          </p:cNvPr>
          <p:cNvPicPr>
            <a:picLocks noChangeAspect="1"/>
          </p:cNvPicPr>
          <p:nvPr/>
        </p:nvPicPr>
        <p:blipFill>
          <a:blip r:embed="rId8">
            <a:clrChange>
              <a:clrFrom>
                <a:srgbClr val="3F48CC"/>
              </a:clrFrom>
              <a:clrTo>
                <a:srgbClr val="3F48CC">
                  <a:alpha val="0"/>
                </a:srgbClr>
              </a:clrTo>
            </a:clrChange>
            <a:extLst>
              <a:ext uri="{28A0092B-C50C-407E-A947-70E740481C1C}">
                <a14:useLocalDpi xmlns:a14="http://schemas.microsoft.com/office/drawing/2010/main" val="0"/>
              </a:ext>
            </a:extLst>
          </a:blip>
          <a:stretch>
            <a:fillRect/>
          </a:stretch>
        </p:blipFill>
        <p:spPr>
          <a:xfrm>
            <a:off x="3289462" y="218356"/>
            <a:ext cx="1771650" cy="1743075"/>
          </a:xfrm>
          <a:prstGeom prst="rect">
            <a:avLst/>
          </a:prstGeom>
        </p:spPr>
      </p:pic>
      <p:pic>
        <p:nvPicPr>
          <p:cNvPr id="1026" name="Picture 2" descr="BRAINS 2025">
            <a:extLst>
              <a:ext uri="{FF2B5EF4-FFF2-40B4-BE49-F238E27FC236}">
                <a16:creationId xmlns:a16="http://schemas.microsoft.com/office/drawing/2014/main" id="{3618B183-01BB-2E39-45EE-E8F9250172B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444680" y="-763473"/>
            <a:ext cx="3421119" cy="3421119"/>
          </a:xfrm>
          <a:prstGeom prst="rect">
            <a:avLst/>
          </a:prstGeom>
          <a:noFill/>
          <a:extLst>
            <a:ext uri="{909E8E84-426E-40DD-AFC4-6F175D3DCCD1}">
              <a14:hiddenFill xmlns:a14="http://schemas.microsoft.com/office/drawing/2010/main">
                <a:solidFill>
                  <a:srgbClr val="FFFFFF"/>
                </a:solidFill>
              </a14:hiddenFill>
            </a:ext>
          </a:extLst>
        </p:spPr>
      </p:pic>
      <p:grpSp>
        <p:nvGrpSpPr>
          <p:cNvPr id="62" name="Group 61">
            <a:extLst>
              <a:ext uri="{FF2B5EF4-FFF2-40B4-BE49-F238E27FC236}">
                <a16:creationId xmlns:a16="http://schemas.microsoft.com/office/drawing/2014/main" id="{7C5C7A6E-64B5-0267-36EB-065894B64403}"/>
              </a:ext>
            </a:extLst>
          </p:cNvPr>
          <p:cNvGrpSpPr/>
          <p:nvPr/>
        </p:nvGrpSpPr>
        <p:grpSpPr>
          <a:xfrm>
            <a:off x="1081264" y="17841997"/>
            <a:ext cx="12827594" cy="15248329"/>
            <a:chOff x="1081264" y="17841997"/>
            <a:chExt cx="12827594" cy="15248329"/>
          </a:xfrm>
        </p:grpSpPr>
        <p:grpSp>
          <p:nvGrpSpPr>
            <p:cNvPr id="9" name="Group 8">
              <a:extLst>
                <a:ext uri="{FF2B5EF4-FFF2-40B4-BE49-F238E27FC236}">
                  <a16:creationId xmlns:a16="http://schemas.microsoft.com/office/drawing/2014/main" id="{EF8262A3-8405-6118-98FE-F84E7C3FBD91}"/>
                </a:ext>
              </a:extLst>
            </p:cNvPr>
            <p:cNvGrpSpPr/>
            <p:nvPr/>
          </p:nvGrpSpPr>
          <p:grpSpPr>
            <a:xfrm>
              <a:off x="1081264" y="17841997"/>
              <a:ext cx="12827594" cy="15248329"/>
              <a:chOff x="1214340" y="17685679"/>
              <a:chExt cx="12827594" cy="15248329"/>
            </a:xfrm>
          </p:grpSpPr>
          <p:sp>
            <p:nvSpPr>
              <p:cNvPr id="40" name="Rectangle 39">
                <a:extLst>
                  <a:ext uri="{FF2B5EF4-FFF2-40B4-BE49-F238E27FC236}">
                    <a16:creationId xmlns:a16="http://schemas.microsoft.com/office/drawing/2014/main" id="{7FBE8348-D16C-405F-CC05-A2965C46D07E}"/>
                  </a:ext>
                </a:extLst>
              </p:cNvPr>
              <p:cNvSpPr/>
              <p:nvPr/>
            </p:nvSpPr>
            <p:spPr>
              <a:xfrm>
                <a:off x="1214340" y="17685679"/>
                <a:ext cx="12827594" cy="945201"/>
              </a:xfrm>
              <a:prstGeom prst="rect">
                <a:avLst/>
              </a:prstGeom>
              <a:solidFill>
                <a:srgbClr val="003976"/>
              </a:solidFill>
              <a:ln>
                <a:solidFill>
                  <a:srgbClr val="EFAB00"/>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4400" b="1" dirty="0">
                    <a:solidFill>
                      <a:schemeClr val="bg1"/>
                    </a:solidFill>
                    <a:latin typeface="Verdana"/>
                    <a:ea typeface="Verdana"/>
                    <a:cs typeface="Times New Roman"/>
                  </a:rPr>
                  <a:t>Research Problem and Approach </a:t>
                </a:r>
                <a:endParaRPr lang="en-US" sz="4400" b="1" dirty="0">
                  <a:solidFill>
                    <a:schemeClr val="bg1"/>
                  </a:solidFill>
                  <a:latin typeface="Verdana" panose="020B0604030504040204" pitchFamily="34" charset="0"/>
                  <a:ea typeface="Verdana" panose="020B060403050404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8A106EC8-A84D-6503-B6E2-AE0537CE5864}"/>
                  </a:ext>
                </a:extLst>
              </p:cNvPr>
              <p:cNvSpPr txBox="1"/>
              <p:nvPr/>
            </p:nvSpPr>
            <p:spPr>
              <a:xfrm>
                <a:off x="1226330" y="18837841"/>
                <a:ext cx="12631848" cy="14096167"/>
              </a:xfrm>
              <a:prstGeom prst="rect">
                <a:avLst/>
              </a:prstGeom>
              <a:noFill/>
            </p:spPr>
            <p:txBody>
              <a:bodyPr wrap="square" lIns="91440" tIns="45720" rIns="91440" bIns="45720" rtlCol="0" anchor="t">
                <a:spAutoFit/>
              </a:bodyPr>
              <a:lstStyle/>
              <a:p>
                <a:r>
                  <a:rPr lang="en-US" sz="2600" dirty="0">
                    <a:latin typeface="Verdana"/>
                    <a:ea typeface="Verdana"/>
                    <a:cs typeface="Times New Roman"/>
                  </a:rPr>
                  <a:t>We quantified the probabilistic factors that determine blockchain transaction confirmation success and developed a risk assessment strategy for estimating potential financial losses from transaction invalidation.</a:t>
                </a:r>
              </a:p>
              <a:p>
                <a:endParaRPr lang="en-US" sz="2600" dirty="0">
                  <a:latin typeface="Verdana"/>
                  <a:ea typeface="Verdana"/>
                  <a:cs typeface="Times New Roman"/>
                </a:endParaRPr>
              </a:p>
              <a:p>
                <a:r>
                  <a:rPr lang="en-US" sz="2600" b="1" dirty="0">
                    <a:solidFill>
                      <a:srgbClr val="003976"/>
                    </a:solidFill>
                    <a:latin typeface="Verdana"/>
                    <a:ea typeface="Verdana"/>
                    <a:cs typeface="Times New Roman"/>
                  </a:rPr>
                  <a:t>Applying Prospect Theory: </a:t>
                </a:r>
                <a:r>
                  <a:rPr lang="en-US" sz="2600" dirty="0">
                    <a:latin typeface="Verdana"/>
                    <a:ea typeface="Verdana"/>
                    <a:cs typeface="Times New Roman"/>
                  </a:rPr>
                  <a:t>We used Prospect Theory [2] to develop practical transaction confirmation thresholds by modeling:</a:t>
                </a:r>
              </a:p>
              <a:p>
                <a:pPr marL="457200" indent="-457200">
                  <a:buFont typeface="Arial,Sans-Serif"/>
                  <a:buChar char="•"/>
                </a:pPr>
                <a:r>
                  <a:rPr lang="en-US" sz="2600" b="1" dirty="0">
                    <a:solidFill>
                      <a:srgbClr val="003976"/>
                    </a:solidFill>
                    <a:latin typeface="Verdana"/>
                    <a:ea typeface="Verdana"/>
                    <a:cs typeface="Times New Roman"/>
                  </a:rPr>
                  <a:t>Risk Assessment:</a:t>
                </a:r>
                <a:r>
                  <a:rPr lang="en-US" sz="2600" dirty="0">
                    <a:solidFill>
                      <a:srgbClr val="003976"/>
                    </a:solidFill>
                    <a:latin typeface="Verdana"/>
                    <a:ea typeface="Verdana"/>
                    <a:cs typeface="Times New Roman"/>
                  </a:rPr>
                  <a:t> </a:t>
                </a:r>
                <a:r>
                  <a:rPr lang="en-US" sz="2600" dirty="0">
                    <a:latin typeface="Verdana"/>
                    <a:ea typeface="Verdana"/>
                    <a:cs typeface="Times New Roman"/>
                  </a:rPr>
                  <a:t>Quantification of the likelihood of a transaction being invalidated. Calculated experimentally and through the collection of data. Depends on the depth of the transaction in the blockchain</a:t>
                </a:r>
              </a:p>
              <a:p>
                <a:pPr marL="457200" indent="-457200">
                  <a:buFont typeface="Arial,Sans-Serif"/>
                  <a:buChar char="•"/>
                </a:pPr>
                <a:endParaRPr lang="en-US" sz="2600" dirty="0">
                  <a:latin typeface="Verdana"/>
                  <a:ea typeface="Verdana"/>
                  <a:cs typeface="Times New Roman"/>
                </a:endParaRPr>
              </a:p>
              <a:p>
                <a:pPr marL="457200" indent="-457200">
                  <a:buFont typeface="Arial,Sans-Serif"/>
                  <a:buChar char="•"/>
                </a:pPr>
                <a:endParaRPr lang="en-US" sz="2600" dirty="0">
                  <a:latin typeface="Verdana"/>
                  <a:ea typeface="Verdana"/>
                  <a:cs typeface="Times New Roman"/>
                </a:endParaRPr>
              </a:p>
              <a:p>
                <a:pPr marL="457200" indent="-457200">
                  <a:buFont typeface="Arial,Sans-Serif"/>
                  <a:buChar char="•"/>
                </a:pPr>
                <a:endParaRPr lang="en-US" sz="2600" dirty="0">
                  <a:latin typeface="Verdana"/>
                  <a:ea typeface="Verdana"/>
                  <a:cs typeface="Times New Roman"/>
                </a:endParaRPr>
              </a:p>
              <a:p>
                <a:pPr marL="457200" indent="-457200">
                  <a:buFont typeface="Arial,Sans-Serif"/>
                  <a:buChar char="•"/>
                </a:pPr>
                <a:r>
                  <a:rPr lang="en-US" sz="2600" b="1" dirty="0">
                    <a:solidFill>
                      <a:srgbClr val="003976"/>
                    </a:solidFill>
                    <a:latin typeface="Verdana"/>
                    <a:ea typeface="Verdana"/>
                    <a:cs typeface="Times New Roman"/>
                  </a:rPr>
                  <a:t>Loss Function: </a:t>
                </a:r>
                <a:r>
                  <a:rPr lang="en-US" sz="2600" dirty="0">
                    <a:latin typeface="Verdana"/>
                    <a:ea typeface="Verdana"/>
                    <a:cs typeface="Times New Roman"/>
                  </a:rPr>
                  <a:t>Mathematical representation that captures the perceived negative impact when a transaction is invalidated. Loss aversion coefficient that models the tendency to weigh loses more heavily, </a:t>
                </a:r>
                <a:r>
                  <a:rPr lang="el-GR" sz="2600" dirty="0">
                    <a:latin typeface="Verdana"/>
                    <a:ea typeface="Verdana"/>
                    <a:cs typeface="Times New Roman"/>
                  </a:rPr>
                  <a:t>λ</a:t>
                </a:r>
                <a:r>
                  <a:rPr lang="en-US" sz="2600" dirty="0">
                    <a:latin typeface="Verdana"/>
                    <a:ea typeface="Verdana"/>
                    <a:cs typeface="Times New Roman"/>
                  </a:rPr>
                  <a:t> = 2.25. Diminishing sensitivity to higher losses, </a:t>
                </a:r>
                <a:r>
                  <a:rPr lang="el-GR" sz="2600" dirty="0">
                    <a:latin typeface="Verdana"/>
                    <a:ea typeface="Verdana"/>
                    <a:cs typeface="Times New Roman"/>
                  </a:rPr>
                  <a:t>β</a:t>
                </a:r>
                <a:r>
                  <a:rPr lang="en-US" sz="2600" dirty="0">
                    <a:latin typeface="Verdana"/>
                    <a:ea typeface="Verdana"/>
                    <a:cs typeface="Times New Roman"/>
                  </a:rPr>
                  <a:t> = .88.</a:t>
                </a:r>
              </a:p>
              <a:p>
                <a:pPr marL="457200" indent="-457200">
                  <a:buFont typeface="Arial,Sans-Serif"/>
                  <a:buChar char="•"/>
                </a:pPr>
                <a:endParaRPr lang="en-US" sz="2600" dirty="0">
                  <a:latin typeface="Verdana"/>
                  <a:ea typeface="Verdana"/>
                  <a:cs typeface="Times New Roman"/>
                </a:endParaRPr>
              </a:p>
              <a:p>
                <a:pPr marL="457200" indent="-457200">
                  <a:buFont typeface="Arial,Sans-Serif"/>
                  <a:buChar char="•"/>
                </a:pPr>
                <a:endParaRPr lang="en-US" sz="2600" dirty="0">
                  <a:latin typeface="Verdana"/>
                  <a:ea typeface="Verdana"/>
                  <a:cs typeface="Times New Roman"/>
                </a:endParaRPr>
              </a:p>
              <a:p>
                <a:pPr marL="457200" indent="-457200">
                  <a:buFont typeface="Arial,Sans-Serif"/>
                  <a:buChar char="•"/>
                </a:pPr>
                <a:endParaRPr lang="en-US" sz="2600" dirty="0">
                  <a:latin typeface="Verdana"/>
                  <a:ea typeface="Verdana"/>
                  <a:cs typeface="Times New Roman"/>
                </a:endParaRPr>
              </a:p>
              <a:p>
                <a:pPr marL="457200" indent="-457200">
                  <a:buFont typeface="Arial,Sans-Serif"/>
                  <a:buChar char="•"/>
                </a:pPr>
                <a:r>
                  <a:rPr lang="en-US" sz="2600" b="1" dirty="0">
                    <a:solidFill>
                      <a:srgbClr val="003976"/>
                    </a:solidFill>
                    <a:latin typeface="Verdana"/>
                    <a:ea typeface="Verdana"/>
                    <a:cs typeface="Times New Roman"/>
                  </a:rPr>
                  <a:t>Loss Threshold Probability: </a:t>
                </a:r>
                <a:r>
                  <a:rPr lang="en-US" sz="2600" dirty="0">
                    <a:latin typeface="Verdana"/>
                    <a:ea typeface="Verdana"/>
                    <a:cs typeface="Times New Roman"/>
                  </a:rPr>
                  <a:t>Representation of the user’s transaction revocation risk tolerance. c is used to tune a particular user's aversion to loss. Its value is chosen such that LT (1) = 0.5. Meaning that a user is willing to lose a single dollar 50% of the time</a:t>
                </a:r>
              </a:p>
              <a:p>
                <a:pPr marL="457200" indent="-457200">
                  <a:buFont typeface="Arial,Sans-Serif"/>
                  <a:buChar char="•"/>
                </a:pPr>
                <a:endParaRPr lang="en-US" sz="2600" dirty="0">
                  <a:latin typeface="Verdana"/>
                  <a:ea typeface="Verdana"/>
                  <a:cs typeface="Times New Roman"/>
                </a:endParaRPr>
              </a:p>
              <a:p>
                <a:pPr marL="457200" indent="-457200">
                  <a:buFont typeface="Arial,Sans-Serif"/>
                  <a:buChar char="•"/>
                </a:pPr>
                <a:endParaRPr lang="en-US" sz="2600" dirty="0">
                  <a:latin typeface="Verdana"/>
                  <a:ea typeface="Verdana"/>
                  <a:cs typeface="Times New Roman"/>
                </a:endParaRPr>
              </a:p>
              <a:p>
                <a:endParaRPr lang="en-US" sz="2600" dirty="0">
                  <a:latin typeface="Verdana"/>
                  <a:ea typeface="Verdana"/>
                  <a:cs typeface="Times New Roman"/>
                </a:endParaRPr>
              </a:p>
              <a:p>
                <a:r>
                  <a:rPr lang="en-US" sz="2600" b="1" dirty="0">
                    <a:solidFill>
                      <a:srgbClr val="003976"/>
                    </a:solidFill>
                    <a:latin typeface="Verdana"/>
                    <a:ea typeface="Verdana"/>
                    <a:cs typeface="Times New Roman"/>
                  </a:rPr>
                  <a:t>Confirmation Depth: </a:t>
                </a:r>
                <a:r>
                  <a:rPr lang="en-US" sz="2600" i="1" dirty="0">
                    <a:latin typeface="Verdana"/>
                    <a:ea typeface="Verdana"/>
                    <a:cs typeface="Times New Roman"/>
                  </a:rPr>
                  <a:t>Minimum confirmation depth</a:t>
                </a:r>
                <a:r>
                  <a:rPr lang="en-US" sz="2600" dirty="0">
                    <a:latin typeface="Verdana"/>
                    <a:ea typeface="Verdana"/>
                    <a:cs typeface="Times New Roman"/>
                  </a:rPr>
                  <a:t> represents the number of blocks a client should wait after transaction submission to reasonably ensure its permanence on the blockchain, minimizing the risk of invalidation. We determine the minimum confirmation depth based on each transactions monetary value and the likelihood of a transaction being flipped.</a:t>
                </a:r>
              </a:p>
              <a:p>
                <a:endParaRPr lang="en-US" sz="2600" i="1" dirty="0">
                  <a:latin typeface="Verdana"/>
                  <a:ea typeface="Verdana"/>
                  <a:cs typeface="Times New Roman"/>
                </a:endParaRPr>
              </a:p>
              <a:p>
                <a:endParaRPr lang="en-US" sz="2600" i="1" dirty="0">
                  <a:latin typeface="Verdana"/>
                  <a:ea typeface="Verdana"/>
                  <a:cs typeface="Times New Roman"/>
                </a:endParaRPr>
              </a:p>
            </p:txBody>
          </p:sp>
        </p:grpSp>
        <p:pic>
          <p:nvPicPr>
            <p:cNvPr id="55" name="Picture 54">
              <a:extLst>
                <a:ext uri="{FF2B5EF4-FFF2-40B4-BE49-F238E27FC236}">
                  <a16:creationId xmlns:a16="http://schemas.microsoft.com/office/drawing/2014/main" id="{9833C622-5E28-915C-7A5A-5429D07434FA}"/>
                </a:ext>
              </a:extLst>
            </p:cNvPr>
            <p:cNvPicPr>
              <a:picLocks noChangeAspect="1"/>
            </p:cNvPicPr>
            <p:nvPr/>
          </p:nvPicPr>
          <p:blipFill>
            <a:blip r:embed="rId10"/>
            <a:stretch>
              <a:fillRect/>
            </a:stretch>
          </p:blipFill>
          <p:spPr>
            <a:xfrm>
              <a:off x="5706861" y="25882600"/>
              <a:ext cx="3576401" cy="883329"/>
            </a:xfrm>
            <a:prstGeom prst="rect">
              <a:avLst/>
            </a:prstGeom>
          </p:spPr>
        </p:pic>
        <p:pic>
          <p:nvPicPr>
            <p:cNvPr id="57" name="Picture 56">
              <a:extLst>
                <a:ext uri="{FF2B5EF4-FFF2-40B4-BE49-F238E27FC236}">
                  <a16:creationId xmlns:a16="http://schemas.microsoft.com/office/drawing/2014/main" id="{2F7EE164-9B1D-95E3-601D-4609BD25921F}"/>
                </a:ext>
              </a:extLst>
            </p:cNvPr>
            <p:cNvPicPr>
              <a:picLocks noChangeAspect="1"/>
            </p:cNvPicPr>
            <p:nvPr/>
          </p:nvPicPr>
          <p:blipFill>
            <a:blip r:embed="rId11"/>
            <a:stretch>
              <a:fillRect/>
            </a:stretch>
          </p:blipFill>
          <p:spPr>
            <a:xfrm>
              <a:off x="5820094" y="28663972"/>
              <a:ext cx="3349934" cy="907274"/>
            </a:xfrm>
            <a:prstGeom prst="rect">
              <a:avLst/>
            </a:prstGeom>
          </p:spPr>
        </p:pic>
        <p:pic>
          <p:nvPicPr>
            <p:cNvPr id="59" name="Picture 58">
              <a:extLst>
                <a:ext uri="{FF2B5EF4-FFF2-40B4-BE49-F238E27FC236}">
                  <a16:creationId xmlns:a16="http://schemas.microsoft.com/office/drawing/2014/main" id="{27C171C2-2A46-3923-7E6B-2BB3E5D5BC32}"/>
                </a:ext>
              </a:extLst>
            </p:cNvPr>
            <p:cNvPicPr>
              <a:picLocks noChangeAspect="1"/>
            </p:cNvPicPr>
            <p:nvPr/>
          </p:nvPicPr>
          <p:blipFill>
            <a:blip r:embed="rId12"/>
            <a:stretch>
              <a:fillRect/>
            </a:stretch>
          </p:blipFill>
          <p:spPr>
            <a:xfrm>
              <a:off x="6104319" y="31746187"/>
              <a:ext cx="2781485" cy="920407"/>
            </a:xfrm>
            <a:prstGeom prst="rect">
              <a:avLst/>
            </a:prstGeom>
          </p:spPr>
        </p:pic>
        <p:pic>
          <p:nvPicPr>
            <p:cNvPr id="61" name="Picture 60">
              <a:extLst>
                <a:ext uri="{FF2B5EF4-FFF2-40B4-BE49-F238E27FC236}">
                  <a16:creationId xmlns:a16="http://schemas.microsoft.com/office/drawing/2014/main" id="{F373890F-3840-13C4-B8BC-32909E69DFEB}"/>
                </a:ext>
              </a:extLst>
            </p:cNvPr>
            <p:cNvPicPr>
              <a:picLocks noChangeAspect="1"/>
            </p:cNvPicPr>
            <p:nvPr/>
          </p:nvPicPr>
          <p:blipFill>
            <a:blip r:embed="rId13"/>
            <a:stretch>
              <a:fillRect/>
            </a:stretch>
          </p:blipFill>
          <p:spPr>
            <a:xfrm>
              <a:off x="6754976" y="23082138"/>
              <a:ext cx="1480171" cy="883328"/>
            </a:xfrm>
            <a:prstGeom prst="rect">
              <a:avLst/>
            </a:prstGeom>
          </p:spPr>
        </p:pic>
      </p:grpSp>
    </p:spTree>
    <p:extLst>
      <p:ext uri="{BB962C8B-B14F-4D97-AF65-F5344CB8AC3E}">
        <p14:creationId xmlns:p14="http://schemas.microsoft.com/office/powerpoint/2010/main" val="35266146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COF-CS-2025-Research</Template>
  <TotalTime>181</TotalTime>
  <Words>968</Words>
  <Application>Microsoft Office PowerPoint</Application>
  <PresentationFormat>Custom</PresentationFormat>
  <Paragraphs>69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Arial,Sans-Serif</vt:lpstr>
      <vt:lpstr>Verdana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Hicks, Ethan</dc:creator>
  <cp:lastModifiedBy>Joseph Oglio</cp:lastModifiedBy>
  <cp:revision>8</cp:revision>
  <dcterms:created xsi:type="dcterms:W3CDTF">2025-03-10T13:59:42Z</dcterms:created>
  <dcterms:modified xsi:type="dcterms:W3CDTF">2025-11-18T22:52:49Z</dcterms:modified>
</cp:coreProperties>
</file>